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450" r:id="rId4"/>
    <p:sldId id="495" r:id="rId5"/>
    <p:sldId id="472" r:id="rId6"/>
    <p:sldId id="473" r:id="rId7"/>
    <p:sldId id="496" r:id="rId8"/>
    <p:sldId id="451" r:id="rId9"/>
    <p:sldId id="488" r:id="rId10"/>
    <p:sldId id="497" r:id="rId11"/>
    <p:sldId id="498" r:id="rId12"/>
    <p:sldId id="491" r:id="rId13"/>
    <p:sldId id="464" r:id="rId14"/>
    <p:sldId id="492" r:id="rId15"/>
    <p:sldId id="471" r:id="rId16"/>
    <p:sldId id="260" r:id="rId1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B"/>
    <a:srgbClr val="2D2E5E"/>
    <a:srgbClr val="ABAFA1"/>
    <a:srgbClr val="43458B"/>
    <a:srgbClr val="46703E"/>
    <a:srgbClr val="FBFBFB"/>
    <a:srgbClr val="416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2" autoAdjust="0"/>
    <p:restoredTop sz="93969" autoAdjust="0"/>
  </p:normalViewPr>
  <p:slideViewPr>
    <p:cSldViewPr snapToGrid="0">
      <p:cViewPr varScale="1">
        <p:scale>
          <a:sx n="123" d="100"/>
          <a:sy n="123" d="100"/>
        </p:scale>
        <p:origin x="544" y="184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45:54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0 102 24575,'7'0'0,"7"0"0,-3 0 0,6 0 0,-5 0 0,1 0 0,-1 0 0,0 0 0,0 0 0,0 0 0,5 0 0,-4 0 0,8 0 0,-8 0 0,8 0 0,-4 0 0,5 0 0,0 0 0,0 0 0,-4 0 0,2 0 0,-2 0 0,9 11 0,-4-8 0,10 8 0,-10-11 0,4 0 0,-5 0 0,0 0 0,0 0 0,-5 0 0,4 0 0,-8 0 0,4 0 0,-5 0 0,4 0 0,-2 0 0,6 0 0,-2 0 0,4 0 0,0 0 0,0 0 0,-1 0 0,1 0 0,0 0 0,0 0 0,0 0 0,-5 0 0,4 0 0,-8 0 0,4 0 0,-5 0 0,5 0 0,0 0 0,1 0 0,2 0 0,-2 0 0,4 0 0,-5 0 0,4 0 0,-8 0 0,8 0 0,-3 0 0,-1 0 0,4 0 0,-3 0 0,3 0 0,1 0 0,-4 0 0,3 0 0,-4 0 0,5 0 0,0 0 0,-5 0 0,4 0 0,-3 0 0,4 0 0,-5 0 0,4 0 0,-4 0 0,5 0 0,-4 0 0,3 0 0,-4 0 0,5 0 0,0 0 0,0 0 0,-5 0 0,4 0 0,-3 0 0,-1 0 0,4 0 0,-4 0 0,5 0 0,-4 0 0,3 0 0,-4 0 0,1 0 0,2 0 0,-2 0 0,4 0 0,-5 0 0,4 0 0,-3 0 0,-1 0 0,0 0 0,-1 0 0,-3 0 0,4 0 0,-5 0 0,0 0 0,5 0 0,-4 0 0,8 0 0,-8 0 0,4 0 0,-1 0 0,-3 0 0,4 0 0,-5 0 0,0 0 0,0 0 0,0 0 0,1 0 0,-1 0 0,4 0 0,-2 0 0,2 0 0,-4 0 0,0 0 0,5 0 0,-4 0 0,0 0 0,-1 0 0,-3 0 0,7 0 0,-3 0 0,4 0 0,-1 0 0,-2 0 0,2 0 0,-4 0 0,0 0 0,1 0 0,3 0 0,-3 0 0,4 0 0,-5 0 0,0 0 0,0 0 0,1 0 0,-4 0 0,2 0 0,-5 0 0,5 0 0,-5 0 0,5 0 0,-5 0 0,5 0 0,-5 0 0,2-7 0,0 6 0,-2-6 0,5 7 0,-2-8 0,3 6 0,1-5 0,-1-1 0,0 6 0,0-14 0,0 14 0,0-6 0,1 8 0,-1 0 0,0 0 0,0-8 0,0 6 0,5-6 0,-4 8 0,4 0 0,-5 0 0,0 0 0,-3 0 0,2 0 0,-2 0 0,0 0 0,3 0 0,-4-8 0,1 6 0,3-5 0,-7 7 0,4 0 0,-4 0 0,-1 0 0,1 0 0,0 0 0,0 0 0,0 0 0,0 0 0,-1 0 0,0 0 0,-2-10 0,0 7 0,-2-6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29.12.2023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7516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836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918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3250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7717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7805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b="1" dirty="0"/>
              <a:t>Örnek hedefler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tr-TR" dirty="0"/>
              <a:t>Bu dersin ardından şunları yapabileceksiniz: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Dosyaları ekip Web sunucusuna kaydetme.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Dosyaları Web sunucusu üzerinde farklı konumlara taşıma.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Dosyaları ekip Web sunucusunda paylaşma.</a:t>
            </a:r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145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68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056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955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65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880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048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314A327-C6B2-4A75-9C2D-E71818278A00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97FF58-6BE5-44E3-A30E-7E9ECB177415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/>
              <a:t>İkinci düzey</a:t>
            </a:r>
          </a:p>
          <a:p>
            <a:pPr lvl="2" rtl="0" eaLnBrk="1" latinLnBrk="0" hangingPunct="1"/>
            <a:r>
              <a:rPr lang="tr-TR" noProof="0" dirty="0"/>
              <a:t>Üçüncü düzey</a:t>
            </a:r>
          </a:p>
          <a:p>
            <a:pPr lvl="3" rtl="0" eaLnBrk="1" latinLnBrk="0" hangingPunct="1"/>
            <a:r>
              <a:rPr lang="tr-TR" noProof="0" dirty="0"/>
              <a:t>Dördüncü düzey</a:t>
            </a:r>
          </a:p>
          <a:p>
            <a:pPr lvl="4" rtl="0" eaLnBrk="1" latinLnBrk="0" hangingPunct="1"/>
            <a:r>
              <a:rPr lang="tr-TR" noProof="0" dirty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E66ADC-8FE0-4991-9010-A5B294A7A635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52BF9C-D951-45E8-A0C1-56DA24A3EF9D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C75DF-5347-4A20-8863-18ECABF31FE5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6129D6-5990-4D11-8FC6-26B993453717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B598B8-82B7-4659-98EF-D7038513E772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74BF3DC9-6379-45E1-ABE6-5BE427CA1D6B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AE8FCF-CBFA-47C2-83AB-572B5D5C60BC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B0C56D-FD5B-4CCD-A3C2-7B436FA1E6F9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/>
              <a:t>Resim eklemek için simgeye tıklayın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208E2F-D4D4-4241-AA9B-506E55B94946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7D1244E-5BAB-46A5-8531-47186BEE2CE5}" type="datetime1">
              <a:rPr lang="tr-TR" smtClean="0"/>
              <a:t>29.12.2023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ohammadhossein77/brain-tumor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sartajbhuvaji/brain-tumor-classification-mri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ohammadhossein77/brain-tumors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sartajbhuvaji/brain-tumor-classification-mr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ohammadhossein77/brain-tumors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sartajbhuvaji/brain-tumor-classification-mr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ohammadhossein77/brain-tumors-data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hyperlink" Target="https://www.kaggle.com/datasets/mohammadhossein77/brain-tumors-dataset" TargetMode="External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aşlık 1">
            <a:extLst>
              <a:ext uri="{FF2B5EF4-FFF2-40B4-BE49-F238E27FC236}">
                <a16:creationId xmlns:a16="http://schemas.microsoft.com/office/drawing/2014/main" id="{D891CE1B-B754-4ACA-B446-BB01D3C9B657}"/>
              </a:ext>
            </a:extLst>
          </p:cNvPr>
          <p:cNvSpPr txBox="1">
            <a:spLocks/>
          </p:cNvSpPr>
          <p:nvPr/>
        </p:nvSpPr>
        <p:spPr>
          <a:xfrm>
            <a:off x="-1" y="316102"/>
            <a:ext cx="12192000" cy="1080000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/>
              <a:t>Ankara Üniversitesi</a:t>
            </a:r>
          </a:p>
          <a:p>
            <a:pPr algn="ctr"/>
            <a:r>
              <a:rPr lang="tr-TR" sz="2400" dirty="0"/>
              <a:t>Fen Bilimleri Enstitüsü</a:t>
            </a:r>
            <a:br>
              <a:rPr lang="tr-TR" sz="2400" dirty="0"/>
            </a:br>
            <a:r>
              <a:rPr lang="tr-TR" sz="2400" dirty="0"/>
              <a:t>Bilgisayar Mühendisliği Bölümü</a:t>
            </a:r>
            <a:endParaRPr lang="tr-TR" dirty="0"/>
          </a:p>
        </p:txBody>
      </p:sp>
      <p:sp>
        <p:nvSpPr>
          <p:cNvPr id="34" name="Alt Başlık 2">
            <a:extLst>
              <a:ext uri="{FF2B5EF4-FFF2-40B4-BE49-F238E27FC236}">
                <a16:creationId xmlns:a16="http://schemas.microsoft.com/office/drawing/2014/main" id="{6C439FC7-F101-47C2-AC5D-00D200CF68D6}"/>
              </a:ext>
            </a:extLst>
          </p:cNvPr>
          <p:cNvSpPr txBox="1">
            <a:spLocks/>
          </p:cNvSpPr>
          <p:nvPr/>
        </p:nvSpPr>
        <p:spPr>
          <a:xfrm>
            <a:off x="4865427" y="5742187"/>
            <a:ext cx="2461146" cy="51778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/>
              <a:t>Aralık</a:t>
            </a:r>
            <a:r>
              <a:rPr lang="tr-TR" dirty="0"/>
              <a:t> 2023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2D19BE5-0BF3-49C3-B9A9-07557B483E34}"/>
              </a:ext>
            </a:extLst>
          </p:cNvPr>
          <p:cNvSpPr txBox="1"/>
          <p:nvPr/>
        </p:nvSpPr>
        <p:spPr>
          <a:xfrm>
            <a:off x="784593" y="4756332"/>
            <a:ext cx="3932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2"/>
                </a:solidFill>
              </a:rPr>
              <a:t>Doç. Dr. Mehmet Serdar Güzel</a:t>
            </a:r>
          </a:p>
          <a:p>
            <a:pPr algn="ctr"/>
            <a:r>
              <a:rPr lang="en-GB" sz="2400" dirty="0" err="1">
                <a:solidFill>
                  <a:schemeClr val="tx2"/>
                </a:solidFill>
              </a:rPr>
              <a:t>Dersin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Öğretim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Üyesi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9C54CBA-5315-45C8-9970-DB4FCEBCBB77}"/>
              </a:ext>
            </a:extLst>
          </p:cNvPr>
          <p:cNvSpPr txBox="1"/>
          <p:nvPr/>
        </p:nvSpPr>
        <p:spPr>
          <a:xfrm>
            <a:off x="8996553" y="4387000"/>
            <a:ext cx="2410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dirty="0">
                <a:solidFill>
                  <a:schemeClr val="tx2"/>
                </a:solidFill>
              </a:rPr>
              <a:t>22822606</a:t>
            </a:r>
          </a:p>
          <a:p>
            <a:pPr algn="ctr"/>
            <a:r>
              <a:rPr lang="tr-TR" sz="2400" dirty="0">
                <a:solidFill>
                  <a:schemeClr val="tx2"/>
                </a:solidFill>
              </a:rPr>
              <a:t>Oğuzhan Panatlı</a:t>
            </a:r>
            <a:br>
              <a:rPr lang="tr-TR" sz="2400" dirty="0">
                <a:solidFill>
                  <a:schemeClr val="tx2"/>
                </a:solidFill>
              </a:rPr>
            </a:br>
            <a:r>
              <a:rPr lang="tr-TR" sz="2400" dirty="0">
                <a:solidFill>
                  <a:schemeClr val="tx2"/>
                </a:solidFill>
              </a:rPr>
              <a:t>Doktora Öğrencisi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B6291BB-5657-D0BF-EE9B-134F7E9F2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8" y="434836"/>
            <a:ext cx="1260000" cy="1260000"/>
          </a:xfrm>
          <a:prstGeom prst="rect">
            <a:avLst/>
          </a:prstGeom>
        </p:spPr>
      </p:pic>
      <p:sp>
        <p:nvSpPr>
          <p:cNvPr id="11" name="Başlık 1">
            <a:extLst>
              <a:ext uri="{FF2B5EF4-FFF2-40B4-BE49-F238E27FC236}">
                <a16:creationId xmlns:a16="http://schemas.microsoft.com/office/drawing/2014/main" id="{3F04652D-06A2-4D99-C508-63E5156850F9}"/>
              </a:ext>
            </a:extLst>
          </p:cNvPr>
          <p:cNvSpPr txBox="1">
            <a:spLocks/>
          </p:cNvSpPr>
          <p:nvPr/>
        </p:nvSpPr>
        <p:spPr>
          <a:xfrm>
            <a:off x="0" y="1810113"/>
            <a:ext cx="12192000" cy="945985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latin typeface="+mn-lt"/>
              </a:rPr>
              <a:t>Derin Öğrenme Kullanarak</a:t>
            </a:r>
          </a:p>
          <a:p>
            <a:pPr algn="ctr"/>
            <a:r>
              <a:rPr lang="tr-TR" sz="2400" dirty="0">
                <a:latin typeface="+mn-lt"/>
              </a:rPr>
              <a:t>MR Görüntülerinden Beyin Tümörü Sınıflandırması</a:t>
            </a:r>
          </a:p>
        </p:txBody>
      </p:sp>
      <p:sp>
        <p:nvSpPr>
          <p:cNvPr id="12" name="Alt Başlık 2">
            <a:extLst>
              <a:ext uri="{FF2B5EF4-FFF2-40B4-BE49-F238E27FC236}">
                <a16:creationId xmlns:a16="http://schemas.microsoft.com/office/drawing/2014/main" id="{7AEF8AED-8B9F-7F70-7EEA-5316B828572A}"/>
              </a:ext>
            </a:extLst>
          </p:cNvPr>
          <p:cNvSpPr txBox="1">
            <a:spLocks/>
          </p:cNvSpPr>
          <p:nvPr/>
        </p:nvSpPr>
        <p:spPr>
          <a:xfrm>
            <a:off x="4517202" y="3170109"/>
            <a:ext cx="3157595" cy="517782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>
                <a:solidFill>
                  <a:schemeClr val="bg1"/>
                </a:solidFill>
              </a:rPr>
              <a:t>Derin Öğrenme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Resim 29" descr="mavi, işaret, tabak, bardak içeren bir resim&#10;&#10;Açıklama otomatik olarak oluşturuldu">
            <a:extLst>
              <a:ext uri="{FF2B5EF4-FFF2-40B4-BE49-F238E27FC236}">
                <a16:creationId xmlns:a16="http://schemas.microsoft.com/office/drawing/2014/main" id="{E957D499-D214-641C-0A5D-83F15CEF0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142" y="4348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Derin Öğrenme Modelinin (CNN) Uygulanması</a:t>
            </a:r>
            <a:endParaRPr lang="en-GB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10</a:t>
            </a:fld>
            <a:endParaRPr lang="tr-TR" noProof="0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99AE30C7-E9E4-4FA5-8AC6-076DFCC377CC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0478053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 err="1"/>
              <a:t>Convolutional</a:t>
            </a:r>
            <a:r>
              <a:rPr lang="tr-TR" sz="2000" dirty="0"/>
              <a:t> </a:t>
            </a:r>
            <a:r>
              <a:rPr lang="tr-TR" sz="2000" dirty="0" err="1"/>
              <a:t>Neural</a:t>
            </a:r>
            <a:r>
              <a:rPr lang="tr-TR" sz="2000" dirty="0"/>
              <a:t> Network (CNN) </a:t>
            </a:r>
          </a:p>
          <a:p>
            <a:pPr marL="109728" indent="0" algn="just">
              <a:buNone/>
            </a:pPr>
            <a:endParaRPr lang="tr-TR" sz="2000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2E2A161D-2D98-0413-A944-E04AD5CE16F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dirty="0">
                <a:solidFill>
                  <a:schemeClr val="bg1"/>
                </a:solidFill>
                <a:latin typeface="+mn-lt"/>
              </a:rPr>
              <a:t>Yöntem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A893C-B9B3-F723-A66A-76AC4F09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4" y="1936245"/>
            <a:ext cx="2705100" cy="183089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82CC248-BF6E-C81E-5AE7-CC0BD9E81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003" y="1936245"/>
            <a:ext cx="6272645" cy="42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2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Derin Öğrenme Modelinin (CNN) Uygulanması</a:t>
            </a:r>
            <a:endParaRPr lang="en-GB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11</a:t>
            </a:fld>
            <a:endParaRPr lang="tr-TR" noProof="0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99AE30C7-E9E4-4FA5-8AC6-076DFCC377CC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0478053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 err="1"/>
              <a:t>Convolutional</a:t>
            </a:r>
            <a:r>
              <a:rPr lang="tr-TR" sz="2000" dirty="0"/>
              <a:t> </a:t>
            </a:r>
            <a:r>
              <a:rPr lang="tr-TR" sz="2000" dirty="0" err="1"/>
              <a:t>Neural</a:t>
            </a:r>
            <a:r>
              <a:rPr lang="tr-TR" sz="2000" dirty="0"/>
              <a:t> Network (CNN) </a:t>
            </a:r>
          </a:p>
          <a:p>
            <a:pPr marL="109728" indent="0" algn="just">
              <a:buNone/>
            </a:pPr>
            <a:endParaRPr lang="tr-TR" sz="2000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2E2A161D-2D98-0413-A944-E04AD5CE16F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dirty="0">
                <a:solidFill>
                  <a:schemeClr val="bg1"/>
                </a:solidFill>
                <a:latin typeface="+mn-lt"/>
              </a:rPr>
              <a:t>Yöntem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4C16F08-DC00-951F-9FAC-0512A6ACE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7" y="1910880"/>
            <a:ext cx="4844240" cy="450703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EB53EE6-B5A8-1BD2-669A-AAFED344D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545" y="1910880"/>
            <a:ext cx="4645364" cy="37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CNN Modelinin Sonuçlarının Değerlendirilmesi</a:t>
            </a:r>
            <a:endParaRPr lang="en-GB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12</a:t>
            </a:fld>
            <a:endParaRPr lang="tr-TR" noProof="0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99AE30C7-E9E4-4FA5-8AC6-076DFCC377CC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0478053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endParaRPr lang="tr-TR" sz="2000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2E2A161D-2D98-0413-A944-E04AD5CE16F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dirty="0">
                <a:solidFill>
                  <a:schemeClr val="bg1"/>
                </a:solidFill>
                <a:latin typeface="+mn-lt"/>
              </a:rPr>
              <a:t>Sonuçların Değerlendirmesi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96542EB-347F-3207-53F2-0FAF5ADF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1" y="1501311"/>
            <a:ext cx="9459686" cy="38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2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Performans Metrikleri</a:t>
            </a:r>
            <a:endParaRPr lang="en-US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13</a:t>
            </a:fld>
            <a:endParaRPr lang="tr-TR" noProof="0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2E2A161D-2D98-0413-A944-E04AD5CE16F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dirty="0">
                <a:solidFill>
                  <a:schemeClr val="bg1"/>
                </a:solidFill>
                <a:latin typeface="+mn-lt"/>
              </a:rPr>
              <a:t>Yöntem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B02837EE-4DE7-E231-9B92-6BE643C5054F}"/>
              </a:ext>
            </a:extLst>
          </p:cNvPr>
          <p:cNvSpPr txBox="1">
            <a:spLocks/>
          </p:cNvSpPr>
          <p:nvPr/>
        </p:nvSpPr>
        <p:spPr>
          <a:xfrm>
            <a:off x="421596" y="1353004"/>
            <a:ext cx="7641749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>
              <a:solidFill>
                <a:srgbClr val="002060"/>
              </a:solidFill>
              <a:effectLst/>
            </a:endParaRPr>
          </a:p>
        </p:txBody>
      </p:sp>
      <p:pic>
        <p:nvPicPr>
          <p:cNvPr id="10" name="Resim 9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E3AFC918-873F-2B48-A8ED-19E49006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0" y="2151926"/>
            <a:ext cx="6551780" cy="369298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966CE481-413E-D556-4E32-C3BF79E7927F}"/>
              </a:ext>
            </a:extLst>
          </p:cNvPr>
          <p:cNvSpPr txBox="1"/>
          <p:nvPr/>
        </p:nvSpPr>
        <p:spPr>
          <a:xfrm>
            <a:off x="7639847" y="64899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/>
              <a:t>https://manisha-sirsat.blogspot.com/2019/04/confusion-matrix.html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C1F945-9A31-570C-0FBC-71857A299AC5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0478053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/>
              <a:t>Model sonuçlarının değerlendirilmesinde kullanılan performans metrikleri</a:t>
            </a:r>
          </a:p>
          <a:p>
            <a:pPr lvl="1" algn="just"/>
            <a:r>
              <a:rPr lang="tr-TR" sz="1800" dirty="0" err="1"/>
              <a:t>Accuracy</a:t>
            </a:r>
            <a:endParaRPr lang="tr-TR" sz="1800" dirty="0"/>
          </a:p>
          <a:p>
            <a:pPr lvl="1" algn="just"/>
            <a:r>
              <a:rPr lang="tr-TR" sz="1800" dirty="0"/>
              <a:t>Precision</a:t>
            </a:r>
          </a:p>
          <a:p>
            <a:pPr lvl="1" algn="just"/>
            <a:r>
              <a:rPr lang="tr-TR" sz="1800" dirty="0" err="1"/>
              <a:t>Recall</a:t>
            </a:r>
            <a:r>
              <a:rPr lang="tr-TR" sz="1800" dirty="0"/>
              <a:t> (</a:t>
            </a:r>
            <a:r>
              <a:rPr lang="tr-TR" sz="1800" dirty="0" err="1"/>
              <a:t>Sensitivity</a:t>
            </a:r>
            <a:r>
              <a:rPr lang="tr-TR" sz="1800" dirty="0"/>
              <a:t>)</a:t>
            </a:r>
          </a:p>
          <a:p>
            <a:pPr lvl="1" algn="just"/>
            <a:r>
              <a:rPr lang="tr-TR" sz="1800" dirty="0"/>
              <a:t>F1 </a:t>
            </a:r>
            <a:r>
              <a:rPr lang="tr-TR" sz="1800" dirty="0" err="1"/>
              <a:t>Score</a:t>
            </a:r>
            <a:endParaRPr lang="tr-TR" sz="1800" dirty="0"/>
          </a:p>
          <a:p>
            <a:pPr marL="365760" lvl="2" indent="-256032"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endParaRPr lang="tr-TR" sz="2000" dirty="0"/>
          </a:p>
          <a:p>
            <a:pPr marL="109728" indent="0" algn="just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557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Resim 20">
            <a:extLst>
              <a:ext uri="{FF2B5EF4-FFF2-40B4-BE49-F238E27FC236}">
                <a16:creationId xmlns:a16="http://schemas.microsoft.com/office/drawing/2014/main" id="{F4B3A5BA-0DE4-8F01-89B3-96BBAAB8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" y="1570822"/>
            <a:ext cx="6459269" cy="822433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CNN Modelinin Sonuçlarının Değerlendirilmesi</a:t>
            </a:r>
            <a:endParaRPr lang="en-GB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14</a:t>
            </a:fld>
            <a:endParaRPr lang="tr-TR" noProof="0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99AE30C7-E9E4-4FA5-8AC6-076DFCC377CC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0478053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endParaRPr lang="tr-TR" sz="2000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2E2A161D-2D98-0413-A944-E04AD5CE16F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dirty="0">
                <a:solidFill>
                  <a:schemeClr val="bg1"/>
                </a:solidFill>
                <a:latin typeface="+mn-lt"/>
              </a:rPr>
              <a:t>Sonuçların Değerlendirmesi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3975A12-CF02-C450-1E3D-8E8DB3E39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5"/>
          <a:stretch/>
        </p:blipFill>
        <p:spPr>
          <a:xfrm>
            <a:off x="6171179" y="1353004"/>
            <a:ext cx="5501268" cy="490677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447435A-F651-E449-AC04-D9C6AA186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52" y="2972649"/>
            <a:ext cx="5020232" cy="2103213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675FA3A0-4D02-7E57-4FC1-37DA88AA3486}"/>
              </a:ext>
            </a:extLst>
          </p:cNvPr>
          <p:cNvSpPr txBox="1"/>
          <p:nvPr/>
        </p:nvSpPr>
        <p:spPr>
          <a:xfrm>
            <a:off x="6707038" y="5902360"/>
            <a:ext cx="9555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tr-TR" sz="1800" b="1" dirty="0"/>
              <a:t>Normal</a:t>
            </a:r>
            <a:endParaRPr lang="tr-TR" b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C1EC45D-A50A-AEB4-FC7C-CF9C06D30B43}"/>
              </a:ext>
            </a:extLst>
          </p:cNvPr>
          <p:cNvSpPr txBox="1"/>
          <p:nvPr/>
        </p:nvSpPr>
        <p:spPr>
          <a:xfrm>
            <a:off x="7721011" y="5902360"/>
            <a:ext cx="945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tr-TR" sz="1800" b="1" dirty="0" err="1"/>
              <a:t>Glioma</a:t>
            </a:r>
            <a:endParaRPr lang="tr-TR" b="1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4C2078B-A4BD-1902-5C40-7C45B76941DF}"/>
              </a:ext>
            </a:extLst>
          </p:cNvPr>
          <p:cNvSpPr txBox="1"/>
          <p:nvPr/>
        </p:nvSpPr>
        <p:spPr>
          <a:xfrm>
            <a:off x="8656033" y="5905657"/>
            <a:ext cx="1439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tr-TR" sz="1800" b="1" dirty="0" err="1"/>
              <a:t>Meningioma</a:t>
            </a:r>
            <a:endParaRPr lang="tr-TR" b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64237BD-027F-BA5B-D9FA-78DF1B6D90F8}"/>
              </a:ext>
            </a:extLst>
          </p:cNvPr>
          <p:cNvSpPr txBox="1"/>
          <p:nvPr/>
        </p:nvSpPr>
        <p:spPr>
          <a:xfrm>
            <a:off x="10108723" y="5902360"/>
            <a:ext cx="11122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tr-TR" sz="1800" b="1" dirty="0" err="1"/>
              <a:t>Pituitary</a:t>
            </a:r>
            <a:endParaRPr lang="tr-TR" b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0B70A758-C581-2EBB-47C0-3084EB32B9B7}"/>
              </a:ext>
            </a:extLst>
          </p:cNvPr>
          <p:cNvSpPr txBox="1"/>
          <p:nvPr/>
        </p:nvSpPr>
        <p:spPr>
          <a:xfrm rot="16200000">
            <a:off x="5894806" y="1721123"/>
            <a:ext cx="9555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tr-TR" sz="1800" b="1" dirty="0"/>
              <a:t>Normal</a:t>
            </a:r>
            <a:endParaRPr lang="tr-TR" b="1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E983745-50D7-0E32-9302-E19ADB744DF8}"/>
              </a:ext>
            </a:extLst>
          </p:cNvPr>
          <p:cNvSpPr txBox="1"/>
          <p:nvPr/>
        </p:nvSpPr>
        <p:spPr>
          <a:xfrm rot="16200000">
            <a:off x="5940404" y="2864345"/>
            <a:ext cx="866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tr-TR" sz="1800" b="1" dirty="0" err="1"/>
              <a:t>Glioma</a:t>
            </a:r>
            <a:endParaRPr lang="tr-TR" b="1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3D70F8B-DA9A-F91E-4B86-3615DEADF80A}"/>
              </a:ext>
            </a:extLst>
          </p:cNvPr>
          <p:cNvSpPr txBox="1"/>
          <p:nvPr/>
        </p:nvSpPr>
        <p:spPr>
          <a:xfrm rot="16200000">
            <a:off x="5816422" y="5163482"/>
            <a:ext cx="11122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tr-TR" sz="1800" b="1" dirty="0" err="1"/>
              <a:t>Pituitary</a:t>
            </a:r>
            <a:endParaRPr lang="tr-TR" b="1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C216D69-AAA7-3391-4119-B45A5DDFD326}"/>
              </a:ext>
            </a:extLst>
          </p:cNvPr>
          <p:cNvSpPr txBox="1"/>
          <p:nvPr/>
        </p:nvSpPr>
        <p:spPr>
          <a:xfrm rot="16200000">
            <a:off x="5652649" y="3997038"/>
            <a:ext cx="1439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tr-TR" sz="1800" b="1" dirty="0" err="1"/>
              <a:t>Meningioma</a:t>
            </a:r>
            <a:endParaRPr lang="tr-TR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EAADDA18-55AB-A211-7FBF-4B2F6C2166FF}"/>
                  </a:ext>
                </a:extLst>
              </p14:cNvPr>
              <p14:cNvContentPartPr/>
              <p14:nvPr/>
            </p14:nvContentPartPr>
            <p14:xfrm>
              <a:off x="519553" y="2370395"/>
              <a:ext cx="1111133" cy="45719"/>
            </p14:xfrm>
          </p:contentPart>
        </mc:Choice>
        <mc:Fallback xmlns=""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EAADDA18-55AB-A211-7FBF-4B2F6C2166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555" y="2361687"/>
                <a:ext cx="1128770" cy="634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98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402673"/>
            <a:ext cx="10972800" cy="1066800"/>
          </a:xfrm>
        </p:spPr>
        <p:txBody>
          <a:bodyPr rtlCol="0"/>
          <a:lstStyle/>
          <a:p>
            <a:pPr rtl="0"/>
            <a:r>
              <a:rPr lang="tr-TR" sz="3200" dirty="0"/>
              <a:t>Sonuç</a:t>
            </a:r>
            <a:endParaRPr lang="en-GB" sz="32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15</a:t>
            </a:fld>
            <a:endParaRPr lang="tr-TR" noProof="0" dirty="0"/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61F9B08D-C163-442F-C7BB-D881FED3611B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+mn-lt"/>
              </a:rPr>
              <a:t>Sonuç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ECDE497A-C83C-C6B6-98AF-7BB778B693A0}"/>
              </a:ext>
            </a:extLst>
          </p:cNvPr>
          <p:cNvSpPr txBox="1">
            <a:spLocks/>
          </p:cNvSpPr>
          <p:nvPr/>
        </p:nvSpPr>
        <p:spPr>
          <a:xfrm>
            <a:off x="421596" y="1353004"/>
            <a:ext cx="11160804" cy="532719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>
                <a:solidFill>
                  <a:srgbClr val="002060"/>
                </a:solidFill>
              </a:rPr>
              <a:t>Bu veri setinde CNN modeli uygulanarak sınıflandırma yapılmıştır.</a:t>
            </a:r>
          </a:p>
          <a:p>
            <a:pPr algn="just"/>
            <a:endParaRPr lang="tr-TR" sz="2000" dirty="0">
              <a:solidFill>
                <a:srgbClr val="002060"/>
              </a:solidFill>
            </a:endParaRPr>
          </a:p>
          <a:p>
            <a:pPr algn="just"/>
            <a:r>
              <a:rPr lang="tr-TR" sz="2000" dirty="0">
                <a:solidFill>
                  <a:srgbClr val="002060"/>
                </a:solidFill>
              </a:rPr>
              <a:t>Bu veri setinde model ~%96 test doğruluğuna ulaşılmıştır.</a:t>
            </a:r>
          </a:p>
          <a:p>
            <a:pPr algn="just"/>
            <a:endParaRPr lang="tr-TR" sz="2000" dirty="0">
              <a:solidFill>
                <a:srgbClr val="002060"/>
              </a:solidFill>
            </a:endParaRPr>
          </a:p>
          <a:p>
            <a:pPr algn="just"/>
            <a:r>
              <a:rPr lang="en-US" sz="2000" dirty="0" err="1">
                <a:solidFill>
                  <a:srgbClr val="002060"/>
                </a:solidFill>
              </a:rPr>
              <a:t>Daha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yüksek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doğrulukta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</a:t>
            </a:r>
            <a:r>
              <a:rPr lang="en-US" sz="2000" dirty="0">
                <a:solidFill>
                  <a:srgbClr val="002060"/>
                </a:solidFill>
              </a:rPr>
              <a:t> model </a:t>
            </a:r>
            <a:r>
              <a:rPr lang="en-US" sz="2000" dirty="0" err="1">
                <a:solidFill>
                  <a:srgbClr val="002060"/>
                </a:solidFill>
              </a:rPr>
              <a:t>elde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edebilmek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adına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ileri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çalışmalarda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</a:p>
          <a:p>
            <a:pPr lvl="1" algn="just"/>
            <a:r>
              <a:rPr lang="en-US" sz="1800" dirty="0">
                <a:solidFill>
                  <a:srgbClr val="002060"/>
                </a:solidFill>
              </a:rPr>
              <a:t>Veri </a:t>
            </a:r>
            <a:r>
              <a:rPr lang="en-US" sz="1800" dirty="0" err="1">
                <a:solidFill>
                  <a:srgbClr val="002060"/>
                </a:solidFill>
              </a:rPr>
              <a:t>sayısı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artıralarak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dirty="0" err="1">
                <a:solidFill>
                  <a:srgbClr val="002060"/>
                </a:solidFill>
              </a:rPr>
              <a:t>gerçek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veriler</a:t>
            </a:r>
            <a:r>
              <a:rPr lang="en-US" sz="1800" dirty="0">
                <a:solidFill>
                  <a:srgbClr val="002060"/>
                </a:solidFill>
              </a:rPr>
              <a:t>, Generative </a:t>
            </a:r>
            <a:r>
              <a:rPr lang="en-US" sz="1800" dirty="0" err="1">
                <a:solidFill>
                  <a:srgbClr val="002060"/>
                </a:solidFill>
              </a:rPr>
              <a:t>Adverserial</a:t>
            </a:r>
            <a:r>
              <a:rPr lang="en-US" sz="1800" dirty="0">
                <a:solidFill>
                  <a:srgbClr val="002060"/>
                </a:solidFill>
              </a:rPr>
              <a:t> Network (GAN)) </a:t>
            </a:r>
            <a:r>
              <a:rPr lang="en-US" sz="1800" dirty="0" err="1">
                <a:solidFill>
                  <a:srgbClr val="002060"/>
                </a:solidFill>
              </a:rPr>
              <a:t>tekrar</a:t>
            </a:r>
            <a:r>
              <a:rPr lang="en-US" sz="1800" dirty="0">
                <a:solidFill>
                  <a:srgbClr val="002060"/>
                </a:solidFill>
              </a:rPr>
              <a:t> CNN </a:t>
            </a:r>
            <a:r>
              <a:rPr lang="en-US" sz="1800" dirty="0" err="1">
                <a:solidFill>
                  <a:srgbClr val="002060"/>
                </a:solidFill>
              </a:rPr>
              <a:t>uygulanabilir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  <a:p>
            <a:pPr lvl="1" algn="just"/>
            <a:r>
              <a:rPr lang="en-US" sz="1800" dirty="0" err="1">
                <a:solidFill>
                  <a:srgbClr val="002060"/>
                </a:solidFill>
              </a:rPr>
              <a:t>Hiperparametre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optimizasyonu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yapılarak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tekrar</a:t>
            </a:r>
            <a:r>
              <a:rPr lang="en-US" sz="1800" dirty="0">
                <a:solidFill>
                  <a:srgbClr val="002060"/>
                </a:solidFill>
              </a:rPr>
              <a:t> model </a:t>
            </a:r>
            <a:r>
              <a:rPr lang="en-US" sz="1800" dirty="0" err="1">
                <a:solidFill>
                  <a:srgbClr val="002060"/>
                </a:solidFill>
              </a:rPr>
              <a:t>oluşturabilir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  <a:p>
            <a:pPr lvl="1" algn="just"/>
            <a:r>
              <a:rPr lang="en-US" sz="1800" dirty="0">
                <a:solidFill>
                  <a:srgbClr val="002060"/>
                </a:solidFill>
              </a:rPr>
              <a:t>VGG16, Resnet152,Densenet201, InceptionV3, </a:t>
            </a:r>
            <a:r>
              <a:rPr lang="en-US" sz="1800" dirty="0" err="1">
                <a:solidFill>
                  <a:srgbClr val="002060"/>
                </a:solidFill>
              </a:rPr>
              <a:t>Xception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gibi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farklı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modeller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kullanılabilir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  <a:p>
            <a:pPr lvl="1" algn="just"/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endParaRPr lang="tr-TR" sz="6600" dirty="0"/>
          </a:p>
          <a:p>
            <a:pPr marL="109728" indent="0" rtl="0">
              <a:buNone/>
            </a:pPr>
            <a:endParaRPr lang="tr-TR" sz="6600" dirty="0"/>
          </a:p>
          <a:p>
            <a:pPr marL="109728" indent="0" algn="ctr" rtl="0">
              <a:buNone/>
            </a:pPr>
            <a:r>
              <a:rPr lang="tr-TR" sz="9600" b="1" dirty="0"/>
              <a:t>DİNLEDİĞİNİZ İÇİN TEŞEKKÜRLER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50EB11-DF56-4837-B44A-6DFADC1C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16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1266443"/>
            <a:ext cx="10972800" cy="5411447"/>
          </a:xfrm>
        </p:spPr>
        <p:txBody>
          <a:bodyPr rtlCol="0">
            <a:normAutofit/>
          </a:bodyPr>
          <a:lstStyle/>
          <a:p>
            <a:r>
              <a:rPr lang="tr-TR" dirty="0"/>
              <a:t>Giriş</a:t>
            </a:r>
            <a:endParaRPr lang="en-GB" sz="2800" dirty="0">
              <a:latin typeface="+mn-lt"/>
            </a:endParaRPr>
          </a:p>
          <a:p>
            <a:pPr lvl="1"/>
            <a:r>
              <a:rPr lang="tr-TR" dirty="0"/>
              <a:t>Veri Setine Genel Bakış</a:t>
            </a:r>
          </a:p>
          <a:p>
            <a:pPr lvl="1"/>
            <a:r>
              <a:rPr lang="tr-TR" dirty="0"/>
              <a:t>Veri Setinin İncelenmesi</a:t>
            </a:r>
          </a:p>
          <a:p>
            <a:r>
              <a:rPr lang="tr-TR" sz="2800" dirty="0"/>
              <a:t>Yöntem</a:t>
            </a:r>
          </a:p>
          <a:p>
            <a:pPr lvl="1"/>
            <a:r>
              <a:rPr lang="tr-TR" dirty="0"/>
              <a:t>Veri Ön İşleme</a:t>
            </a:r>
          </a:p>
          <a:p>
            <a:pPr lvl="1"/>
            <a:r>
              <a:rPr lang="tr-TR" dirty="0"/>
              <a:t>Derin Öğrenme Modelinin (CNN) Uygulanması</a:t>
            </a:r>
          </a:p>
          <a:p>
            <a:pPr lvl="1"/>
            <a:r>
              <a:rPr lang="tr-TR" dirty="0"/>
              <a:t>Performans Metrikleri</a:t>
            </a:r>
          </a:p>
          <a:p>
            <a:r>
              <a:rPr lang="tr-TR" dirty="0"/>
              <a:t>Sonuçların Değerlendirmesi</a:t>
            </a:r>
          </a:p>
          <a:p>
            <a:pPr lvl="1"/>
            <a:r>
              <a:rPr lang="tr-TR" dirty="0"/>
              <a:t>CNN Modelinin Sonuçlarının Değerlendirilmesi ve Yorumlanması</a:t>
            </a:r>
          </a:p>
          <a:p>
            <a:r>
              <a:rPr lang="en-US" dirty="0" err="1"/>
              <a:t>Sonuç</a:t>
            </a:r>
            <a:endParaRPr lang="tr-TR" sz="3000" dirty="0">
              <a:solidFill>
                <a:srgbClr val="002060"/>
              </a:solidFill>
            </a:endParaRPr>
          </a:p>
          <a:p>
            <a:pPr rtl="0"/>
            <a:endParaRPr lang="tr-TR" sz="3000" dirty="0">
              <a:solidFill>
                <a:srgbClr val="002060"/>
              </a:solidFill>
            </a:endParaRPr>
          </a:p>
          <a:p>
            <a:pPr lvl="1"/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2</a:t>
            </a:fld>
            <a:endParaRPr lang="tr-TR" noProof="0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2A083208-E337-4AC6-8AC1-9105257A027A}"/>
              </a:ext>
            </a:extLst>
          </p:cNvPr>
          <p:cNvSpPr txBox="1">
            <a:spLocks/>
          </p:cNvSpPr>
          <p:nvPr/>
        </p:nvSpPr>
        <p:spPr>
          <a:xfrm>
            <a:off x="609600" y="440086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/>
              <a:t>İçindekiler</a:t>
            </a:r>
            <a:endParaRPr lang="en-GB" sz="3200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E881B631-030A-5A9C-3AAA-3EA37A75865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+mn-lt"/>
              </a:rPr>
              <a:t>Giriş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3</a:t>
            </a:fld>
            <a:endParaRPr lang="tr-TR" noProof="0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E881B631-030A-5A9C-3AAA-3EA37A75865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+mn-lt"/>
              </a:rPr>
              <a:t>Giriş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2FB419D-DDF1-297B-352D-2FD26879F161}"/>
              </a:ext>
            </a:extLst>
          </p:cNvPr>
          <p:cNvSpPr txBox="1"/>
          <p:nvPr/>
        </p:nvSpPr>
        <p:spPr>
          <a:xfrm>
            <a:off x="7417378" y="6503277"/>
            <a:ext cx="4774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https://www.kaggle.com/datasets/mohammadhossein77/brain-tumors-dataset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endParaRPr lang="tr-TR" sz="1100" dirty="0">
              <a:solidFill>
                <a:schemeClr val="tx2"/>
              </a:solidFill>
            </a:endParaRP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D442B94F-E4CD-962E-8A49-C27A66A2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Veri </a:t>
            </a:r>
            <a:r>
              <a:rPr lang="en-GB" sz="2800" dirty="0" err="1"/>
              <a:t>Setine</a:t>
            </a:r>
            <a:r>
              <a:rPr lang="en-GB" sz="2800" dirty="0"/>
              <a:t> </a:t>
            </a:r>
            <a:r>
              <a:rPr lang="en-GB" sz="2800" dirty="0" err="1"/>
              <a:t>Genel</a:t>
            </a:r>
            <a:r>
              <a:rPr lang="en-GB" sz="2800" dirty="0"/>
              <a:t> </a:t>
            </a:r>
            <a:r>
              <a:rPr lang="en-GB" sz="2800" dirty="0" err="1"/>
              <a:t>Bakış</a:t>
            </a:r>
            <a:endParaRPr lang="en-GB" sz="28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EB89202-F70F-4359-603A-453A84B9B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313167"/>
            <a:ext cx="7211995" cy="356016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6A3F662-C6F9-933A-E4DB-47A5DE4FD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654" y="2379967"/>
            <a:ext cx="7211994" cy="3560169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CBD0C0E2-8256-9967-A1AB-D145EED1F3C7}"/>
              </a:ext>
            </a:extLst>
          </p:cNvPr>
          <p:cNvSpPr txBox="1"/>
          <p:nvPr/>
        </p:nvSpPr>
        <p:spPr>
          <a:xfrm>
            <a:off x="7417378" y="6241667"/>
            <a:ext cx="4688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100" dirty="0">
                <a:solidFill>
                  <a:schemeClr val="tx2"/>
                </a:solidFill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https://www.kaggle.com/datasets/sartajbhuvaji/brain-tumor-classification-mri</a:t>
            </a:r>
            <a:r>
              <a:rPr lang="tr-TR" sz="1100" dirty="0">
                <a:solidFill>
                  <a:schemeClr val="tx2"/>
                </a:solidFill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4</a:t>
            </a:fld>
            <a:endParaRPr lang="tr-TR" noProof="0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E881B631-030A-5A9C-3AAA-3EA37A75865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+mn-lt"/>
              </a:rPr>
              <a:t>Giriş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EF533CAC-8207-5240-F1E5-875EB05B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Veri </a:t>
            </a:r>
            <a:r>
              <a:rPr lang="en-GB" sz="2800" dirty="0" err="1"/>
              <a:t>Setine</a:t>
            </a:r>
            <a:r>
              <a:rPr lang="en-GB" sz="2800" dirty="0"/>
              <a:t> </a:t>
            </a:r>
            <a:r>
              <a:rPr lang="en-GB" sz="2800" dirty="0" err="1"/>
              <a:t>Genel</a:t>
            </a:r>
            <a:r>
              <a:rPr lang="en-GB" sz="2800" dirty="0"/>
              <a:t> </a:t>
            </a:r>
            <a:r>
              <a:rPr lang="en-GB" sz="2800" dirty="0" err="1"/>
              <a:t>Bakış</a:t>
            </a:r>
            <a:endParaRPr lang="en-GB" sz="2800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FBFA51E4-02D7-AA0A-CEAF-EF25A2DEE57E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0478053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/>
              <a:t>Veri setinde </a:t>
            </a:r>
            <a:r>
              <a:rPr lang="tr-TR" sz="2000" b="1" dirty="0">
                <a:solidFill>
                  <a:srgbClr val="00B050"/>
                </a:solidFill>
              </a:rPr>
              <a:t>dört</a:t>
            </a:r>
            <a:r>
              <a:rPr lang="tr-TR" sz="2000" dirty="0"/>
              <a:t> sınıf bulunmaktadır: Normal, </a:t>
            </a:r>
            <a:r>
              <a:rPr lang="tr-TR" sz="2000" dirty="0" err="1"/>
              <a:t>Pituitary</a:t>
            </a:r>
            <a:r>
              <a:rPr lang="tr-TR" sz="2000" dirty="0"/>
              <a:t>, </a:t>
            </a:r>
            <a:r>
              <a:rPr lang="tr-TR" sz="2000" dirty="0" err="1"/>
              <a:t>Glioma</a:t>
            </a:r>
            <a:r>
              <a:rPr lang="tr-TR" sz="2000" dirty="0"/>
              <a:t> ve </a:t>
            </a:r>
            <a:r>
              <a:rPr lang="tr-TR" sz="2000" dirty="0" err="1"/>
              <a:t>Meningioma</a:t>
            </a:r>
            <a:r>
              <a:rPr lang="tr-TR" sz="2000" dirty="0"/>
              <a:t>.</a:t>
            </a:r>
            <a:endParaRPr lang="tr-TR" sz="1800" dirty="0"/>
          </a:p>
          <a:p>
            <a:pPr lvl="1" algn="just"/>
            <a:endParaRPr lang="tr-TR" sz="1800" b="1" dirty="0"/>
          </a:p>
          <a:p>
            <a:pPr lvl="1" algn="just"/>
            <a:r>
              <a:rPr lang="tr-TR" sz="1800" b="1" dirty="0"/>
              <a:t>Normal -</a:t>
            </a:r>
            <a:r>
              <a:rPr lang="tr-TR" sz="1800" dirty="0"/>
              <a:t> Herhangi bir tümör belirtisi göstermeyen beyin görüntüsü</a:t>
            </a:r>
            <a:endParaRPr lang="tr-TR" sz="1800" b="1" dirty="0"/>
          </a:p>
          <a:p>
            <a:pPr lvl="1" algn="just"/>
            <a:endParaRPr lang="tr-TR" sz="1800" b="1" dirty="0"/>
          </a:p>
          <a:p>
            <a:pPr lvl="1" algn="just"/>
            <a:r>
              <a:rPr lang="tr-TR" sz="1800" b="1" dirty="0" err="1"/>
              <a:t>Pituitary</a:t>
            </a:r>
            <a:r>
              <a:rPr lang="tr-TR" sz="1800" b="1" dirty="0"/>
              <a:t>  - </a:t>
            </a:r>
            <a:r>
              <a:rPr lang="tr-TR" sz="1800" dirty="0"/>
              <a:t>Hipofiz bezinde büyüyen bir tümör. Hipofiz tümörleri iyi huylu veya kötü huylu olabilir.</a:t>
            </a:r>
            <a:endParaRPr lang="tr-TR" sz="1800" b="1" dirty="0"/>
          </a:p>
          <a:p>
            <a:pPr lvl="1" algn="just"/>
            <a:endParaRPr lang="tr-TR" sz="1800" b="1" dirty="0"/>
          </a:p>
          <a:p>
            <a:pPr lvl="1" algn="just"/>
            <a:r>
              <a:rPr lang="tr-TR" sz="1800" b="1" dirty="0" err="1"/>
              <a:t>Glioma</a:t>
            </a:r>
            <a:r>
              <a:rPr lang="tr-TR" sz="1800" b="1" dirty="0"/>
              <a:t>  - </a:t>
            </a:r>
            <a:r>
              <a:rPr lang="tr-TR" sz="1800" dirty="0" err="1"/>
              <a:t>Glial</a:t>
            </a:r>
            <a:r>
              <a:rPr lang="tr-TR" sz="1800" dirty="0"/>
              <a:t> hücrelerde büyüyen bir tümör. </a:t>
            </a:r>
          </a:p>
          <a:p>
            <a:pPr lvl="1" algn="just"/>
            <a:endParaRPr lang="tr-TR" sz="1800" b="1" dirty="0"/>
          </a:p>
          <a:p>
            <a:pPr lvl="1" algn="just"/>
            <a:r>
              <a:rPr lang="tr-TR" sz="1800" b="1" dirty="0" err="1"/>
              <a:t>Meningioma</a:t>
            </a:r>
            <a:r>
              <a:rPr lang="tr-TR" sz="1800" b="1" dirty="0"/>
              <a:t>  -</a:t>
            </a:r>
            <a:r>
              <a:rPr lang="tr-TR" sz="1800" dirty="0"/>
              <a:t> Beyni ve omuriliği çevreleyen zarlar olan </a:t>
            </a:r>
            <a:r>
              <a:rPr lang="tr-TR" sz="1800" dirty="0" err="1"/>
              <a:t>meninkslerde</a:t>
            </a:r>
            <a:r>
              <a:rPr lang="tr-TR" sz="1800" dirty="0"/>
              <a:t> büyüyen bir tümör.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6E706B0-F476-1853-32D7-B2787E867B32}"/>
              </a:ext>
            </a:extLst>
          </p:cNvPr>
          <p:cNvSpPr txBox="1"/>
          <p:nvPr/>
        </p:nvSpPr>
        <p:spPr>
          <a:xfrm>
            <a:off x="7417378" y="6503277"/>
            <a:ext cx="4774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https://www.kaggle.com/datasets/mohammadhossein77/brain-tumors-dataset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endParaRPr lang="tr-TR" sz="1100" dirty="0">
              <a:solidFill>
                <a:schemeClr val="tx2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696C226-E8C4-A613-7098-89D2E7212496}"/>
              </a:ext>
            </a:extLst>
          </p:cNvPr>
          <p:cNvSpPr txBox="1"/>
          <p:nvPr/>
        </p:nvSpPr>
        <p:spPr>
          <a:xfrm>
            <a:off x="7417378" y="6241667"/>
            <a:ext cx="4688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100" dirty="0">
                <a:solidFill>
                  <a:schemeClr val="tx2"/>
                </a:solidFill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https://www.kaggle.com/datasets/sartajbhuvaji/brain-tumor-classification-mri</a:t>
            </a:r>
            <a:r>
              <a:rPr lang="tr-TR" sz="1100" dirty="0">
                <a:solidFill>
                  <a:schemeClr val="tx2"/>
                </a:solidFill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0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5</a:t>
            </a:fld>
            <a:endParaRPr lang="tr-TR" noProof="0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E881B631-030A-5A9C-3AAA-3EA37A75865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+mn-lt"/>
              </a:rPr>
              <a:t>Giriş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EF533CAC-8207-5240-F1E5-875EB05B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Veri </a:t>
            </a:r>
            <a:r>
              <a:rPr lang="en-GB" sz="2800" dirty="0" err="1"/>
              <a:t>Setine</a:t>
            </a:r>
            <a:r>
              <a:rPr lang="en-GB" sz="2800" dirty="0"/>
              <a:t> </a:t>
            </a:r>
            <a:r>
              <a:rPr lang="en-GB" sz="2800" dirty="0" err="1"/>
              <a:t>Genel</a:t>
            </a:r>
            <a:r>
              <a:rPr lang="en-GB" sz="2800" dirty="0"/>
              <a:t> </a:t>
            </a:r>
            <a:r>
              <a:rPr lang="en-GB" sz="2800" dirty="0" err="1"/>
              <a:t>Bakış</a:t>
            </a:r>
            <a:endParaRPr lang="en-GB" sz="2800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FBFA51E4-02D7-AA0A-CEAF-EF25A2DEE57E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0478053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/>
              <a:t>Veri seti ‘</a:t>
            </a:r>
            <a:r>
              <a:rPr lang="tr-TR" sz="2000" b="1" dirty="0"/>
              <a:t>Brain </a:t>
            </a:r>
            <a:r>
              <a:rPr lang="tr-TR" sz="2000" b="1" dirty="0" err="1"/>
              <a:t>Tumor</a:t>
            </a:r>
            <a:r>
              <a:rPr lang="tr-TR" sz="2000" b="1" dirty="0"/>
              <a:t> </a:t>
            </a:r>
            <a:r>
              <a:rPr lang="tr-TR" sz="2000" b="1" dirty="0" err="1"/>
              <a:t>Classification</a:t>
            </a:r>
            <a:r>
              <a:rPr lang="tr-TR" sz="2000" b="1" dirty="0"/>
              <a:t> (MRI)’ </a:t>
            </a:r>
            <a:r>
              <a:rPr lang="tr-TR" sz="2000" dirty="0"/>
              <a:t>kullanarak oluşturulmuştur.</a:t>
            </a:r>
            <a:endParaRPr lang="tr-TR" sz="2000" dirty="0">
              <a:solidFill>
                <a:srgbClr val="00B050"/>
              </a:solidFill>
            </a:endParaRPr>
          </a:p>
          <a:p>
            <a:pPr algn="just"/>
            <a:endParaRPr lang="tr-TR" sz="2000" dirty="0"/>
          </a:p>
          <a:p>
            <a:pPr algn="just"/>
            <a:r>
              <a:rPr lang="tr-TR" sz="2000" dirty="0"/>
              <a:t>Veri Temizleme (Data </a:t>
            </a:r>
            <a:r>
              <a:rPr lang="en-GB" sz="2000" dirty="0"/>
              <a:t>Cleaning</a:t>
            </a:r>
            <a:r>
              <a:rPr lang="tr-TR" sz="2000" dirty="0"/>
              <a:t>):</a:t>
            </a:r>
          </a:p>
          <a:p>
            <a:pPr lvl="1" algn="just"/>
            <a:r>
              <a:rPr lang="tr-TR" sz="1800" dirty="0"/>
              <a:t>Tekrarlanan örneklerin kaldırılması (</a:t>
            </a:r>
            <a:r>
              <a:rPr lang="tr-TR" sz="1800" dirty="0" err="1"/>
              <a:t>Removal</a:t>
            </a:r>
            <a:r>
              <a:rPr lang="tr-TR" sz="1800" dirty="0"/>
              <a:t> of </a:t>
            </a:r>
            <a:r>
              <a:rPr lang="tr-TR" sz="1800" dirty="0" err="1"/>
              <a:t>duplicate</a:t>
            </a:r>
            <a:r>
              <a:rPr lang="tr-TR" sz="1800" dirty="0"/>
              <a:t> </a:t>
            </a:r>
            <a:r>
              <a:rPr lang="tr-TR" sz="1800" dirty="0" err="1"/>
              <a:t>samples</a:t>
            </a:r>
            <a:r>
              <a:rPr lang="tr-TR" sz="1800" dirty="0"/>
              <a:t>)</a:t>
            </a:r>
          </a:p>
          <a:p>
            <a:pPr lvl="1" algn="just"/>
            <a:r>
              <a:rPr lang="tr-TR" sz="1800" dirty="0"/>
              <a:t>Yanlış etiketlenmiş görsellerin düzeltilmesi (</a:t>
            </a:r>
            <a:r>
              <a:rPr lang="tr-TR" sz="1800" dirty="0" err="1"/>
              <a:t>Correction</a:t>
            </a:r>
            <a:r>
              <a:rPr lang="tr-TR" sz="1800" dirty="0"/>
              <a:t> of </a:t>
            </a:r>
            <a:r>
              <a:rPr lang="tr-TR" sz="1800" dirty="0" err="1"/>
              <a:t>mislabeled</a:t>
            </a:r>
            <a:r>
              <a:rPr lang="tr-TR" sz="1800" dirty="0"/>
              <a:t> </a:t>
            </a:r>
            <a:r>
              <a:rPr lang="tr-TR" sz="1800" dirty="0" err="1"/>
              <a:t>images</a:t>
            </a:r>
            <a:r>
              <a:rPr lang="tr-TR" sz="1800" dirty="0"/>
              <a:t>)</a:t>
            </a:r>
          </a:p>
          <a:p>
            <a:pPr lvl="1" algn="just"/>
            <a:r>
              <a:rPr lang="tr-TR" sz="1800" dirty="0"/>
              <a:t>Resim yeniden boyutlandırma (Image </a:t>
            </a:r>
            <a:r>
              <a:rPr lang="tr-TR" sz="1800" dirty="0" err="1"/>
              <a:t>resizing</a:t>
            </a:r>
            <a:r>
              <a:rPr lang="tr-TR" sz="1800" dirty="0"/>
              <a:t>): Tüm resimler </a:t>
            </a:r>
            <a:r>
              <a:rPr lang="tr-TR" sz="1800" b="1" dirty="0">
                <a:solidFill>
                  <a:srgbClr val="FF0000"/>
                </a:solidFill>
              </a:rPr>
              <a:t>(224,224) </a:t>
            </a:r>
            <a:r>
              <a:rPr lang="tr-TR" sz="1800" dirty="0"/>
              <a:t>boyutuna boyutlandırılmıştır.</a:t>
            </a:r>
          </a:p>
          <a:p>
            <a:pPr marL="411480" lvl="1" indent="0" algn="just">
              <a:buNone/>
            </a:pPr>
            <a:endParaRPr lang="tr-TR" sz="1200" dirty="0"/>
          </a:p>
          <a:p>
            <a:pPr algn="just"/>
            <a:r>
              <a:rPr lang="tr-TR" sz="2000" dirty="0"/>
              <a:t>Veri Artırma (Data </a:t>
            </a:r>
            <a:r>
              <a:rPr lang="en-GB" sz="2000" dirty="0"/>
              <a:t>Augmentation</a:t>
            </a:r>
            <a:r>
              <a:rPr lang="tr-TR" sz="2000" dirty="0"/>
              <a:t>):</a:t>
            </a:r>
          </a:p>
          <a:p>
            <a:pPr lvl="1" algn="just"/>
            <a:r>
              <a:rPr lang="tr-TR" sz="1800" dirty="0"/>
              <a:t>Tuz ve biber gürültüsü (Salt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pepper</a:t>
            </a:r>
            <a:r>
              <a:rPr lang="tr-TR" sz="1800" dirty="0"/>
              <a:t> </a:t>
            </a:r>
            <a:r>
              <a:rPr lang="tr-TR" sz="1800" dirty="0" err="1"/>
              <a:t>noise</a:t>
            </a:r>
            <a:r>
              <a:rPr lang="tr-TR" sz="1800" dirty="0"/>
              <a:t>)</a:t>
            </a:r>
          </a:p>
          <a:p>
            <a:pPr lvl="1" algn="just"/>
            <a:r>
              <a:rPr lang="tr-TR" sz="1800" dirty="0" err="1"/>
              <a:t>Histogram</a:t>
            </a:r>
            <a:r>
              <a:rPr lang="tr-TR" sz="1800" dirty="0"/>
              <a:t> eşitleme (</a:t>
            </a:r>
            <a:r>
              <a:rPr lang="tr-TR" sz="1800" dirty="0" err="1"/>
              <a:t>Histogram</a:t>
            </a:r>
            <a:r>
              <a:rPr lang="tr-TR" sz="1800" dirty="0"/>
              <a:t> </a:t>
            </a:r>
            <a:r>
              <a:rPr lang="tr-TR" sz="1800" dirty="0" err="1"/>
              <a:t>equalization</a:t>
            </a:r>
            <a:r>
              <a:rPr lang="tr-TR" sz="1800" dirty="0"/>
              <a:t>) : Görüntülerdeki kontrastı ve ayrıntıları artırır.</a:t>
            </a:r>
          </a:p>
          <a:p>
            <a:pPr lvl="1" algn="just"/>
            <a:r>
              <a:rPr lang="tr-TR" sz="1800" dirty="0"/>
              <a:t>Döndürme (</a:t>
            </a:r>
            <a:r>
              <a:rPr lang="tr-TR" sz="1800" dirty="0" err="1"/>
              <a:t>Rotation</a:t>
            </a:r>
            <a:r>
              <a:rPr lang="tr-TR" sz="1800" dirty="0"/>
              <a:t>)</a:t>
            </a:r>
          </a:p>
          <a:p>
            <a:pPr lvl="1" algn="just"/>
            <a:r>
              <a:rPr lang="tr-TR" sz="1800" dirty="0"/>
              <a:t>Parlaklık ayarı (</a:t>
            </a:r>
            <a:r>
              <a:rPr lang="tr-TR" sz="1800" dirty="0" err="1"/>
              <a:t>Brightness</a:t>
            </a:r>
            <a:r>
              <a:rPr lang="tr-TR" sz="1800" dirty="0"/>
              <a:t> </a:t>
            </a:r>
            <a:r>
              <a:rPr lang="tr-TR" sz="1800" dirty="0" err="1"/>
              <a:t>adjustment</a:t>
            </a:r>
            <a:r>
              <a:rPr lang="tr-TR" sz="1800" dirty="0"/>
              <a:t>)</a:t>
            </a:r>
          </a:p>
          <a:p>
            <a:pPr lvl="1" algn="just"/>
            <a:r>
              <a:rPr lang="tr-TR" sz="1800" dirty="0"/>
              <a:t>Yatay ve dikey çevirme (</a:t>
            </a:r>
            <a:r>
              <a:rPr lang="tr-TR" sz="1800" dirty="0" err="1"/>
              <a:t>Horizontal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vertical</a:t>
            </a:r>
            <a:r>
              <a:rPr lang="tr-TR" sz="1800" dirty="0"/>
              <a:t> </a:t>
            </a:r>
            <a:r>
              <a:rPr lang="tr-TR" sz="1800" dirty="0" err="1"/>
              <a:t>flipping</a:t>
            </a:r>
            <a:r>
              <a:rPr lang="tr-TR" sz="1800" dirty="0"/>
              <a:t>)</a:t>
            </a:r>
          </a:p>
          <a:p>
            <a:pPr lvl="1" algn="just"/>
            <a:endParaRPr lang="tr-TR" sz="1600" dirty="0"/>
          </a:p>
          <a:p>
            <a:pPr lvl="1" algn="just"/>
            <a:endParaRPr lang="tr-TR" sz="1600" dirty="0"/>
          </a:p>
          <a:p>
            <a:pPr lvl="1" algn="just"/>
            <a:endParaRPr lang="tr-TR" sz="1600" dirty="0"/>
          </a:p>
          <a:p>
            <a:pPr lvl="1" algn="just"/>
            <a:endParaRPr lang="tr-TR" sz="16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6E706B0-F476-1853-32D7-B2787E867B32}"/>
              </a:ext>
            </a:extLst>
          </p:cNvPr>
          <p:cNvSpPr txBox="1"/>
          <p:nvPr/>
        </p:nvSpPr>
        <p:spPr>
          <a:xfrm>
            <a:off x="7417378" y="6503277"/>
            <a:ext cx="4774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https://www.kaggle.com/datasets/mohammadhossein77/brain-tumors-dataset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endParaRPr lang="tr-TR" sz="1100" dirty="0">
              <a:solidFill>
                <a:schemeClr val="tx2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696C226-E8C4-A613-7098-89D2E7212496}"/>
              </a:ext>
            </a:extLst>
          </p:cNvPr>
          <p:cNvSpPr txBox="1"/>
          <p:nvPr/>
        </p:nvSpPr>
        <p:spPr>
          <a:xfrm>
            <a:off x="7417378" y="6241667"/>
            <a:ext cx="4688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100" dirty="0">
                <a:solidFill>
                  <a:schemeClr val="tx2"/>
                </a:solidFill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https://www.kaggle.com/datasets/sartajbhuvaji/brain-tumor-classification-mri</a:t>
            </a:r>
            <a:r>
              <a:rPr lang="tr-TR" sz="1100" dirty="0">
                <a:solidFill>
                  <a:schemeClr val="tx2"/>
                </a:solidFill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34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6</a:t>
            </a:fld>
            <a:endParaRPr lang="tr-TR" noProof="0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E881B631-030A-5A9C-3AAA-3EA37A75865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+mn-lt"/>
              </a:rPr>
              <a:t>Giriş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FBFA51E4-02D7-AA0A-CEAF-EF25A2DEE57E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1160805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/>
              <a:t>Veri Setindeki gözlem sayısı (</a:t>
            </a:r>
            <a:r>
              <a:rPr lang="tr-TR" sz="2000" dirty="0" err="1"/>
              <a:t>sample</a:t>
            </a:r>
            <a:r>
              <a:rPr lang="tr-TR" sz="2000" dirty="0"/>
              <a:t>): </a:t>
            </a:r>
            <a:r>
              <a:rPr lang="tr-TR" sz="2000" b="1" dirty="0">
                <a:solidFill>
                  <a:srgbClr val="00B050"/>
                </a:solidFill>
              </a:rPr>
              <a:t>21672</a:t>
            </a:r>
          </a:p>
          <a:p>
            <a:pPr lvl="1" algn="just"/>
            <a:r>
              <a:rPr lang="tr-TR" sz="1800" b="1" dirty="0"/>
              <a:t>Normal: </a:t>
            </a:r>
            <a:r>
              <a:rPr lang="tr-TR" sz="1800" b="0" dirty="0"/>
              <a:t>3066</a:t>
            </a:r>
          </a:p>
          <a:p>
            <a:pPr lvl="1" algn="just"/>
            <a:r>
              <a:rPr lang="tr-TR" sz="1800" b="1" dirty="0" err="1"/>
              <a:t>Glioma</a:t>
            </a:r>
            <a:r>
              <a:rPr lang="tr-TR" sz="1800" b="1" dirty="0"/>
              <a:t>: </a:t>
            </a:r>
            <a:r>
              <a:rPr lang="tr-TR" sz="1800" b="0" dirty="0"/>
              <a:t>6307</a:t>
            </a:r>
          </a:p>
          <a:p>
            <a:pPr lvl="1" algn="just"/>
            <a:r>
              <a:rPr lang="tr-TR" sz="1800" b="1" dirty="0" err="1"/>
              <a:t>Meningioma</a:t>
            </a:r>
            <a:r>
              <a:rPr lang="tr-TR" sz="1800" b="1" dirty="0"/>
              <a:t> </a:t>
            </a:r>
            <a:r>
              <a:rPr lang="tr-TR" sz="1800" b="0" dirty="0"/>
              <a:t>: 6391</a:t>
            </a:r>
          </a:p>
          <a:p>
            <a:pPr lvl="1" algn="just"/>
            <a:r>
              <a:rPr lang="tr-TR" sz="1800" b="1" dirty="0" err="1"/>
              <a:t>Pituitary</a:t>
            </a:r>
            <a:r>
              <a:rPr lang="tr-TR" sz="1800" b="1" dirty="0"/>
              <a:t>: </a:t>
            </a:r>
            <a:r>
              <a:rPr lang="tr-TR" sz="1800" b="0" dirty="0"/>
              <a:t>5908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541CE33-9F79-2AA5-BE05-6B38C1676DA7}"/>
              </a:ext>
            </a:extLst>
          </p:cNvPr>
          <p:cNvSpPr txBox="1"/>
          <p:nvPr/>
        </p:nvSpPr>
        <p:spPr>
          <a:xfrm>
            <a:off x="7417378" y="6503277"/>
            <a:ext cx="4774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https://www.kaggle.com/datasets/mohammadhossein77/brain-tumors-dataset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endParaRPr lang="tr-TR" sz="1100" dirty="0">
              <a:solidFill>
                <a:schemeClr val="tx2"/>
              </a:solidFill>
            </a:endParaRP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DF1BD83A-1704-2CF9-7FFB-6ADAF38FA955}"/>
              </a:ext>
            </a:extLst>
          </p:cNvPr>
          <p:cNvGrpSpPr/>
          <p:nvPr/>
        </p:nvGrpSpPr>
        <p:grpSpPr>
          <a:xfrm>
            <a:off x="4857754" y="1860301"/>
            <a:ext cx="6509197" cy="4128603"/>
            <a:chOff x="3127248" y="1872343"/>
            <a:chExt cx="7772400" cy="4661872"/>
          </a:xfrm>
        </p:grpSpPr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A6E929DB-A423-0D6E-90BC-B91F21A1A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17"/>
            <a:stretch/>
          </p:blipFill>
          <p:spPr>
            <a:xfrm>
              <a:off x="3127248" y="1872343"/>
              <a:ext cx="7772400" cy="4552239"/>
            </a:xfrm>
            <a:prstGeom prst="rect">
              <a:avLst/>
            </a:prstGeom>
          </p:spPr>
        </p:pic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51809AF6-9AC7-0A95-BF3E-DB94D818CB01}"/>
                </a:ext>
              </a:extLst>
            </p:cNvPr>
            <p:cNvSpPr/>
            <p:nvPr/>
          </p:nvSpPr>
          <p:spPr>
            <a:xfrm>
              <a:off x="4451263" y="6301613"/>
              <a:ext cx="5550524" cy="232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80F7635-240D-60EB-3765-069590FFB617}"/>
              </a:ext>
            </a:extLst>
          </p:cNvPr>
          <p:cNvSpPr txBox="1"/>
          <p:nvPr/>
        </p:nvSpPr>
        <p:spPr>
          <a:xfrm>
            <a:off x="5673635" y="5823072"/>
            <a:ext cx="95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/>
              <a:t>Normal</a:t>
            </a:r>
            <a:endParaRPr lang="tr-TR" b="1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4A0A4B1-083D-1FC8-A98B-6C84D0C34597}"/>
              </a:ext>
            </a:extLst>
          </p:cNvPr>
          <p:cNvSpPr txBox="1"/>
          <p:nvPr/>
        </p:nvSpPr>
        <p:spPr>
          <a:xfrm>
            <a:off x="7100957" y="5823072"/>
            <a:ext cx="86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 err="1"/>
              <a:t>Glioma</a:t>
            </a:r>
            <a:endParaRPr lang="tr-TR" b="1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AC76086D-8213-1A12-E94F-A2D30C83DC49}"/>
              </a:ext>
            </a:extLst>
          </p:cNvPr>
          <p:cNvSpPr txBox="1"/>
          <p:nvPr/>
        </p:nvSpPr>
        <p:spPr>
          <a:xfrm>
            <a:off x="8274287" y="5823072"/>
            <a:ext cx="1439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 err="1"/>
              <a:t>Meningioma</a:t>
            </a:r>
            <a:endParaRPr lang="tr-TR" b="1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403C27A9-2F7E-7327-D3D4-F297FF28571C}"/>
              </a:ext>
            </a:extLst>
          </p:cNvPr>
          <p:cNvSpPr txBox="1"/>
          <p:nvPr/>
        </p:nvSpPr>
        <p:spPr>
          <a:xfrm>
            <a:off x="9995422" y="5823072"/>
            <a:ext cx="1112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 err="1"/>
              <a:t>Pituitary</a:t>
            </a:r>
            <a:endParaRPr lang="tr-TR" b="1" dirty="0"/>
          </a:p>
        </p:txBody>
      </p:sp>
      <p:sp>
        <p:nvSpPr>
          <p:cNvPr id="29" name="Başlık 1">
            <a:extLst>
              <a:ext uri="{FF2B5EF4-FFF2-40B4-BE49-F238E27FC236}">
                <a16:creationId xmlns:a16="http://schemas.microsoft.com/office/drawing/2014/main" id="{73A5AE8D-8CF6-29A1-3B6A-D8D9B4C2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Veri </a:t>
            </a:r>
            <a:r>
              <a:rPr lang="en-GB" sz="2800" dirty="0" err="1"/>
              <a:t>Setininin</a:t>
            </a:r>
            <a:r>
              <a:rPr lang="en-GB" sz="2800" dirty="0"/>
              <a:t> </a:t>
            </a:r>
            <a:r>
              <a:rPr lang="en-GB" sz="2800" dirty="0" err="1"/>
              <a:t>İncelenmesi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2243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7</a:t>
            </a:fld>
            <a:endParaRPr lang="tr-TR" noProof="0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E881B631-030A-5A9C-3AAA-3EA37A75865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+mn-lt"/>
              </a:rPr>
              <a:t>Giriş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FBFA51E4-02D7-AA0A-CEAF-EF25A2DEE57E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1160805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endParaRPr lang="tr-TR" sz="1800" b="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541CE33-9F79-2AA5-BE05-6B38C1676DA7}"/>
              </a:ext>
            </a:extLst>
          </p:cNvPr>
          <p:cNvSpPr txBox="1"/>
          <p:nvPr/>
        </p:nvSpPr>
        <p:spPr>
          <a:xfrm>
            <a:off x="7417378" y="6503277"/>
            <a:ext cx="4774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https://www.kaggle.com/datasets/mohammadhossein77/brain-tumors-dataset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endParaRPr lang="tr-TR" sz="1100" dirty="0">
              <a:solidFill>
                <a:schemeClr val="tx2"/>
              </a:solidFill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80F7635-240D-60EB-3765-069590FFB617}"/>
              </a:ext>
            </a:extLst>
          </p:cNvPr>
          <p:cNvSpPr txBox="1"/>
          <p:nvPr/>
        </p:nvSpPr>
        <p:spPr>
          <a:xfrm>
            <a:off x="1201129" y="1307183"/>
            <a:ext cx="95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/>
              <a:t>Normal</a:t>
            </a:r>
            <a:endParaRPr lang="tr-TR" b="1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4A0A4B1-083D-1FC8-A98B-6C84D0C34597}"/>
              </a:ext>
            </a:extLst>
          </p:cNvPr>
          <p:cNvSpPr txBox="1"/>
          <p:nvPr/>
        </p:nvSpPr>
        <p:spPr>
          <a:xfrm>
            <a:off x="3565520" y="1307183"/>
            <a:ext cx="86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 err="1"/>
              <a:t>Glioma</a:t>
            </a:r>
            <a:endParaRPr lang="tr-TR" b="1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AC76086D-8213-1A12-E94F-A2D30C83DC49}"/>
              </a:ext>
            </a:extLst>
          </p:cNvPr>
          <p:cNvSpPr txBox="1"/>
          <p:nvPr/>
        </p:nvSpPr>
        <p:spPr>
          <a:xfrm>
            <a:off x="5824197" y="1307183"/>
            <a:ext cx="1439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/>
              <a:t>Meningioma</a:t>
            </a:r>
            <a:endParaRPr lang="tr-TR" b="1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403C27A9-2F7E-7327-D3D4-F297FF28571C}"/>
              </a:ext>
            </a:extLst>
          </p:cNvPr>
          <p:cNvSpPr txBox="1"/>
          <p:nvPr/>
        </p:nvSpPr>
        <p:spPr>
          <a:xfrm>
            <a:off x="8538222" y="1307183"/>
            <a:ext cx="1112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 err="1"/>
              <a:t>Pituitary</a:t>
            </a:r>
            <a:endParaRPr lang="tr-TR" b="1" dirty="0"/>
          </a:p>
        </p:txBody>
      </p:sp>
      <p:sp>
        <p:nvSpPr>
          <p:cNvPr id="29" name="Başlık 1">
            <a:extLst>
              <a:ext uri="{FF2B5EF4-FFF2-40B4-BE49-F238E27FC236}">
                <a16:creationId xmlns:a16="http://schemas.microsoft.com/office/drawing/2014/main" id="{73A5AE8D-8CF6-29A1-3B6A-D8D9B4C2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Veri </a:t>
            </a:r>
            <a:r>
              <a:rPr lang="en-GB" sz="2800" dirty="0" err="1"/>
              <a:t>Setininin</a:t>
            </a:r>
            <a:r>
              <a:rPr lang="en-GB" sz="2800" dirty="0"/>
              <a:t> </a:t>
            </a:r>
            <a:r>
              <a:rPr lang="en-GB" sz="2800" dirty="0" err="1"/>
              <a:t>İncelenmesi</a:t>
            </a:r>
            <a:endParaRPr lang="en-GB" sz="2800" dirty="0"/>
          </a:p>
        </p:txBody>
      </p:sp>
      <p:pic>
        <p:nvPicPr>
          <p:cNvPr id="3" name="Resim 2" descr="kafatası, monokrom, tek renkli, taslak, monokrom fotoğraf içeren bir resim&#10;&#10;Açıklama otomatik olarak oluşturuldu">
            <a:extLst>
              <a:ext uri="{FF2B5EF4-FFF2-40B4-BE49-F238E27FC236}">
                <a16:creationId xmlns:a16="http://schemas.microsoft.com/office/drawing/2014/main" id="{11E75667-5B8C-BCA2-D5BE-0A7293F61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55" y="1746017"/>
            <a:ext cx="1422400" cy="1422400"/>
          </a:xfrm>
          <a:prstGeom prst="rect">
            <a:avLst/>
          </a:prstGeom>
        </p:spPr>
      </p:pic>
      <p:pic>
        <p:nvPicPr>
          <p:cNvPr id="12" name="Resim 11" descr="kemik, kafatası, tıbbi görüntüleme, radyoloji içeren bir resim&#10;&#10;Açıklama otomatik olarak oluşturuldu">
            <a:extLst>
              <a:ext uri="{FF2B5EF4-FFF2-40B4-BE49-F238E27FC236}">
                <a16:creationId xmlns:a16="http://schemas.microsoft.com/office/drawing/2014/main" id="{9D99BC89-3901-750C-CD96-2C2933399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55" y="3237919"/>
            <a:ext cx="1422400" cy="1422400"/>
          </a:xfrm>
          <a:prstGeom prst="rect">
            <a:avLst/>
          </a:prstGeom>
        </p:spPr>
      </p:pic>
      <p:pic>
        <p:nvPicPr>
          <p:cNvPr id="14" name="Resim 13" descr="daire içeren bir resim&#10;&#10;Açıklama otomatik olarak oluşturuldu">
            <a:extLst>
              <a:ext uri="{FF2B5EF4-FFF2-40B4-BE49-F238E27FC236}">
                <a16:creationId xmlns:a16="http://schemas.microsoft.com/office/drawing/2014/main" id="{557D5D4A-A92E-61F8-245E-9FEA09672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55" y="4764615"/>
            <a:ext cx="1422400" cy="1422400"/>
          </a:xfrm>
          <a:prstGeom prst="rect">
            <a:avLst/>
          </a:prstGeom>
        </p:spPr>
      </p:pic>
      <p:pic>
        <p:nvPicPr>
          <p:cNvPr id="20" name="Resim 19" descr="taslak, siyah beyaz, monokrom fotoğraf, monokrom, tek renkli içeren bir resim&#10;&#10;Açıklama otomatik olarak oluşturuldu">
            <a:extLst>
              <a:ext uri="{FF2B5EF4-FFF2-40B4-BE49-F238E27FC236}">
                <a16:creationId xmlns:a16="http://schemas.microsoft.com/office/drawing/2014/main" id="{31A3B8C2-286D-AEDF-3F31-264B48EB7D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97" y="1746017"/>
            <a:ext cx="1422400" cy="1422400"/>
          </a:xfrm>
          <a:prstGeom prst="rect">
            <a:avLst/>
          </a:prstGeom>
        </p:spPr>
      </p:pic>
      <p:pic>
        <p:nvPicPr>
          <p:cNvPr id="24" name="Resim 23" descr="durağan yaşam fotoğrafçılığı, monokrom, tek renkli, siyah beyaz, monokrom fotoğraf içeren bir resim&#10;&#10;Açıklama otomatik olarak oluşturuldu">
            <a:extLst>
              <a:ext uri="{FF2B5EF4-FFF2-40B4-BE49-F238E27FC236}">
                <a16:creationId xmlns:a16="http://schemas.microsoft.com/office/drawing/2014/main" id="{14C2B486-88C9-6A35-4010-9B99AD88B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77" y="3234341"/>
            <a:ext cx="1422400" cy="1422400"/>
          </a:xfrm>
          <a:prstGeom prst="rect">
            <a:avLst/>
          </a:prstGeom>
        </p:spPr>
      </p:pic>
      <p:pic>
        <p:nvPicPr>
          <p:cNvPr id="27" name="Resim 26" descr="röntgen filmi, tıbbi görüntüleme, radyoloji, tıbbi içeren bir resim&#10;&#10;Açıklama otomatik olarak oluşturuldu">
            <a:extLst>
              <a:ext uri="{FF2B5EF4-FFF2-40B4-BE49-F238E27FC236}">
                <a16:creationId xmlns:a16="http://schemas.microsoft.com/office/drawing/2014/main" id="{8A4CFBE7-7DE6-63C9-58C9-BE94EFABC1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77" y="4764615"/>
            <a:ext cx="1422400" cy="1422400"/>
          </a:xfrm>
          <a:prstGeom prst="rect">
            <a:avLst/>
          </a:prstGeom>
        </p:spPr>
      </p:pic>
      <p:pic>
        <p:nvPicPr>
          <p:cNvPr id="30" name="Resim 29" descr="monokrom, tek renkli, monokrom fotoğraf, siyah beyaz, madeni para içeren bir resim&#10;&#10;Açıklama otomatik olarak oluşturuldu">
            <a:extLst>
              <a:ext uri="{FF2B5EF4-FFF2-40B4-BE49-F238E27FC236}">
                <a16:creationId xmlns:a16="http://schemas.microsoft.com/office/drawing/2014/main" id="{97144238-548E-9604-A56C-4C3AC5BBE4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5" y="1736804"/>
            <a:ext cx="1422400" cy="1422400"/>
          </a:xfrm>
          <a:prstGeom prst="rect">
            <a:avLst/>
          </a:prstGeom>
        </p:spPr>
      </p:pic>
      <p:pic>
        <p:nvPicPr>
          <p:cNvPr id="32" name="Resim 31" descr="röntgen filmi, taslak, tıbbi görüntüleme, tıbbi içeren bir resim&#10;&#10;Açıklama otomatik olarak oluşturulduN_51_BR_.jp">
            <a:extLst>
              <a:ext uri="{FF2B5EF4-FFF2-40B4-BE49-F238E27FC236}">
                <a16:creationId xmlns:a16="http://schemas.microsoft.com/office/drawing/2014/main" id="{C236121D-2BE1-2C32-DA4F-44D990C675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91" y="4764615"/>
            <a:ext cx="1422400" cy="1422400"/>
          </a:xfrm>
          <a:prstGeom prst="rect">
            <a:avLst/>
          </a:prstGeom>
        </p:spPr>
      </p:pic>
      <p:pic>
        <p:nvPicPr>
          <p:cNvPr id="38" name="Resim 37" descr="röntgen filmi, kafatası içeren bir resim&#10;&#10;Açıklama otomatik olarak orta güvenilirlik düzeyiyle oluşturuldu">
            <a:extLst>
              <a:ext uri="{FF2B5EF4-FFF2-40B4-BE49-F238E27FC236}">
                <a16:creationId xmlns:a16="http://schemas.microsoft.com/office/drawing/2014/main" id="{DD474B63-AB85-8658-510C-BE455BCDD6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91" y="3237919"/>
            <a:ext cx="1422400" cy="1422400"/>
          </a:xfrm>
          <a:prstGeom prst="rect">
            <a:avLst/>
          </a:prstGeom>
        </p:spPr>
      </p:pic>
      <p:pic>
        <p:nvPicPr>
          <p:cNvPr id="44" name="Resim 43" descr="taslak, monokrom, tek renkli, daire, siyah beyaz içeren bir resim&#10;&#10;Açıklama otomatik olarak oluşturuldu">
            <a:extLst>
              <a:ext uri="{FF2B5EF4-FFF2-40B4-BE49-F238E27FC236}">
                <a16:creationId xmlns:a16="http://schemas.microsoft.com/office/drawing/2014/main" id="{339A90E2-7287-DD61-0FA8-D42D619E1C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72" y="1734176"/>
            <a:ext cx="1422400" cy="1422400"/>
          </a:xfrm>
          <a:prstGeom prst="rect">
            <a:avLst/>
          </a:prstGeom>
        </p:spPr>
      </p:pic>
      <p:pic>
        <p:nvPicPr>
          <p:cNvPr id="46" name="Resim 45" descr="röntgen filmi, tıbbi görüntüleme, radyoloji, tıbbi içeren bir resim&#10;&#10;Açıklama otomatik olarak oluşturuldu">
            <a:extLst>
              <a:ext uri="{FF2B5EF4-FFF2-40B4-BE49-F238E27FC236}">
                <a16:creationId xmlns:a16="http://schemas.microsoft.com/office/drawing/2014/main" id="{96EFA94F-1925-B475-32C7-84F566059D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72" y="3234341"/>
            <a:ext cx="1422400" cy="1422400"/>
          </a:xfrm>
          <a:prstGeom prst="rect">
            <a:avLst/>
          </a:prstGeom>
        </p:spPr>
      </p:pic>
      <p:pic>
        <p:nvPicPr>
          <p:cNvPr id="48" name="Resim 47" descr="tıbbi görüntüleme, röntgen filmi, monokrom, tek renkli, radyoloji içeren bir resim&#10;&#10;Açıklama otomatik olarak oluşturuldu">
            <a:extLst>
              <a:ext uri="{FF2B5EF4-FFF2-40B4-BE49-F238E27FC236}">
                <a16:creationId xmlns:a16="http://schemas.microsoft.com/office/drawing/2014/main" id="{8155CDDD-2153-9437-0B3D-C5AAD8E8CD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72" y="476461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Veri Ön İşleme</a:t>
            </a:r>
            <a:endParaRPr lang="en-GB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8</a:t>
            </a:fld>
            <a:endParaRPr lang="tr-TR" noProof="0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99AE30C7-E9E4-4FA5-8AC6-076DFCC377CC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0478053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/>
              <a:t>Veri setinin eğitim, </a:t>
            </a:r>
            <a:r>
              <a:rPr lang="tr-TR" sz="2000" dirty="0" err="1"/>
              <a:t>validasyon</a:t>
            </a:r>
            <a:r>
              <a:rPr lang="tr-TR" sz="2000" dirty="0"/>
              <a:t> ve test olarak ayrılması (</a:t>
            </a:r>
            <a:r>
              <a:rPr lang="tr-TR" sz="2000" dirty="0" err="1"/>
              <a:t>train</a:t>
            </a:r>
            <a:r>
              <a:rPr lang="tr-TR" sz="2000" dirty="0"/>
              <a:t>-test </a:t>
            </a:r>
            <a:r>
              <a:rPr lang="tr-TR" sz="2000" dirty="0" err="1"/>
              <a:t>split</a:t>
            </a:r>
            <a:r>
              <a:rPr lang="tr-TR" sz="2000" dirty="0"/>
              <a:t>)</a:t>
            </a:r>
          </a:p>
          <a:p>
            <a:pPr lvl="1"/>
            <a:r>
              <a:rPr lang="tr-TR" sz="1800" dirty="0"/>
              <a:t>Eğitim Veri seti </a:t>
            </a:r>
            <a:r>
              <a:rPr lang="tr-TR" sz="1800" b="1" dirty="0">
                <a:solidFill>
                  <a:srgbClr val="00B050"/>
                </a:solidFill>
              </a:rPr>
              <a:t>~ %64, </a:t>
            </a:r>
            <a:r>
              <a:rPr lang="tr-TR" sz="1800" dirty="0" err="1"/>
              <a:t>Validasyon</a:t>
            </a:r>
            <a:r>
              <a:rPr lang="tr-TR" sz="1800" dirty="0"/>
              <a:t> Veri Seti</a:t>
            </a:r>
            <a:r>
              <a:rPr lang="tr-TR" sz="1800" b="1" dirty="0">
                <a:solidFill>
                  <a:srgbClr val="00B050"/>
                </a:solidFill>
              </a:rPr>
              <a:t>  </a:t>
            </a:r>
            <a:r>
              <a:rPr lang="tr-TR" sz="1800" b="1" dirty="0"/>
              <a:t>~%16, </a:t>
            </a:r>
            <a:r>
              <a:rPr lang="tr-TR" sz="1800" dirty="0"/>
              <a:t> Test Veri seti </a:t>
            </a:r>
            <a:r>
              <a:rPr lang="tr-TR" sz="1800" b="1" dirty="0">
                <a:solidFill>
                  <a:srgbClr val="FF0000"/>
                </a:solidFill>
              </a:rPr>
              <a:t>%20</a:t>
            </a:r>
          </a:p>
          <a:p>
            <a:pPr marL="411480" lvl="1" indent="0">
              <a:buNone/>
            </a:pPr>
            <a:endParaRPr lang="tr-TR" sz="2000" dirty="0">
              <a:effectLst/>
            </a:endParaRPr>
          </a:p>
          <a:p>
            <a:pPr algn="just"/>
            <a:r>
              <a:rPr lang="tr-TR" sz="2000" dirty="0">
                <a:effectLst/>
              </a:rPr>
              <a:t>Sınıfların </a:t>
            </a:r>
            <a:r>
              <a:rPr lang="tr-TR" sz="2000" dirty="0"/>
              <a:t>s</a:t>
            </a:r>
            <a:r>
              <a:rPr lang="tr-TR" sz="2000" dirty="0">
                <a:effectLst/>
              </a:rPr>
              <a:t>ayısal </a:t>
            </a:r>
            <a:r>
              <a:rPr lang="tr-TR" sz="2000" dirty="0"/>
              <a:t>v</a:t>
            </a:r>
            <a:r>
              <a:rPr lang="tr-TR" sz="2000" dirty="0">
                <a:effectLst/>
              </a:rPr>
              <a:t>erilere </a:t>
            </a:r>
            <a:r>
              <a:rPr lang="tr-TR" sz="2000" dirty="0"/>
              <a:t>d</a:t>
            </a:r>
            <a:r>
              <a:rPr lang="tr-TR" sz="2000" dirty="0">
                <a:effectLst/>
              </a:rPr>
              <a:t>önüştürülmesi</a:t>
            </a:r>
          </a:p>
          <a:p>
            <a:pPr lvl="1" algn="just"/>
            <a:r>
              <a:rPr lang="tr-TR" sz="1800" dirty="0"/>
              <a:t>Normal, </a:t>
            </a:r>
            <a:r>
              <a:rPr lang="tr-TR" sz="1800" dirty="0" err="1"/>
              <a:t>Glioma</a:t>
            </a:r>
            <a:r>
              <a:rPr lang="tr-TR" sz="1800" dirty="0"/>
              <a:t>, </a:t>
            </a:r>
            <a:r>
              <a:rPr lang="tr-TR" sz="1800" dirty="0" err="1"/>
              <a:t>Meningioma</a:t>
            </a:r>
            <a:r>
              <a:rPr lang="tr-TR" sz="1800" dirty="0"/>
              <a:t>, </a:t>
            </a:r>
            <a:r>
              <a:rPr lang="tr-TR" sz="1800" dirty="0" err="1"/>
              <a:t>Pituitary</a:t>
            </a:r>
            <a:endParaRPr lang="tr-TR" sz="1800" dirty="0"/>
          </a:p>
          <a:p>
            <a:pPr marL="109728" indent="0">
              <a:buNone/>
            </a:pPr>
            <a:endParaRPr lang="tr-TR" sz="1800" dirty="0"/>
          </a:p>
          <a:p>
            <a:r>
              <a:rPr lang="tr-TR" sz="2000" dirty="0"/>
              <a:t>Görüntünün gri tonlamaya dönüştürülmesi (</a:t>
            </a:r>
            <a:r>
              <a:rPr lang="tr-TR" sz="2000" dirty="0" err="1"/>
              <a:t>gray</a:t>
            </a:r>
            <a:r>
              <a:rPr lang="tr-TR" sz="2000" dirty="0"/>
              <a:t> </a:t>
            </a:r>
            <a:r>
              <a:rPr lang="tr-TR" sz="2000" dirty="0" err="1"/>
              <a:t>scale</a:t>
            </a:r>
            <a:r>
              <a:rPr lang="tr-TR" sz="2000" dirty="0"/>
              <a:t>)</a:t>
            </a:r>
          </a:p>
          <a:p>
            <a:endParaRPr lang="tr-TR" sz="2000" dirty="0"/>
          </a:p>
          <a:p>
            <a:r>
              <a:rPr lang="tr-TR" sz="2000" dirty="0"/>
              <a:t>Yeninden boyutlandırılması ve </a:t>
            </a:r>
            <a:r>
              <a:rPr lang="tr-TR" sz="2000" dirty="0" err="1"/>
              <a:t>normalize</a:t>
            </a:r>
            <a:r>
              <a:rPr lang="tr-TR" sz="2000" dirty="0"/>
              <a:t> edilmesi</a:t>
            </a:r>
          </a:p>
          <a:p>
            <a:pPr lvl="1"/>
            <a:r>
              <a:rPr lang="tr-TR" sz="1800" dirty="0"/>
              <a:t>Görüntü boyutu: </a:t>
            </a:r>
            <a:r>
              <a:rPr lang="tr-TR" sz="1800" b="1" dirty="0">
                <a:solidFill>
                  <a:srgbClr val="00B050"/>
                </a:solidFill>
              </a:rPr>
              <a:t>(150,150)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2E2A161D-2D98-0413-A944-E04AD5CE16F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dirty="0">
                <a:solidFill>
                  <a:schemeClr val="bg1"/>
                </a:solidFill>
                <a:latin typeface="+mn-lt"/>
              </a:rPr>
              <a:t>Yöntem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DA3B0F3-E14E-F0AF-87EC-97BE1BEB138E}"/>
              </a:ext>
            </a:extLst>
          </p:cNvPr>
          <p:cNvSpPr txBox="1"/>
          <p:nvPr/>
        </p:nvSpPr>
        <p:spPr>
          <a:xfrm>
            <a:off x="8293100" y="6489947"/>
            <a:ext cx="3799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/>
              <a:t>https</a:t>
            </a:r>
            <a:r>
              <a:rPr lang="tr-TR" sz="1200" dirty="0"/>
              <a:t>://www.v7labs.com/</a:t>
            </a:r>
            <a:r>
              <a:rPr lang="tr-TR" sz="1200" dirty="0" err="1"/>
              <a:t>blog</a:t>
            </a:r>
            <a:r>
              <a:rPr lang="tr-TR" sz="1200" dirty="0"/>
              <a:t>/</a:t>
            </a:r>
            <a:r>
              <a:rPr lang="tr-TR" sz="1200" dirty="0" err="1"/>
              <a:t>train</a:t>
            </a:r>
            <a:r>
              <a:rPr lang="tr-TR" sz="1200" dirty="0"/>
              <a:t>-</a:t>
            </a:r>
            <a:r>
              <a:rPr lang="tr-TR" sz="1200" dirty="0" err="1"/>
              <a:t>validation</a:t>
            </a:r>
            <a:r>
              <a:rPr lang="tr-TR" sz="1200" dirty="0"/>
              <a:t>-test-set</a:t>
            </a:r>
          </a:p>
        </p:txBody>
      </p:sp>
      <p:pic>
        <p:nvPicPr>
          <p:cNvPr id="1028" name="Picture 4" descr="Machine Learning data split">
            <a:extLst>
              <a:ext uri="{FF2B5EF4-FFF2-40B4-BE49-F238E27FC236}">
                <a16:creationId xmlns:a16="http://schemas.microsoft.com/office/drawing/2014/main" id="{4EB37863-8163-388C-7091-548431DB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82208"/>
            <a:ext cx="4836205" cy="34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44008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Derin Öğrenme Modelinin (CNN) Uygulanması</a:t>
            </a:r>
            <a:endParaRPr lang="en-GB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33AFE2-C9C7-456B-83E4-79F0D2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tr-TR" noProof="0" smtClean="0"/>
              <a:t>9</a:t>
            </a:fld>
            <a:endParaRPr lang="tr-TR" noProof="0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99AE30C7-E9E4-4FA5-8AC6-076DFCC377CC}"/>
              </a:ext>
            </a:extLst>
          </p:cNvPr>
          <p:cNvSpPr txBox="1">
            <a:spLocks/>
          </p:cNvSpPr>
          <p:nvPr/>
        </p:nvSpPr>
        <p:spPr>
          <a:xfrm>
            <a:off x="421595" y="1353004"/>
            <a:ext cx="10478053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 err="1"/>
              <a:t>Convolutional</a:t>
            </a:r>
            <a:r>
              <a:rPr lang="tr-TR" sz="2000" dirty="0"/>
              <a:t> </a:t>
            </a:r>
            <a:r>
              <a:rPr lang="tr-TR" sz="2000" dirty="0" err="1"/>
              <a:t>Neural</a:t>
            </a:r>
            <a:r>
              <a:rPr lang="tr-TR" sz="2000" dirty="0"/>
              <a:t> Network (CNN) </a:t>
            </a:r>
          </a:p>
          <a:p>
            <a:pPr marL="109728" indent="0" algn="just">
              <a:buNone/>
            </a:pPr>
            <a:endParaRPr lang="tr-TR" sz="2000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2E2A161D-2D98-0413-A944-E04AD5CE16FD}"/>
              </a:ext>
            </a:extLst>
          </p:cNvPr>
          <p:cNvSpPr txBox="1">
            <a:spLocks/>
          </p:cNvSpPr>
          <p:nvPr/>
        </p:nvSpPr>
        <p:spPr>
          <a:xfrm>
            <a:off x="276352" y="-32370"/>
            <a:ext cx="2390978" cy="43504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dirty="0">
                <a:solidFill>
                  <a:schemeClr val="bg1"/>
                </a:solidFill>
                <a:latin typeface="+mn-lt"/>
              </a:rPr>
              <a:t>Yöntem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7AC640F-677E-22BE-04BF-8C302910BD5F}"/>
              </a:ext>
            </a:extLst>
          </p:cNvPr>
          <p:cNvSpPr txBox="1"/>
          <p:nvPr/>
        </p:nvSpPr>
        <p:spPr>
          <a:xfrm>
            <a:off x="7819124" y="6384475"/>
            <a:ext cx="4082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towardsdatascience.com</a:t>
            </a:r>
            <a:r>
              <a:rPr lang="tr-TR" sz="1200" dirty="0"/>
              <a:t>/a-comprehensive-guide-to-convolutional-neural-networks-the-eli5-way-3bd2b1164a53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84F9D3-57FC-6099-8C4B-B3423925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25500"/>
            <a:ext cx="6919106" cy="234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5212851-6A5F-4660-71D1-76165904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06" y="4075302"/>
            <a:ext cx="4372876" cy="234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F6EFC989-8B6A-426D-8CC8-42909735A4A0}" vid="{6F0D95CE-7106-4C3E-8D98-EE1220DA24E4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11160</TotalTime>
  <Words>1021</Words>
  <Application>Microsoft Macintosh PowerPoint</Application>
  <PresentationFormat>Geniş ekran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Wingdings 2</vt:lpstr>
      <vt:lpstr>Eğitim sunusu</vt:lpstr>
      <vt:lpstr>PowerPoint Sunusu</vt:lpstr>
      <vt:lpstr>PowerPoint Sunusu</vt:lpstr>
      <vt:lpstr>Veri Setine Genel Bakış</vt:lpstr>
      <vt:lpstr>Veri Setine Genel Bakış</vt:lpstr>
      <vt:lpstr>Veri Setine Genel Bakış</vt:lpstr>
      <vt:lpstr>Veri Setininin İncelenmesi</vt:lpstr>
      <vt:lpstr>Veri Setininin İncelenmesi</vt:lpstr>
      <vt:lpstr>Veri Ön İşleme</vt:lpstr>
      <vt:lpstr>Derin Öğrenme Modelinin (CNN) Uygulanması</vt:lpstr>
      <vt:lpstr>Derin Öğrenme Modelinin (CNN) Uygulanması</vt:lpstr>
      <vt:lpstr>Derin Öğrenme Modelinin (CNN) Uygulanması</vt:lpstr>
      <vt:lpstr>CNN Modelinin Sonuçlarının Değerlendirilmesi</vt:lpstr>
      <vt:lpstr>Performans Metrikleri</vt:lpstr>
      <vt:lpstr>CNN Modelinin Sonuçlarının Değerlendirilmesi</vt:lpstr>
      <vt:lpstr>Sonuç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Eğitim Sunusunun Başlığı</dc:title>
  <dc:creator>Oğuzhan PANATLI</dc:creator>
  <cp:lastModifiedBy>Oğuzhan Panatlı</cp:lastModifiedBy>
  <cp:revision>561</cp:revision>
  <dcterms:created xsi:type="dcterms:W3CDTF">2020-04-15T11:03:23Z</dcterms:created>
  <dcterms:modified xsi:type="dcterms:W3CDTF">2023-12-29T03:40:09Z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