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68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51" autoAdjust="0"/>
  </p:normalViewPr>
  <p:slideViewPr>
    <p:cSldViewPr snapToGrid="0">
      <p:cViewPr varScale="1">
        <p:scale>
          <a:sx n="100" d="100"/>
          <a:sy n="100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DA282-E1A5-433F-B97B-87D4339A60F8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96B02-FBAE-49C6-BB3E-9671C4527E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9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318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'*digitall.allianz.com.tr*'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010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'*digitall.allianz.com.tr*'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67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'*digitall.allianz.com.tr*'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745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15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‘*aznet.allianz.com.tr*’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</a:t>
            </a:r>
            <a:r>
              <a:rPr lang="tr-TR" dirty="0" err="1"/>
              <a:t>Agencywebportal</a:t>
            </a:r>
            <a:r>
              <a:rPr lang="tr-TR" dirty="0"/>
              <a:t>, </a:t>
            </a:r>
            <a:r>
              <a:rPr lang="tr-TR" dirty="0" err="1"/>
              <a:t>awphealtweb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159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‘*aznet.allianz.com.tr*’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</a:t>
            </a:r>
            <a:r>
              <a:rPr lang="tr-TR" dirty="0" err="1"/>
              <a:t>Agencywebportal</a:t>
            </a:r>
            <a:r>
              <a:rPr lang="tr-TR" dirty="0"/>
              <a:t>, </a:t>
            </a:r>
            <a:r>
              <a:rPr lang="tr-TR" dirty="0" err="1"/>
              <a:t>awphealtweb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53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‘*aznet.allianz.com.tr*'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059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‘*aznet.allianz.com.tr*'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012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‘*aznet.allianz.com.tr*'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8336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‘*aznet.allianz.com.tr*'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8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766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‘*aznet.allianz.com.tr*'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547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‘*aznet.allianz.com.tr*'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939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‘*aznet.allianz.com.tr*'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778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‘*aznet.allianz.com.tr*'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100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27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‘*pci.allianz.com.tr*’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</a:t>
            </a:r>
            <a:r>
              <a:rPr lang="tr-TR" dirty="0" err="1"/>
              <a:t>common-ui</a:t>
            </a:r>
            <a:r>
              <a:rPr lang="tr-TR" dirty="0"/>
              <a:t>, </a:t>
            </a:r>
            <a:r>
              <a:rPr lang="tr-TR" dirty="0" err="1"/>
              <a:t>personal</a:t>
            </a:r>
            <a:r>
              <a:rPr lang="tr-TR" dirty="0"/>
              <a:t>-</a:t>
            </a:r>
            <a:r>
              <a:rPr lang="tr-TR" dirty="0" err="1"/>
              <a:t>health</a:t>
            </a:r>
            <a:r>
              <a:rPr lang="tr-TR" dirty="0"/>
              <a:t>-</a:t>
            </a:r>
            <a:r>
              <a:rPr lang="tr-TR" dirty="0" err="1"/>
              <a:t>application</a:t>
            </a:r>
            <a:r>
              <a:rPr lang="tr-TR" dirty="0"/>
              <a:t>-form-</a:t>
            </a:r>
            <a:r>
              <a:rPr lang="tr-TR" dirty="0" err="1"/>
              <a:t>ui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803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‘*pci.allianz.com.tr*’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</a:t>
            </a:r>
            <a:r>
              <a:rPr lang="tr-TR" dirty="0" err="1"/>
              <a:t>common-ui</a:t>
            </a:r>
            <a:r>
              <a:rPr lang="tr-TR" dirty="0"/>
              <a:t>, </a:t>
            </a:r>
            <a:r>
              <a:rPr lang="tr-TR" dirty="0" err="1"/>
              <a:t>personal</a:t>
            </a:r>
            <a:r>
              <a:rPr lang="tr-TR" dirty="0"/>
              <a:t>-</a:t>
            </a:r>
            <a:r>
              <a:rPr lang="tr-TR" dirty="0" err="1"/>
              <a:t>health</a:t>
            </a:r>
            <a:r>
              <a:rPr lang="tr-TR" dirty="0"/>
              <a:t>-</a:t>
            </a:r>
            <a:r>
              <a:rPr lang="tr-TR" dirty="0" err="1"/>
              <a:t>application</a:t>
            </a:r>
            <a:r>
              <a:rPr lang="tr-TR" dirty="0"/>
              <a:t>-form-</a:t>
            </a:r>
            <a:r>
              <a:rPr lang="tr-TR" dirty="0" err="1"/>
              <a:t>ui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882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‘*aznet.allianz.com.tr*'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459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‘*pci.allianz.com.tr*'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246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‘*pci.allianz.com.tr*'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8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'*digitall.allianz.com.tr*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 - &gt;/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OnewebCustomerPortal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/rest-service//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getBesLeavingStatus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 </a:t>
            </a:r>
            <a:r>
              <a:rPr lang="tr-TR" dirty="0" err="1"/>
              <a:t>png</a:t>
            </a:r>
            <a:r>
              <a:rPr lang="tr-TR" dirty="0"/>
              <a:t>, </a:t>
            </a:r>
            <a:r>
              <a:rPr lang="tr-TR" dirty="0" err="1"/>
              <a:t>js</a:t>
            </a:r>
            <a:r>
              <a:rPr lang="tr-TR" dirty="0"/>
              <a:t>, </a:t>
            </a:r>
            <a:r>
              <a:rPr lang="tr-TR" dirty="0" err="1"/>
              <a:t>jpg</a:t>
            </a:r>
            <a:r>
              <a:rPr lang="tr-TR" dirty="0"/>
              <a:t>, </a:t>
            </a:r>
            <a:r>
              <a:rPr lang="tr-TR" dirty="0" err="1"/>
              <a:t>css</a:t>
            </a:r>
            <a:r>
              <a:rPr lang="tr-TR" dirty="0"/>
              <a:t>, </a:t>
            </a:r>
            <a:r>
              <a:rPr lang="tr-TR" dirty="0" err="1"/>
              <a:t>gif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789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‘*pci.allianz.com.tr*'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840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‘*pci.allianz.com.tr*'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214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‘*pci.allianz.com.tr*'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8973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‘*pci.allianz.com.tr*'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168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‘*aznet.allianz.com.tr*'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9836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001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‘*pmc.allianz.com.tr*’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archer</a:t>
            </a:r>
            <a:r>
              <a:rPr lang="tr-TR" dirty="0"/>
              <a:t>, </a:t>
            </a:r>
            <a:r>
              <a:rPr lang="tr-TR" dirty="0" err="1"/>
              <a:t>mod-ui</a:t>
            </a:r>
            <a:r>
              <a:rPr lang="tr-TR" dirty="0"/>
              <a:t>, </a:t>
            </a:r>
            <a:r>
              <a:rPr lang="tr-TR" dirty="0" err="1"/>
              <a:t>Awphealthweb</a:t>
            </a:r>
            <a:r>
              <a:rPr lang="tr-TR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97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‘*pmc.allianz.com.tr*’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archer</a:t>
            </a:r>
            <a:r>
              <a:rPr lang="tr-TR" dirty="0"/>
              <a:t>, </a:t>
            </a:r>
            <a:r>
              <a:rPr lang="tr-TR" dirty="0" err="1"/>
              <a:t>mod-ui</a:t>
            </a:r>
            <a:r>
              <a:rPr lang="tr-TR" dirty="0"/>
              <a:t>, </a:t>
            </a:r>
            <a:r>
              <a:rPr lang="tr-TR" dirty="0" err="1"/>
              <a:t>Awphealthweb</a:t>
            </a:r>
            <a:r>
              <a:rPr lang="tr-TR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810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‘*pmc.allianz.com.tr*'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174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‘*pmc.allianz.com.tr*'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13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'*digitall.allianz.com.tr*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 - &gt;/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OnewebCustomerPortal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/rest-service//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getBesLeavingStatus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 </a:t>
            </a:r>
            <a:r>
              <a:rPr lang="tr-TR" dirty="0" err="1"/>
              <a:t>png</a:t>
            </a:r>
            <a:r>
              <a:rPr lang="tr-TR" dirty="0"/>
              <a:t>, </a:t>
            </a:r>
            <a:r>
              <a:rPr lang="tr-TR" dirty="0" err="1"/>
              <a:t>js</a:t>
            </a:r>
            <a:r>
              <a:rPr lang="tr-TR" dirty="0"/>
              <a:t>, </a:t>
            </a:r>
            <a:r>
              <a:rPr lang="tr-TR" dirty="0" err="1"/>
              <a:t>jpg</a:t>
            </a:r>
            <a:r>
              <a:rPr lang="tr-TR" dirty="0"/>
              <a:t>, </a:t>
            </a:r>
            <a:r>
              <a:rPr lang="tr-TR" dirty="0" err="1"/>
              <a:t>css</a:t>
            </a:r>
            <a:r>
              <a:rPr lang="tr-TR" dirty="0"/>
              <a:t>, </a:t>
            </a:r>
            <a:r>
              <a:rPr lang="tr-TR" dirty="0" err="1"/>
              <a:t>gif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332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‘*pmc.allianz.com.tr*'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0577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‘*pmc.allianz.com.tr*'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5960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‘*pmc.allianz.com.tr*'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777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‘*pmc.allianz.com.tr*'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2081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‘*pmc.allianz.com.tr*'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407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‘*pmc.allianz.com.tr*'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569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751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‘*adf.allianz.com.tr*’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h2qi </a:t>
            </a:r>
            <a:r>
              <a:rPr lang="tr-TR" dirty="0" err="1"/>
              <a:t>grouphealthportalweb</a:t>
            </a:r>
            <a:r>
              <a:rPr lang="tr-TR" dirty="0"/>
              <a:t>, </a:t>
            </a:r>
            <a:r>
              <a:rPr lang="tr-TR" dirty="0" err="1"/>
              <a:t>uwauthorazationweb</a:t>
            </a:r>
            <a:r>
              <a:rPr lang="tr-TR" dirty="0"/>
              <a:t>, </a:t>
            </a:r>
            <a:r>
              <a:rPr lang="tr-TR" dirty="0" err="1"/>
              <a:t>modularhealthweb</a:t>
            </a:r>
            <a:r>
              <a:rPr lang="tr-TR" dirty="0"/>
              <a:t>, </a:t>
            </a:r>
            <a:r>
              <a:rPr lang="tr-TR" dirty="0" err="1"/>
              <a:t>greencardweb</a:t>
            </a:r>
            <a:r>
              <a:rPr lang="tr-TR" dirty="0"/>
              <a:t>, </a:t>
            </a:r>
            <a:r>
              <a:rPr lang="tr-TR" dirty="0" err="1"/>
              <a:t>zytapp</a:t>
            </a:r>
            <a:r>
              <a:rPr lang="tr-TR" dirty="0"/>
              <a:t>, </a:t>
            </a:r>
            <a:r>
              <a:rPr lang="tr-TR" dirty="0" err="1"/>
              <a:t>collectionweb</a:t>
            </a:r>
            <a:r>
              <a:rPr lang="tr-TR" dirty="0"/>
              <a:t>, </a:t>
            </a:r>
            <a:r>
              <a:rPr lang="tr-TR" dirty="0" err="1"/>
              <a:t>modularcorparationweb</a:t>
            </a:r>
            <a:r>
              <a:rPr lang="tr-TR" dirty="0"/>
              <a:t>, </a:t>
            </a:r>
            <a:r>
              <a:rPr lang="tr-TR" dirty="0" err="1"/>
              <a:t>transportpolicyweb</a:t>
            </a:r>
            <a:r>
              <a:rPr lang="tr-TR" dirty="0"/>
              <a:t>,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4274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‘*adf.allianz.com.tr*’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h2qi </a:t>
            </a:r>
            <a:r>
              <a:rPr lang="tr-TR" dirty="0" err="1"/>
              <a:t>grouphealthportalweb</a:t>
            </a:r>
            <a:r>
              <a:rPr lang="tr-TR" dirty="0"/>
              <a:t>, </a:t>
            </a:r>
            <a:r>
              <a:rPr lang="tr-TR" dirty="0" err="1"/>
              <a:t>uwauthorazationweb</a:t>
            </a:r>
            <a:r>
              <a:rPr lang="tr-TR" dirty="0"/>
              <a:t>, </a:t>
            </a:r>
            <a:r>
              <a:rPr lang="tr-TR" dirty="0" err="1"/>
              <a:t>modularhealthweb</a:t>
            </a:r>
            <a:r>
              <a:rPr lang="tr-TR" dirty="0"/>
              <a:t>, </a:t>
            </a:r>
            <a:r>
              <a:rPr lang="tr-TR" dirty="0" err="1"/>
              <a:t>greencardweb</a:t>
            </a:r>
            <a:r>
              <a:rPr lang="tr-TR" dirty="0"/>
              <a:t>, </a:t>
            </a:r>
            <a:r>
              <a:rPr lang="tr-TR" dirty="0" err="1"/>
              <a:t>zytapp</a:t>
            </a:r>
            <a:r>
              <a:rPr lang="tr-TR" dirty="0"/>
              <a:t>, </a:t>
            </a:r>
            <a:r>
              <a:rPr lang="tr-TR" dirty="0" err="1"/>
              <a:t>collectionweb</a:t>
            </a:r>
            <a:r>
              <a:rPr lang="tr-TR" dirty="0"/>
              <a:t>, </a:t>
            </a:r>
            <a:r>
              <a:rPr lang="tr-TR" dirty="0" err="1"/>
              <a:t>modularcorparationweb</a:t>
            </a:r>
            <a:r>
              <a:rPr lang="tr-TR" dirty="0"/>
              <a:t>, </a:t>
            </a:r>
            <a:r>
              <a:rPr lang="tr-TR" dirty="0" err="1"/>
              <a:t>transportpolicyweb</a:t>
            </a:r>
            <a:r>
              <a:rPr lang="tr-TR" dirty="0"/>
              <a:t>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03903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‘*adf.allianz.com.tr*'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09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'*digitall.allianz.com.tr*'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6132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‘*adf.allianz.com.tr*'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54377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‘*adf.allianz.com.tr*'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4710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‘*adf.allianz.com.tr*'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863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‘*adf.allianz.com.tr*'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98360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‘*adf.allianz.com.tr*'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9909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‘*adf.allianz.com.tr*'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64577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‘*adf.allianz.com.tr*'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3098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6476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‘*health.allianz.com.tr*’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</a:t>
            </a:r>
            <a:r>
              <a:rPr lang="tr-TR" dirty="0" err="1"/>
              <a:t>common-ui</a:t>
            </a:r>
            <a:r>
              <a:rPr lang="tr-TR" dirty="0"/>
              <a:t>, </a:t>
            </a:r>
            <a:r>
              <a:rPr lang="tr-TR" dirty="0" err="1"/>
              <a:t>personal</a:t>
            </a:r>
            <a:r>
              <a:rPr lang="tr-TR" dirty="0"/>
              <a:t>-</a:t>
            </a:r>
            <a:r>
              <a:rPr lang="tr-TR" dirty="0" err="1"/>
              <a:t>health</a:t>
            </a:r>
            <a:r>
              <a:rPr lang="tr-TR" dirty="0"/>
              <a:t>-</a:t>
            </a:r>
            <a:r>
              <a:rPr lang="tr-TR" dirty="0" err="1"/>
              <a:t>application</a:t>
            </a:r>
            <a:r>
              <a:rPr lang="tr-TR" dirty="0"/>
              <a:t>-form-</a:t>
            </a:r>
            <a:r>
              <a:rPr lang="tr-TR" dirty="0" err="1"/>
              <a:t>ui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39114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‘*health.allianz.com.tr*’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h2qi </a:t>
            </a:r>
            <a:r>
              <a:rPr lang="tr-TR" dirty="0" err="1"/>
              <a:t>grouphealthportalweb</a:t>
            </a:r>
            <a:r>
              <a:rPr lang="tr-TR" dirty="0"/>
              <a:t>, </a:t>
            </a:r>
            <a:r>
              <a:rPr lang="tr-TR" dirty="0" err="1"/>
              <a:t>uwauthorazationweb</a:t>
            </a:r>
            <a:r>
              <a:rPr lang="tr-TR" dirty="0"/>
              <a:t>, </a:t>
            </a:r>
            <a:r>
              <a:rPr lang="tr-TR" dirty="0" err="1"/>
              <a:t>modularhealthweb</a:t>
            </a:r>
            <a:r>
              <a:rPr lang="tr-TR" dirty="0"/>
              <a:t>, </a:t>
            </a:r>
            <a:r>
              <a:rPr lang="tr-TR" dirty="0" err="1"/>
              <a:t>greencardweb</a:t>
            </a:r>
            <a:r>
              <a:rPr lang="tr-TR" dirty="0"/>
              <a:t>, </a:t>
            </a:r>
            <a:r>
              <a:rPr lang="tr-TR" dirty="0" err="1"/>
              <a:t>zytapp</a:t>
            </a:r>
            <a:r>
              <a:rPr lang="tr-TR" dirty="0"/>
              <a:t>, </a:t>
            </a:r>
            <a:r>
              <a:rPr lang="tr-TR" dirty="0" err="1"/>
              <a:t>collectionweb</a:t>
            </a:r>
            <a:r>
              <a:rPr lang="tr-TR" dirty="0"/>
              <a:t>, </a:t>
            </a:r>
            <a:r>
              <a:rPr lang="tr-TR" dirty="0" err="1"/>
              <a:t>modularcorparationweb</a:t>
            </a:r>
            <a:r>
              <a:rPr lang="tr-TR" dirty="0"/>
              <a:t>, </a:t>
            </a:r>
            <a:r>
              <a:rPr lang="tr-TR" dirty="0" err="1"/>
              <a:t>transportpolicyweb</a:t>
            </a:r>
            <a:r>
              <a:rPr lang="tr-TR" dirty="0"/>
              <a:t>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95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'*digitall.allianz.com.tr*'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2615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‘*health.allianz.com.tr*'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0196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‘*health.allianz.com.tr*'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7470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‘*health.allianz.com.tr*'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8005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‘*health.allianz.com.tr*'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733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‘*health.allianz.com.tr*'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1010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‘*health.allianz.com.tr*'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737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‘*health.allianz.com.tr*'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3643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‘*health.allianz.com.tr*'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742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38270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‘*health.allianz.com.tr*’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health-claim-ui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00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'*digitall.allianz.com.tr*'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307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‘*health.allianz.com.tr*’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health-claim-ui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5442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‘*health.allianz.com.tr*'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4658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‘*health.allianz.com.tr*'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5781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‘*health.allianz.com.tr*'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6549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‘*health.allianz.com.tr*'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6659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‘*hclm.allianz.com.tr*'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00679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‘*hclm.allianz.com.tr*'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730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‘*hclm.allianz.com.tr*'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9018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‘*hclm.allianz.com.tr*'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91334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55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'*digitall.allianz.com.tr*'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9662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‘*services.allianz.com.tr*’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</a:t>
            </a:r>
            <a:r>
              <a:rPr lang="tr-TR" dirty="0" err="1"/>
              <a:t>common-ui</a:t>
            </a:r>
            <a:r>
              <a:rPr lang="tr-TR" dirty="0"/>
              <a:t>, </a:t>
            </a:r>
            <a:r>
              <a:rPr lang="tr-TR" dirty="0" err="1"/>
              <a:t>personal</a:t>
            </a:r>
            <a:r>
              <a:rPr lang="tr-TR" dirty="0"/>
              <a:t>-</a:t>
            </a:r>
            <a:r>
              <a:rPr lang="tr-TR" dirty="0" err="1"/>
              <a:t>health</a:t>
            </a:r>
            <a:r>
              <a:rPr lang="tr-TR" dirty="0"/>
              <a:t>-</a:t>
            </a:r>
            <a:r>
              <a:rPr lang="tr-TR" dirty="0" err="1"/>
              <a:t>application</a:t>
            </a:r>
            <a:r>
              <a:rPr lang="tr-TR" dirty="0"/>
              <a:t>-form-</a:t>
            </a:r>
            <a:r>
              <a:rPr lang="tr-TR" dirty="0" err="1"/>
              <a:t>ui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1339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url</a:t>
            </a:r>
            <a:r>
              <a:rPr lang="tr-TR" dirty="0"/>
              <a:t> = ‘*services.allianz.com.tr*’ | </a:t>
            </a:r>
            <a:r>
              <a:rPr lang="tr-TR" dirty="0" err="1"/>
              <a:t>statistics</a:t>
            </a:r>
            <a:r>
              <a:rPr lang="tr-TR" dirty="0"/>
              <a:t>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transactiontype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avg_response_time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Gif</a:t>
            </a:r>
            <a:r>
              <a:rPr lang="tr-TR" dirty="0"/>
              <a:t> -&gt;</a:t>
            </a:r>
            <a:r>
              <a:rPr lang="tr-TR" dirty="0" err="1"/>
              <a:t>cas</a:t>
            </a:r>
            <a:r>
              <a:rPr lang="tr-TR" dirty="0"/>
              <a:t>, h2qi </a:t>
            </a:r>
            <a:r>
              <a:rPr lang="tr-TR" dirty="0" err="1"/>
              <a:t>grouphealthportalweb</a:t>
            </a:r>
            <a:r>
              <a:rPr lang="tr-TR" dirty="0"/>
              <a:t>, </a:t>
            </a:r>
            <a:r>
              <a:rPr lang="tr-TR" dirty="0" err="1"/>
              <a:t>uwauthorazationweb</a:t>
            </a:r>
            <a:r>
              <a:rPr lang="tr-TR" dirty="0"/>
              <a:t>, </a:t>
            </a:r>
            <a:r>
              <a:rPr lang="tr-TR" dirty="0" err="1"/>
              <a:t>modularhealthweb</a:t>
            </a:r>
            <a:r>
              <a:rPr lang="tr-TR" dirty="0"/>
              <a:t>, </a:t>
            </a:r>
            <a:r>
              <a:rPr lang="tr-TR" dirty="0" err="1"/>
              <a:t>greencardweb</a:t>
            </a:r>
            <a:r>
              <a:rPr lang="tr-TR" dirty="0"/>
              <a:t>, </a:t>
            </a:r>
            <a:r>
              <a:rPr lang="tr-TR" dirty="0" err="1"/>
              <a:t>zytapp</a:t>
            </a:r>
            <a:r>
              <a:rPr lang="tr-TR" dirty="0"/>
              <a:t>, </a:t>
            </a:r>
            <a:r>
              <a:rPr lang="tr-TR" dirty="0" err="1"/>
              <a:t>collectionweb</a:t>
            </a:r>
            <a:r>
              <a:rPr lang="tr-TR" dirty="0"/>
              <a:t>, </a:t>
            </a:r>
            <a:r>
              <a:rPr lang="tr-TR" dirty="0" err="1"/>
              <a:t>modularcorparationweb</a:t>
            </a:r>
            <a:r>
              <a:rPr lang="tr-TR" dirty="0"/>
              <a:t>, </a:t>
            </a:r>
            <a:r>
              <a:rPr lang="tr-TR" dirty="0" err="1"/>
              <a:t>transportpolicyweb</a:t>
            </a:r>
            <a:r>
              <a:rPr lang="tr-TR" dirty="0"/>
              <a:t>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9953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‘*services.allianz.com.tr*'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2408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url</a:t>
            </a:r>
            <a:r>
              <a:rPr lang="tr-TR" dirty="0"/>
              <a:t> = ‘*services.allianz.com.tr*' AND </a:t>
            </a:r>
            <a:r>
              <a:rPr lang="tr-TR" dirty="0" err="1"/>
              <a:t>transactiontype</a:t>
            </a:r>
            <a:r>
              <a:rPr lang="tr-TR" dirty="0"/>
              <a:t> != '</a:t>
            </a:r>
            <a:r>
              <a:rPr lang="tr-TR" dirty="0" err="1"/>
              <a:t>gif</a:t>
            </a:r>
            <a:r>
              <a:rPr lang="tr-TR" dirty="0"/>
              <a:t>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class.method</a:t>
            </a:r>
            <a:r>
              <a:rPr lang="tr-TR" dirty="0"/>
              <a:t>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total_processing_time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20000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7351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‘*services.allianz.com.tr*'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748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‘*services.allianz.com.tr*' | </a:t>
            </a:r>
            <a:r>
              <a:rPr lang="tr-TR" dirty="0" err="1"/>
              <a:t>timeseries</a:t>
            </a:r>
            <a:r>
              <a:rPr lang="tr-TR" dirty="0"/>
              <a:t> -</a:t>
            </a:r>
            <a:r>
              <a:rPr lang="tr-TR" dirty="0" err="1"/>
              <a:t>calc</a:t>
            </a:r>
            <a:r>
              <a:rPr lang="tr-TR" dirty="0"/>
              <a:t> 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responsetime</a:t>
            </a:r>
            <a:r>
              <a:rPr lang="tr-TR" dirty="0"/>
              <a:t>),</a:t>
            </a:r>
            <a:r>
              <a:rPr lang="tr-TR" dirty="0" err="1"/>
              <a:t>transactioncount</a:t>
            </a:r>
            <a:r>
              <a:rPr lang="tr-TR" dirty="0"/>
              <a:t>() -limit 10 -</a:t>
            </a:r>
            <a:r>
              <a:rPr lang="tr-TR" dirty="0" err="1"/>
              <a:t>order_by</a:t>
            </a:r>
            <a:r>
              <a:rPr lang="tr-TR" dirty="0"/>
              <a:t> </a:t>
            </a:r>
            <a:r>
              <a:rPr lang="tr-TR" dirty="0" err="1"/>
              <a:t>transactioncount</a:t>
            </a:r>
            <a:r>
              <a:rPr lang="tr-TR" dirty="0"/>
              <a:t>()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url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200000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26899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‘*services.allianz.com.tr*'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72119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‘*services.allianz.com.tr*'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2161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‘*services.allianz.com.tr*'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6945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‘*services.allianz.com.tr*' | </a:t>
            </a:r>
            <a:r>
              <a:rPr lang="tr-TR" dirty="0" err="1"/>
              <a:t>transactioncount</a:t>
            </a:r>
            <a:r>
              <a:rPr lang="tr-TR" dirty="0"/>
              <a:t> -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-limit 20 -</a:t>
            </a:r>
            <a:r>
              <a:rPr lang="tr-TR" dirty="0" err="1"/>
              <a:t>group_by</a:t>
            </a:r>
            <a:r>
              <a:rPr lang="tr-TR" dirty="0"/>
              <a:t> </a:t>
            </a:r>
            <a:r>
              <a:rPr lang="tr-TR" dirty="0" err="1"/>
              <a:t>exception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89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84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 '*digitall.allianz.com.tr*' | </a:t>
            </a:r>
            <a:r>
              <a:rPr lang="tr-TR" dirty="0" err="1"/>
              <a:t>calls</a:t>
            </a:r>
            <a:r>
              <a:rPr lang="tr-TR" dirty="0"/>
              <a:t> -</a:t>
            </a:r>
            <a:r>
              <a:rPr lang="tr-TR" dirty="0" err="1"/>
              <a:t>exclude_column</a:t>
            </a:r>
            <a:r>
              <a:rPr lang="tr-TR" dirty="0"/>
              <a:t> 1 -</a:t>
            </a:r>
            <a:r>
              <a:rPr lang="tr-TR" dirty="0" err="1"/>
              <a:t>exclude_column</a:t>
            </a:r>
            <a:r>
              <a:rPr lang="tr-TR" dirty="0"/>
              <a:t> 2 -</a:t>
            </a:r>
            <a:r>
              <a:rPr lang="tr-TR" dirty="0" err="1"/>
              <a:t>exclude_column</a:t>
            </a:r>
            <a:r>
              <a:rPr lang="tr-TR" dirty="0"/>
              <a:t> 3 -limit 10 -</a:t>
            </a:r>
            <a:r>
              <a:rPr lang="tr-TR" dirty="0" err="1"/>
              <a:t>sort_by</a:t>
            </a:r>
            <a:r>
              <a:rPr lang="tr-TR" dirty="0"/>
              <a:t> </a:t>
            </a:r>
            <a:r>
              <a:rPr lang="tr-TR" dirty="0" err="1"/>
              <a:t>total_duration</a:t>
            </a:r>
            <a:r>
              <a:rPr lang="tr-TR" dirty="0"/>
              <a:t> -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urloutbound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 30000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6B02-FBAE-49C6-BB3E-9671C4527EE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913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C92B-232D-4CCE-A3A6-98BFDD67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F72A5-BA1C-44C6-AFC3-F1914F55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A93A7-D371-4E42-925C-541FB24C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7FAB-4D9C-4E9D-AB14-A5B76426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A92C-98A2-4EDE-8206-6F43AB50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cSlideMaster.Title SlideFooter" descr=" ">
            <a:extLst>
              <a:ext uri="{FF2B5EF4-FFF2-40B4-BE49-F238E27FC236}">
                <a16:creationId xmlns:a16="http://schemas.microsoft.com/office/drawing/2014/main" id="{D4CE321E-0BA8-44CD-B622-A2DF10B3BAD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694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FF05-7AE1-4D59-8700-072FBE90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95171-A915-42CE-8E6F-AAD015B01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4F9-6E53-4230-A827-5F92DCD5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FC99-EE18-43FD-83C3-C94C7264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C6E3-7300-4717-B024-35D3538F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cSlideMaster.Title and Vertical TextFooter" descr=" ">
            <a:extLst>
              <a:ext uri="{FF2B5EF4-FFF2-40B4-BE49-F238E27FC236}">
                <a16:creationId xmlns:a16="http://schemas.microsoft.com/office/drawing/2014/main" id="{FB50D0D8-E791-4E2A-8791-3B3697CDE29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786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4F61F-837C-4186-BDCA-D9CEEA0D6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C5E8A-821D-46C0-A56A-581151BB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C8CC-0EF1-4719-AD8D-6FE399E8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F767-62D2-404E-BDDD-3B61AC80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E1D8-290C-4E60-BD8C-37683E3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cSlideMaster.Vertical Title and TextFooter" descr=" ">
            <a:extLst>
              <a:ext uri="{FF2B5EF4-FFF2-40B4-BE49-F238E27FC236}">
                <a16:creationId xmlns:a16="http://schemas.microsoft.com/office/drawing/2014/main" id="{AA238632-F4B4-4177-92B4-EAE70599C5C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584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540F-1825-4593-858D-46AA6AF9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1C59-85A0-4584-894B-3C3AF099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AC6D-8CD2-436B-B3AA-CE051347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77CE-6565-4F6F-9DD5-15DC873D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B75F-B000-4411-8994-C066C547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cSlideMaster.Title and ContentFooter" descr=" ">
            <a:extLst>
              <a:ext uri="{FF2B5EF4-FFF2-40B4-BE49-F238E27FC236}">
                <a16:creationId xmlns:a16="http://schemas.microsoft.com/office/drawing/2014/main" id="{07BFC3CF-E4A4-4D41-BAA7-8D3E1381E1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94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D189-9DE9-41D0-B346-F90B7AF8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5D766-A0FE-49FF-A42A-A594B69D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2AD18-4BB3-4723-839B-F62A644A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4FC9-4DC2-44D4-9471-C0431B96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013A-EC3D-4928-AA00-E1E86411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cSlideMaster.Section HeaderFooter" descr=" ">
            <a:extLst>
              <a:ext uri="{FF2B5EF4-FFF2-40B4-BE49-F238E27FC236}">
                <a16:creationId xmlns:a16="http://schemas.microsoft.com/office/drawing/2014/main" id="{ADE8B5CD-9B49-4216-93FE-F67D7853ED4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38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01B5-498F-4E74-8EA6-927D8989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5AA2-47AD-4EB9-9A79-D3E1C3AF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A03B6-EB23-40A1-91BD-8DD092C4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11452-A21F-4CA3-8965-EA6289C4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5F67F-8036-4852-97D6-D7030139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21ACF-C2A9-4021-9736-FCFC557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cSlideMaster.Two ContentFooter" descr=" ">
            <a:extLst>
              <a:ext uri="{FF2B5EF4-FFF2-40B4-BE49-F238E27FC236}">
                <a16:creationId xmlns:a16="http://schemas.microsoft.com/office/drawing/2014/main" id="{E56422DE-4B54-4FB4-B45D-AA83D72890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132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D25B-1A61-48C5-9844-259DD228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E0793-0E39-4FA2-A163-75B1FB009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B5EC-133F-459D-99FA-7154AB36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24A60-7DEF-48A9-813F-0E7EB3FF8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EBBB1-02EF-4F94-8922-A22FC375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26C52-DC63-44F6-B69C-EDD699B9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25503-B122-4297-BED6-17C2C036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26135-1B29-41DB-AD88-5344415B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cSlideMaster.ComparisonFooter" descr=" ">
            <a:extLst>
              <a:ext uri="{FF2B5EF4-FFF2-40B4-BE49-F238E27FC236}">
                <a16:creationId xmlns:a16="http://schemas.microsoft.com/office/drawing/2014/main" id="{9CE1E8A3-3FB0-4C9D-8CA3-AFE437B087D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777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842-EA89-43B4-B116-7BDC0B6F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9353D-01A1-4160-BFA0-9B6CE13B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EFE68-5E54-41E7-A15C-7C69F35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0C2DB-A89A-4A5A-AAA4-126354F5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6" name="fcSlideMaster.Title OnlyFooter" descr=" ">
            <a:extLst>
              <a:ext uri="{FF2B5EF4-FFF2-40B4-BE49-F238E27FC236}">
                <a16:creationId xmlns:a16="http://schemas.microsoft.com/office/drawing/2014/main" id="{747B0629-C33C-4664-B705-FD8AF21AF7C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5922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720B4-0079-44EA-8252-AA9F46AB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9C403-8116-40C3-8935-8BE3523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61FA-6960-4D70-86E7-2A900B5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cSlideMaster.BlankFooter" descr=" ">
            <a:extLst>
              <a:ext uri="{FF2B5EF4-FFF2-40B4-BE49-F238E27FC236}">
                <a16:creationId xmlns:a16="http://schemas.microsoft.com/office/drawing/2014/main" id="{FC028F06-65B2-4E0B-AB3E-61DEFF58F27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8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120F-FBC8-4E83-BE88-CE047AD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28F2-87C0-4892-B5AC-3FC48AB2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1CC3-2603-4E22-9B0A-56E5FFE0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EF6BC-1839-4881-ABD3-A40CCECB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FC115-95C5-4668-A31D-73F59DA8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B8966-C64A-4B98-A341-4E657C60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cSlideMaster.Content with CaptionFooter" descr=" ">
            <a:extLst>
              <a:ext uri="{FF2B5EF4-FFF2-40B4-BE49-F238E27FC236}">
                <a16:creationId xmlns:a16="http://schemas.microsoft.com/office/drawing/2014/main" id="{CEF1B43E-D207-4482-A08F-F07FE4C87CF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125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6607-A338-4B96-882A-3543085C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F413F-03B4-4E30-BF4D-9BBA103A5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A7AB3-C837-493D-A0F1-990717FB6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FC7A3-575C-47DF-8857-FE6BF8FF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101FD-1832-4A85-AC9A-498A2750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77C76-5293-4B9D-81B2-CE459306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cSlideMaster.Picture with CaptionFooter" descr=" ">
            <a:extLst>
              <a:ext uri="{FF2B5EF4-FFF2-40B4-BE49-F238E27FC236}">
                <a16:creationId xmlns:a16="http://schemas.microsoft.com/office/drawing/2014/main" id="{3DB391EC-5BCA-41BF-B650-12675E41672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tr-TR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2056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0C23F-FF3F-4F21-96D9-284B3F4D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080A-DE1C-4935-8829-B1E30D06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A22C-5B6A-4363-97B1-1AAD8EAF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7835-1980-4CB5-A19C-88DF5840C05A}" type="datetimeFigureOut">
              <a:rPr lang="tr-TR" smtClean="0"/>
              <a:t>23.02.2023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4CEC-CD24-483C-9A25-93C8BCAD9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4D36-4B3D-4A05-B5B6-67000DCB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4739E-D493-4C06-AA05-9638FC9BD3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4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1">
            <a:extLst>
              <a:ext uri="{FF2B5EF4-FFF2-40B4-BE49-F238E27FC236}">
                <a16:creationId xmlns:a16="http://schemas.microsoft.com/office/drawing/2014/main" id="{7A38B320-5DC0-4554-9906-76FC7257C528}"/>
              </a:ext>
            </a:extLst>
          </p:cNvPr>
          <p:cNvSpPr txBox="1">
            <a:spLocks/>
          </p:cNvSpPr>
          <p:nvPr/>
        </p:nvSpPr>
        <p:spPr>
          <a:xfrm>
            <a:off x="2711355" y="2212069"/>
            <a:ext cx="6769290" cy="192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None/>
              <a:defRPr sz="6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PrimeIT</a:t>
            </a:r>
            <a:r>
              <a:rPr lang="tr-TR" dirty="0"/>
              <a:t> </a:t>
            </a:r>
            <a:r>
              <a:rPr lang="tr-TR" dirty="0" err="1"/>
              <a:t>Middleware</a:t>
            </a:r>
            <a:endParaRPr lang="tr-TR" dirty="0"/>
          </a:p>
          <a:p>
            <a:r>
              <a:rPr lang="tr-TR" dirty="0"/>
              <a:t>Şubat 2023</a:t>
            </a:r>
          </a:p>
          <a:p>
            <a:endParaRPr lang="tr-TR" dirty="0"/>
          </a:p>
        </p:txBody>
      </p:sp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66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5265433B-1D42-4A77-B4FA-B4911650C0ED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E7357144-AE7C-4DBB-A241-9B860881BDED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1A6AA0B8-D021-4C2D-B82D-09FE5F30AECC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A545CA8C-950A-49D4-A9DC-2848E75EFE5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5839510B-8A51-4534-AB4B-0BD7F74903D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351572C-458F-432D-9F90-5D90C240BEAE}"/>
              </a:ext>
            </a:extLst>
          </p:cNvPr>
          <p:cNvSpPr txBox="1">
            <a:spLocks/>
          </p:cNvSpPr>
          <p:nvPr/>
        </p:nvSpPr>
        <p:spPr>
          <a:xfrm>
            <a:off x="0" y="261182"/>
            <a:ext cx="12105579" cy="7648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Outboundurl ler response süreleri ve transaction sayıları</a:t>
            </a:r>
            <a:endParaRPr lang="tr-TR" dirty="0"/>
          </a:p>
        </p:txBody>
      </p: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776B7A36-FCA5-4021-92C4-E82A7955B182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AE0A836B-7240-46E2-BB99-B09A3E4EADD8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BBF9ACBE-5BC8-40D3-88D1-5671B83228F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A3BE0EEB-4C29-4A9A-9FF6-7F600D5B767A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A59DD6DD-CF82-46A6-B5A2-108F6844509D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44F27FA7-95BF-4E5E-BE2E-08FA1791A8A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A764F-EE9A-4FE9-8FE4-D60F0E28863D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533D5-D1B8-473A-9C01-F017D919B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" y="1402922"/>
            <a:ext cx="11802710" cy="39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0F976-AE98-4266-92DE-0EC9920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1" y="1121051"/>
            <a:ext cx="10706778" cy="5094249"/>
          </a:xfrm>
          <a:prstGeom prst="rect">
            <a:avLst/>
          </a:prstGeom>
        </p:spPr>
      </p:pic>
      <p:grpSp>
        <p:nvGrpSpPr>
          <p:cNvPr id="4" name="Diyagram 2">
            <a:extLst>
              <a:ext uri="{FF2B5EF4-FFF2-40B4-BE49-F238E27FC236}">
                <a16:creationId xmlns:a16="http://schemas.microsoft.com/office/drawing/2014/main" id="{65ADA87B-0CAF-4263-84D9-6962C1F7A7E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441E8FB4-FA62-45E2-891B-EB2EE01D1D4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FE2ECAE1-F89F-4FCF-97EE-C01330FFB246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FDB0F7FD-0FCE-4BD9-B2E9-83859EA142A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BDAE37A1-4E83-463A-86AC-949A90EED40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9" name="T1 - 09.07.2018 08.00 | 13.07.2018 18.00">
            <a:extLst>
              <a:ext uri="{FF2B5EF4-FFF2-40B4-BE49-F238E27FC236}">
                <a16:creationId xmlns:a16="http://schemas.microsoft.com/office/drawing/2014/main" id="{E8DFF513-3D37-4F22-A318-37BAE3CA4CCC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8EE1493E-1A1C-4BB3-AC0C-18300325E36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9F465B8F-A91C-4512-BB04-068574824E1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E927E6FF-72B5-4E88-9289-1F77CA546381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F0F87AA-6DAE-412B-B64A-9546D261A84C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CCC8DC80-6AF5-4362-BB87-6E9199C98B5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90B05B-7AA9-465E-B4B2-F6A10861E149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E83EB25-6B12-4ACD-9608-C6A9B1F89B0F}"/>
              </a:ext>
            </a:extLst>
          </p:cNvPr>
          <p:cNvSpPr txBox="1">
            <a:spLocks/>
          </p:cNvSpPr>
          <p:nvPr/>
        </p:nvSpPr>
        <p:spPr>
          <a:xfrm>
            <a:off x="3931920" y="511813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/>
              <a:t> En fazla alınan hatalar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48416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B1451-483E-464F-89DE-47517356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75" y="1121051"/>
            <a:ext cx="10719249" cy="5079724"/>
          </a:xfrm>
          <a:prstGeom prst="rect">
            <a:avLst/>
          </a:prstGeom>
        </p:spPr>
      </p:pic>
      <p:grpSp>
        <p:nvGrpSpPr>
          <p:cNvPr id="3" name="Diyagram 2">
            <a:extLst>
              <a:ext uri="{FF2B5EF4-FFF2-40B4-BE49-F238E27FC236}">
                <a16:creationId xmlns:a16="http://schemas.microsoft.com/office/drawing/2014/main" id="{C1C61CBD-5DE4-4D4D-BEA0-E8727D457A8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4" name="Grup">
              <a:extLst>
                <a:ext uri="{FF2B5EF4-FFF2-40B4-BE49-F238E27FC236}">
                  <a16:creationId xmlns:a16="http://schemas.microsoft.com/office/drawing/2014/main" id="{28A424AB-6132-44A7-9673-DB762788D2B2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6" name="Şekil">
                <a:extLst>
                  <a:ext uri="{FF2B5EF4-FFF2-40B4-BE49-F238E27FC236}">
                    <a16:creationId xmlns:a16="http://schemas.microsoft.com/office/drawing/2014/main" id="{E68E29ED-11E4-41F0-99D6-B51CC9F8E2EB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" name="PrimeIT">
                <a:extLst>
                  <a:ext uri="{FF2B5EF4-FFF2-40B4-BE49-F238E27FC236}">
                    <a16:creationId xmlns:a16="http://schemas.microsoft.com/office/drawing/2014/main" id="{9C5C72B4-B0A0-45C3-9E77-2C95ADBA09D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5" name="Daire">
              <a:extLst>
                <a:ext uri="{FF2B5EF4-FFF2-40B4-BE49-F238E27FC236}">
                  <a16:creationId xmlns:a16="http://schemas.microsoft.com/office/drawing/2014/main" id="{AD70BB5F-8F98-4FB5-AC0B-7A73B16BAB85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10C53994-292D-41D9-B534-DD72925EEEC8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CB727D09-DD81-4F71-A68B-2030984F028E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0DD2AC03-C313-476A-B1F1-D370BF92204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D53B1F80-84E1-430C-BA96-87E1E2C8D76B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31092F3A-25CD-4437-B05C-9D8397D53F2B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32BD0389-2321-4E6D-88F4-F1354CE9E56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6A98FE-AAC9-414B-8711-8A3043DCD7AC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06015D-4947-4436-BC1A-0CC2F05ED2E2}"/>
              </a:ext>
            </a:extLst>
          </p:cNvPr>
          <p:cNvSpPr txBox="1">
            <a:spLocks/>
          </p:cNvSpPr>
          <p:nvPr/>
        </p:nvSpPr>
        <p:spPr>
          <a:xfrm>
            <a:off x="3931919" y="435900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/>
              <a:t> 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34516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68124-CBFB-456D-B360-5F8EB366FB5F}"/>
              </a:ext>
            </a:extLst>
          </p:cNvPr>
          <p:cNvSpPr/>
          <p:nvPr/>
        </p:nvSpPr>
        <p:spPr>
          <a:xfrm>
            <a:off x="2743173" y="989626"/>
            <a:ext cx="5854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0" i="0" dirty="0">
                <a:solidFill>
                  <a:srgbClr val="2B3D4F"/>
                </a:solidFill>
                <a:effectLst/>
                <a:latin typeface="OpenSans"/>
              </a:rPr>
              <a:t>https://</a:t>
            </a:r>
            <a:r>
              <a:rPr lang="tr-TR" sz="4000" dirty="0">
                <a:solidFill>
                  <a:srgbClr val="2B3D4F"/>
                </a:solidFill>
                <a:latin typeface="OpenSans"/>
              </a:rPr>
              <a:t>aznet.allianz.com.tr</a:t>
            </a:r>
            <a:endParaRPr lang="tr-T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5E26-A03E-4834-9831-A14DAA9E7653}"/>
              </a:ext>
            </a:extLst>
          </p:cNvPr>
          <p:cNvSpPr txBox="1"/>
          <p:nvPr/>
        </p:nvSpPr>
        <p:spPr>
          <a:xfrm>
            <a:off x="1742226" y="2238375"/>
            <a:ext cx="870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typle’ların</a:t>
            </a:r>
            <a:r>
              <a:rPr lang="tr-TR" dirty="0"/>
              <a:t> ortalama süreleri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Outbond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166631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B71AFC-5BE2-43A3-8B68-EA9A2590D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2" y="1500106"/>
            <a:ext cx="11534526" cy="44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6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293466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0640D-6B02-4A56-B227-FA99522BC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15" y="1538206"/>
            <a:ext cx="11400989" cy="43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293466" y="1119277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C2DB5-35AA-413C-AB83-40C50C52E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" y="1488609"/>
            <a:ext cx="11366856" cy="40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1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72E58-B265-414A-83D5-1CC7F87DC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1" y="1488609"/>
            <a:ext cx="11474187" cy="36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6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E34283-E0A4-4F00-9C38-07EFB29DD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21" y="1020769"/>
            <a:ext cx="1118391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E4BCB-94EB-4D42-A68A-1FF632EE5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66" y="1047886"/>
            <a:ext cx="11202963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68124-CBFB-456D-B360-5F8EB366FB5F}"/>
              </a:ext>
            </a:extLst>
          </p:cNvPr>
          <p:cNvSpPr/>
          <p:nvPr/>
        </p:nvSpPr>
        <p:spPr>
          <a:xfrm>
            <a:off x="2743173" y="989626"/>
            <a:ext cx="6113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0" i="0" dirty="0">
                <a:solidFill>
                  <a:srgbClr val="2B3D4F"/>
                </a:solidFill>
                <a:effectLst/>
                <a:latin typeface="OpenSans"/>
              </a:rPr>
              <a:t>https://digitall.allianz.com.tr</a:t>
            </a:r>
            <a:endParaRPr lang="tr-T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5E26-A03E-4834-9831-A14DAA9E7653}"/>
              </a:ext>
            </a:extLst>
          </p:cNvPr>
          <p:cNvSpPr txBox="1"/>
          <p:nvPr/>
        </p:nvSpPr>
        <p:spPr>
          <a:xfrm>
            <a:off x="1742226" y="2238375"/>
            <a:ext cx="870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typle’ların</a:t>
            </a:r>
            <a:r>
              <a:rPr lang="tr-TR" dirty="0"/>
              <a:t> ortalama süreleri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Outbond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225874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84370B3D-1E64-41B8-A880-D239DF4B599F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79E61D4C-9AD3-47D3-BBFD-92F694C9CF64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8A88A85F-270C-4A8F-AAF9-1A1A1BB8B342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2022717F-F67F-4073-AD72-1128E4E41FD7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102169ED-8F2F-4DAF-9337-8E07669505B6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E2779C32-4DCB-4F1F-BCA4-9190F13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182"/>
            <a:ext cx="12105579" cy="764858"/>
          </a:xfrm>
        </p:spPr>
        <p:txBody>
          <a:bodyPr>
            <a:normAutofit fontScale="90000"/>
          </a:bodyPr>
          <a:lstStyle/>
          <a:p>
            <a:r>
              <a:rPr lang="tr-TR" dirty="0"/>
              <a:t>Outboundurl ler response süreleri ve transaction sayıları</a:t>
            </a:r>
          </a:p>
        </p:txBody>
      </p:sp>
      <p:sp>
        <p:nvSpPr>
          <p:cNvPr id="17" name="T1 - 09.07.2018 08.00 | 13.07.2018 18.00">
            <a:extLst>
              <a:ext uri="{FF2B5EF4-FFF2-40B4-BE49-F238E27FC236}">
                <a16:creationId xmlns:a16="http://schemas.microsoft.com/office/drawing/2014/main" id="{4C6C97B0-EBFC-4209-A399-EDDA82262076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8" name="Diyagram 12">
            <a:extLst>
              <a:ext uri="{FF2B5EF4-FFF2-40B4-BE49-F238E27FC236}">
                <a16:creationId xmlns:a16="http://schemas.microsoft.com/office/drawing/2014/main" id="{A784F131-F3E7-43E8-91F2-D96E59C56DFC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9" name="Grup">
              <a:extLst>
                <a:ext uri="{FF2B5EF4-FFF2-40B4-BE49-F238E27FC236}">
                  <a16:creationId xmlns:a16="http://schemas.microsoft.com/office/drawing/2014/main" id="{640C4BFC-2D12-4A27-A630-60150BD17765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21" name="Şekil">
                <a:extLst>
                  <a:ext uri="{FF2B5EF4-FFF2-40B4-BE49-F238E27FC236}">
                    <a16:creationId xmlns:a16="http://schemas.microsoft.com/office/drawing/2014/main" id="{CD3E7979-5331-43F7-BC47-DB1D01C7516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2" name="PrimeIT – Aksigorta">
                <a:extLst>
                  <a:ext uri="{FF2B5EF4-FFF2-40B4-BE49-F238E27FC236}">
                    <a16:creationId xmlns:a16="http://schemas.microsoft.com/office/drawing/2014/main" id="{2529841D-22B7-4584-9F84-312A1C4D4464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20" name="Daire">
              <a:extLst>
                <a:ext uri="{FF2B5EF4-FFF2-40B4-BE49-F238E27FC236}">
                  <a16:creationId xmlns:a16="http://schemas.microsoft.com/office/drawing/2014/main" id="{0F9EB340-E24B-47DB-BE1F-3443FD692AE1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F35EE0-4FAC-436C-9572-C9803FD99F3A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6EB1B4-6183-4A7B-8F68-B5F23C9F8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94" y="1443694"/>
            <a:ext cx="11867918" cy="39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5265433B-1D42-4A77-B4FA-B4911650C0ED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E7357144-AE7C-4DBB-A241-9B860881BDED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1A6AA0B8-D021-4C2D-B82D-09FE5F30AECC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A545CA8C-950A-49D4-A9DC-2848E75EFE5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5839510B-8A51-4534-AB4B-0BD7F74903D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351572C-458F-432D-9F90-5D90C240BEAE}"/>
              </a:ext>
            </a:extLst>
          </p:cNvPr>
          <p:cNvSpPr txBox="1">
            <a:spLocks/>
          </p:cNvSpPr>
          <p:nvPr/>
        </p:nvSpPr>
        <p:spPr>
          <a:xfrm>
            <a:off x="0" y="325124"/>
            <a:ext cx="12105579" cy="7648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Outboundurl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776B7A36-FCA5-4021-92C4-E82A7955B182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AE0A836B-7240-46E2-BB99-B09A3E4EADD8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BBF9ACBE-5BC8-40D3-88D1-5671B83228F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A3BE0EEB-4C29-4A9A-9FF6-7F600D5B767A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A59DD6DD-CF82-46A6-B5A2-108F6844509D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44F27FA7-95BF-4E5E-BE2E-08FA1791A8A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A764F-EE9A-4FE9-8FE4-D60F0E28863D}"/>
              </a:ext>
            </a:extLst>
          </p:cNvPr>
          <p:cNvSpPr txBox="1"/>
          <p:nvPr/>
        </p:nvSpPr>
        <p:spPr>
          <a:xfrm>
            <a:off x="141130" y="819473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BCDB73-A8DB-40AC-971A-16D91CCF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85" y="1416437"/>
            <a:ext cx="11772230" cy="40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4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65ADA87B-0CAF-4263-84D9-6962C1F7A7E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441E8FB4-FA62-45E2-891B-EB2EE01D1D4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FE2ECAE1-F89F-4FCF-97EE-C01330FFB246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FDB0F7FD-0FCE-4BD9-B2E9-83859EA142A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BDAE37A1-4E83-463A-86AC-949A90EED40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9" name="T1 - 09.07.2018 08.00 | 13.07.2018 18.00">
            <a:extLst>
              <a:ext uri="{FF2B5EF4-FFF2-40B4-BE49-F238E27FC236}">
                <a16:creationId xmlns:a16="http://schemas.microsoft.com/office/drawing/2014/main" id="{E8DFF513-3D37-4F22-A318-37BAE3CA4CCC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8EE1493E-1A1C-4BB3-AC0C-18300325E36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9F465B8F-A91C-4512-BB04-068574824E1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E927E6FF-72B5-4E88-9289-1F77CA546381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F0F87AA-6DAE-412B-B64A-9546D261A84C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CCC8DC80-6AF5-4362-BB87-6E9199C98B5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90B05B-7AA9-465E-B4B2-F6A10861E149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E83EB25-6B12-4ACD-9608-C6A9B1F89B0F}"/>
              </a:ext>
            </a:extLst>
          </p:cNvPr>
          <p:cNvSpPr txBox="1">
            <a:spLocks/>
          </p:cNvSpPr>
          <p:nvPr/>
        </p:nvSpPr>
        <p:spPr>
          <a:xfrm>
            <a:off x="3931920" y="511813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/>
              <a:t> En fazla alınan hatalar</a:t>
            </a:r>
            <a:endParaRPr lang="tr-T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056016-BB9C-4896-9349-D3D82E7E1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121051"/>
            <a:ext cx="10877550" cy="49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6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yagram 2">
            <a:extLst>
              <a:ext uri="{FF2B5EF4-FFF2-40B4-BE49-F238E27FC236}">
                <a16:creationId xmlns:a16="http://schemas.microsoft.com/office/drawing/2014/main" id="{C1C61CBD-5DE4-4D4D-BEA0-E8727D457A8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4" name="Grup">
              <a:extLst>
                <a:ext uri="{FF2B5EF4-FFF2-40B4-BE49-F238E27FC236}">
                  <a16:creationId xmlns:a16="http://schemas.microsoft.com/office/drawing/2014/main" id="{28A424AB-6132-44A7-9673-DB762788D2B2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6" name="Şekil">
                <a:extLst>
                  <a:ext uri="{FF2B5EF4-FFF2-40B4-BE49-F238E27FC236}">
                    <a16:creationId xmlns:a16="http://schemas.microsoft.com/office/drawing/2014/main" id="{E68E29ED-11E4-41F0-99D6-B51CC9F8E2EB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" name="PrimeIT">
                <a:extLst>
                  <a:ext uri="{FF2B5EF4-FFF2-40B4-BE49-F238E27FC236}">
                    <a16:creationId xmlns:a16="http://schemas.microsoft.com/office/drawing/2014/main" id="{9C5C72B4-B0A0-45C3-9E77-2C95ADBA09D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5" name="Daire">
              <a:extLst>
                <a:ext uri="{FF2B5EF4-FFF2-40B4-BE49-F238E27FC236}">
                  <a16:creationId xmlns:a16="http://schemas.microsoft.com/office/drawing/2014/main" id="{AD70BB5F-8F98-4FB5-AC0B-7A73B16BAB85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10C53994-292D-41D9-B534-DD72925EEEC8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CB727D09-DD81-4F71-A68B-2030984F028E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0DD2AC03-C313-476A-B1F1-D370BF92204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D53B1F80-84E1-430C-BA96-87E1E2C8D76B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31092F3A-25CD-4437-B05C-9D8397D53F2B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32BD0389-2321-4E6D-88F4-F1354CE9E56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6A98FE-AAC9-414B-8711-8A3043DCD7AC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https://aznet.allianz.com.tr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06015D-4947-4436-BC1A-0CC2F05ED2E2}"/>
              </a:ext>
            </a:extLst>
          </p:cNvPr>
          <p:cNvSpPr txBox="1">
            <a:spLocks/>
          </p:cNvSpPr>
          <p:nvPr/>
        </p:nvSpPr>
        <p:spPr>
          <a:xfrm>
            <a:off x="3931919" y="435900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/>
              <a:t> En fazla alınan hatalar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E938FA-4F12-450A-9FE1-B9A4FA16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5" y="1207582"/>
            <a:ext cx="10787320" cy="48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68124-CBFB-456D-B360-5F8EB366FB5F}"/>
              </a:ext>
            </a:extLst>
          </p:cNvPr>
          <p:cNvSpPr/>
          <p:nvPr/>
        </p:nvSpPr>
        <p:spPr>
          <a:xfrm>
            <a:off x="2743173" y="989626"/>
            <a:ext cx="53262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0" i="0" dirty="0">
                <a:solidFill>
                  <a:srgbClr val="2B3D4F"/>
                </a:solidFill>
                <a:effectLst/>
                <a:latin typeface="OpenSans"/>
              </a:rPr>
              <a:t>https://</a:t>
            </a:r>
            <a:r>
              <a:rPr lang="tr-TR" sz="4000" dirty="0">
                <a:solidFill>
                  <a:srgbClr val="2B3D4F"/>
                </a:solidFill>
                <a:latin typeface="OpenSans"/>
              </a:rPr>
              <a:t>pci.allianz.com.tr</a:t>
            </a:r>
            <a:endParaRPr lang="tr-T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5E26-A03E-4834-9831-A14DAA9E7653}"/>
              </a:ext>
            </a:extLst>
          </p:cNvPr>
          <p:cNvSpPr txBox="1"/>
          <p:nvPr/>
        </p:nvSpPr>
        <p:spPr>
          <a:xfrm>
            <a:off x="1742226" y="2238375"/>
            <a:ext cx="870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typle’ların</a:t>
            </a:r>
            <a:r>
              <a:rPr lang="tr-TR" dirty="0"/>
              <a:t> ortalama süreleri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Outbond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79361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30202-61E1-41B1-BB20-9B0C9B0BF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31" y="1599640"/>
            <a:ext cx="11473620" cy="36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293466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9D02E-062A-4E6D-971D-09C33F9DB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2" y="1660083"/>
            <a:ext cx="11401796" cy="36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293466" y="1119277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5A6BFE-A417-44A0-A075-DC881CC4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7" y="1577542"/>
            <a:ext cx="10950543" cy="38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34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DBC25-943A-4E42-A85E-12BE838E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8" y="1577542"/>
            <a:ext cx="10355120" cy="38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81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8C2D6-7DB1-4B9E-97CB-A9709350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5" y="1013945"/>
            <a:ext cx="11603069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B17262-80D8-4895-BF80-3A9341F8F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2" y="1493282"/>
            <a:ext cx="11791369" cy="41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7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18C3BB-DFBC-484A-9C2F-EA28AA309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" y="1121419"/>
            <a:ext cx="11631648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66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84370B3D-1E64-41B8-A880-D239DF4B599F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79E61D4C-9AD3-47D3-BBFD-92F694C9CF64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8A88A85F-270C-4A8F-AAF9-1A1A1BB8B342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2022717F-F67F-4073-AD72-1128E4E41FD7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102169ED-8F2F-4DAF-9337-8E07669505B6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E2779C32-4DCB-4F1F-BCA4-9190F13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182"/>
            <a:ext cx="12105579" cy="764858"/>
          </a:xfrm>
        </p:spPr>
        <p:txBody>
          <a:bodyPr>
            <a:normAutofit fontScale="90000"/>
          </a:bodyPr>
          <a:lstStyle/>
          <a:p>
            <a:r>
              <a:rPr lang="tr-TR" dirty="0"/>
              <a:t>Outboundurl ler response süreleri ve transaction sayıları</a:t>
            </a:r>
          </a:p>
        </p:txBody>
      </p:sp>
      <p:sp>
        <p:nvSpPr>
          <p:cNvPr id="17" name="T1 - 09.07.2018 08.00 | 13.07.2018 18.00">
            <a:extLst>
              <a:ext uri="{FF2B5EF4-FFF2-40B4-BE49-F238E27FC236}">
                <a16:creationId xmlns:a16="http://schemas.microsoft.com/office/drawing/2014/main" id="{4C6C97B0-EBFC-4209-A399-EDDA82262076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8" name="Diyagram 12">
            <a:extLst>
              <a:ext uri="{FF2B5EF4-FFF2-40B4-BE49-F238E27FC236}">
                <a16:creationId xmlns:a16="http://schemas.microsoft.com/office/drawing/2014/main" id="{A784F131-F3E7-43E8-91F2-D96E59C56DFC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9" name="Grup">
              <a:extLst>
                <a:ext uri="{FF2B5EF4-FFF2-40B4-BE49-F238E27FC236}">
                  <a16:creationId xmlns:a16="http://schemas.microsoft.com/office/drawing/2014/main" id="{640C4BFC-2D12-4A27-A630-60150BD17765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21" name="Şekil">
                <a:extLst>
                  <a:ext uri="{FF2B5EF4-FFF2-40B4-BE49-F238E27FC236}">
                    <a16:creationId xmlns:a16="http://schemas.microsoft.com/office/drawing/2014/main" id="{CD3E7979-5331-43F7-BC47-DB1D01C7516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2" name="PrimeIT – Aksigorta">
                <a:extLst>
                  <a:ext uri="{FF2B5EF4-FFF2-40B4-BE49-F238E27FC236}">
                    <a16:creationId xmlns:a16="http://schemas.microsoft.com/office/drawing/2014/main" id="{2529841D-22B7-4584-9F84-312A1C4D4464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20" name="Daire">
              <a:extLst>
                <a:ext uri="{FF2B5EF4-FFF2-40B4-BE49-F238E27FC236}">
                  <a16:creationId xmlns:a16="http://schemas.microsoft.com/office/drawing/2014/main" id="{0F9EB340-E24B-47DB-BE1F-3443FD692AE1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F35EE0-4FAC-436C-9572-C9803FD99F3A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7E8F7-41BA-4EA3-9E38-76013847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8" y="1443694"/>
            <a:ext cx="11174384" cy="39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4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5265433B-1D42-4A77-B4FA-B4911650C0ED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E7357144-AE7C-4DBB-A241-9B860881BDED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1A6AA0B8-D021-4C2D-B82D-09FE5F30AECC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A545CA8C-950A-49D4-A9DC-2848E75EFE5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5839510B-8A51-4534-AB4B-0BD7F74903D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351572C-458F-432D-9F90-5D90C240BEAE}"/>
              </a:ext>
            </a:extLst>
          </p:cNvPr>
          <p:cNvSpPr txBox="1">
            <a:spLocks/>
          </p:cNvSpPr>
          <p:nvPr/>
        </p:nvSpPr>
        <p:spPr>
          <a:xfrm>
            <a:off x="0" y="325124"/>
            <a:ext cx="12105579" cy="7648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Outboundurl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776B7A36-FCA5-4021-92C4-E82A7955B182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AE0A836B-7240-46E2-BB99-B09A3E4EADD8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BBF9ACBE-5BC8-40D3-88D1-5671B83228F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A3BE0EEB-4C29-4A9A-9FF6-7F600D5B767A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A59DD6DD-CF82-46A6-B5A2-108F6844509D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44F27FA7-95BF-4E5E-BE2E-08FA1791A8A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A764F-EE9A-4FE9-8FE4-D60F0E28863D}"/>
              </a:ext>
            </a:extLst>
          </p:cNvPr>
          <p:cNvSpPr txBox="1"/>
          <p:nvPr/>
        </p:nvSpPr>
        <p:spPr>
          <a:xfrm>
            <a:off x="141130" y="819473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DD374F-5C28-4A17-B2DF-4C57BCC0C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65" y="1456503"/>
            <a:ext cx="11241069" cy="40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0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65ADA87B-0CAF-4263-84D9-6962C1F7A7E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441E8FB4-FA62-45E2-891B-EB2EE01D1D4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FE2ECAE1-F89F-4FCF-97EE-C01330FFB246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FDB0F7FD-0FCE-4BD9-B2E9-83859EA142A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BDAE37A1-4E83-463A-86AC-949A90EED40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9" name="T1 - 09.07.2018 08.00 | 13.07.2018 18.00">
            <a:extLst>
              <a:ext uri="{FF2B5EF4-FFF2-40B4-BE49-F238E27FC236}">
                <a16:creationId xmlns:a16="http://schemas.microsoft.com/office/drawing/2014/main" id="{E8DFF513-3D37-4F22-A318-37BAE3CA4CCC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8EE1493E-1A1C-4BB3-AC0C-18300325E36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9F465B8F-A91C-4512-BB04-068574824E1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E927E6FF-72B5-4E88-9289-1F77CA546381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F0F87AA-6DAE-412B-B64A-9546D261A84C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CCC8DC80-6AF5-4362-BB87-6E9199C98B5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90B05B-7AA9-465E-B4B2-F6A10861E149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E83EB25-6B12-4ACD-9608-C6A9B1F89B0F}"/>
              </a:ext>
            </a:extLst>
          </p:cNvPr>
          <p:cNvSpPr txBox="1">
            <a:spLocks/>
          </p:cNvSpPr>
          <p:nvPr/>
        </p:nvSpPr>
        <p:spPr>
          <a:xfrm>
            <a:off x="3931920" y="511813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/>
              <a:t> En fazla alınan hatalar</a:t>
            </a:r>
            <a:endParaRPr lang="tr-T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B89B9-FC34-4FFD-8696-E5469A920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" y="1276671"/>
            <a:ext cx="10401301" cy="46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yagram 2">
            <a:extLst>
              <a:ext uri="{FF2B5EF4-FFF2-40B4-BE49-F238E27FC236}">
                <a16:creationId xmlns:a16="http://schemas.microsoft.com/office/drawing/2014/main" id="{C1C61CBD-5DE4-4D4D-BEA0-E8727D457A8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4" name="Grup">
              <a:extLst>
                <a:ext uri="{FF2B5EF4-FFF2-40B4-BE49-F238E27FC236}">
                  <a16:creationId xmlns:a16="http://schemas.microsoft.com/office/drawing/2014/main" id="{28A424AB-6132-44A7-9673-DB762788D2B2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6" name="Şekil">
                <a:extLst>
                  <a:ext uri="{FF2B5EF4-FFF2-40B4-BE49-F238E27FC236}">
                    <a16:creationId xmlns:a16="http://schemas.microsoft.com/office/drawing/2014/main" id="{E68E29ED-11E4-41F0-99D6-B51CC9F8E2EB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" name="PrimeIT">
                <a:extLst>
                  <a:ext uri="{FF2B5EF4-FFF2-40B4-BE49-F238E27FC236}">
                    <a16:creationId xmlns:a16="http://schemas.microsoft.com/office/drawing/2014/main" id="{9C5C72B4-B0A0-45C3-9E77-2C95ADBA09D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5" name="Daire">
              <a:extLst>
                <a:ext uri="{FF2B5EF4-FFF2-40B4-BE49-F238E27FC236}">
                  <a16:creationId xmlns:a16="http://schemas.microsoft.com/office/drawing/2014/main" id="{AD70BB5F-8F98-4FB5-AC0B-7A73B16BAB85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10C53994-292D-41D9-B534-DD72925EEEC8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CB727D09-DD81-4F71-A68B-2030984F028E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0DD2AC03-C313-476A-B1F1-D370BF92204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D53B1F80-84E1-430C-BA96-87E1E2C8D76B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31092F3A-25CD-4437-B05C-9D8397D53F2B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32BD0389-2321-4E6D-88F4-F1354CE9E56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6A98FE-AAC9-414B-8711-8A3043DCD7AC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https://pci.allianz.com.tr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06015D-4947-4436-BC1A-0CC2F05ED2E2}"/>
              </a:ext>
            </a:extLst>
          </p:cNvPr>
          <p:cNvSpPr txBox="1">
            <a:spLocks/>
          </p:cNvSpPr>
          <p:nvPr/>
        </p:nvSpPr>
        <p:spPr>
          <a:xfrm>
            <a:off x="3931919" y="435900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/>
              <a:t> En fazla alınan hatalar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3B8338-CF8B-4883-B3B2-DBBCCF20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1" y="1121052"/>
            <a:ext cx="9839324" cy="49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7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68124-CBFB-456D-B360-5F8EB366FB5F}"/>
              </a:ext>
            </a:extLst>
          </p:cNvPr>
          <p:cNvSpPr/>
          <p:nvPr/>
        </p:nvSpPr>
        <p:spPr>
          <a:xfrm>
            <a:off x="2743173" y="989626"/>
            <a:ext cx="5619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0" i="0" dirty="0">
                <a:solidFill>
                  <a:srgbClr val="2B3D4F"/>
                </a:solidFill>
                <a:effectLst/>
                <a:latin typeface="OpenSans"/>
              </a:rPr>
              <a:t>https://</a:t>
            </a:r>
            <a:r>
              <a:rPr lang="tr-TR" sz="4000" dirty="0">
                <a:solidFill>
                  <a:srgbClr val="2B3D4F"/>
                </a:solidFill>
                <a:latin typeface="OpenSans"/>
              </a:rPr>
              <a:t>pmc.allianz.com.tr</a:t>
            </a:r>
            <a:endParaRPr lang="tr-T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5E26-A03E-4834-9831-A14DAA9E7653}"/>
              </a:ext>
            </a:extLst>
          </p:cNvPr>
          <p:cNvSpPr txBox="1"/>
          <p:nvPr/>
        </p:nvSpPr>
        <p:spPr>
          <a:xfrm>
            <a:off x="1742226" y="2238375"/>
            <a:ext cx="870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typle’ların</a:t>
            </a:r>
            <a:r>
              <a:rPr lang="tr-TR" dirty="0"/>
              <a:t> ortalama süreleri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Outbond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4230103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A049F-F556-4B6F-85A5-84E7C3E46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85" y="1500106"/>
            <a:ext cx="10261481" cy="45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3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293466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A5902-31EA-4226-9C4B-6BB66E74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68" y="1622613"/>
            <a:ext cx="9231534" cy="44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00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293466" y="1119277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44D524-3F1B-40C8-B845-2351BA387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64" y="1488609"/>
            <a:ext cx="11333071" cy="36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90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751665-B18E-49FD-B4BB-E8120048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6" y="1774134"/>
            <a:ext cx="11022888" cy="33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5C7025-3582-4DDC-83CE-7A67A07FB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" y="1493282"/>
            <a:ext cx="11791370" cy="41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0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D1C58-CEEF-4776-BBFE-96A7FE7E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66" y="1030915"/>
            <a:ext cx="11622122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68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DE4ACE-2904-42AE-B760-9CD8A956C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" y="1035679"/>
            <a:ext cx="11726912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90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84370B3D-1E64-41B8-A880-D239DF4B599F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79E61D4C-9AD3-47D3-BBFD-92F694C9CF64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8A88A85F-270C-4A8F-AAF9-1A1A1BB8B342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2022717F-F67F-4073-AD72-1128E4E41FD7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102169ED-8F2F-4DAF-9337-8E07669505B6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E2779C32-4DCB-4F1F-BCA4-9190F13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182"/>
            <a:ext cx="12105579" cy="764858"/>
          </a:xfrm>
        </p:spPr>
        <p:txBody>
          <a:bodyPr>
            <a:normAutofit fontScale="90000"/>
          </a:bodyPr>
          <a:lstStyle/>
          <a:p>
            <a:r>
              <a:rPr lang="tr-TR" dirty="0"/>
              <a:t>Outboundurl ler response süreleri ve transaction sayıları</a:t>
            </a:r>
          </a:p>
        </p:txBody>
      </p:sp>
      <p:sp>
        <p:nvSpPr>
          <p:cNvPr id="17" name="T1 - 09.07.2018 08.00 | 13.07.2018 18.00">
            <a:extLst>
              <a:ext uri="{FF2B5EF4-FFF2-40B4-BE49-F238E27FC236}">
                <a16:creationId xmlns:a16="http://schemas.microsoft.com/office/drawing/2014/main" id="{4C6C97B0-EBFC-4209-A399-EDDA82262076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8" name="Diyagram 12">
            <a:extLst>
              <a:ext uri="{FF2B5EF4-FFF2-40B4-BE49-F238E27FC236}">
                <a16:creationId xmlns:a16="http://schemas.microsoft.com/office/drawing/2014/main" id="{A784F131-F3E7-43E8-91F2-D96E59C56DFC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9" name="Grup">
              <a:extLst>
                <a:ext uri="{FF2B5EF4-FFF2-40B4-BE49-F238E27FC236}">
                  <a16:creationId xmlns:a16="http://schemas.microsoft.com/office/drawing/2014/main" id="{640C4BFC-2D12-4A27-A630-60150BD17765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21" name="Şekil">
                <a:extLst>
                  <a:ext uri="{FF2B5EF4-FFF2-40B4-BE49-F238E27FC236}">
                    <a16:creationId xmlns:a16="http://schemas.microsoft.com/office/drawing/2014/main" id="{CD3E7979-5331-43F7-BC47-DB1D01C7516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2" name="PrimeIT – Aksigorta">
                <a:extLst>
                  <a:ext uri="{FF2B5EF4-FFF2-40B4-BE49-F238E27FC236}">
                    <a16:creationId xmlns:a16="http://schemas.microsoft.com/office/drawing/2014/main" id="{2529841D-22B7-4584-9F84-312A1C4D4464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20" name="Daire">
              <a:extLst>
                <a:ext uri="{FF2B5EF4-FFF2-40B4-BE49-F238E27FC236}">
                  <a16:creationId xmlns:a16="http://schemas.microsoft.com/office/drawing/2014/main" id="{0F9EB340-E24B-47DB-BE1F-3443FD692AE1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F35EE0-4FAC-436C-9572-C9803FD99F3A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84C7F-BAEE-48BF-A699-63CEE337E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8435"/>
            <a:ext cx="12192000" cy="38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7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5265433B-1D42-4A77-B4FA-B4911650C0ED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E7357144-AE7C-4DBB-A241-9B860881BDED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1A6AA0B8-D021-4C2D-B82D-09FE5F30AECC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A545CA8C-950A-49D4-A9DC-2848E75EFE5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5839510B-8A51-4534-AB4B-0BD7F74903D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351572C-458F-432D-9F90-5D90C240BEAE}"/>
              </a:ext>
            </a:extLst>
          </p:cNvPr>
          <p:cNvSpPr txBox="1">
            <a:spLocks/>
          </p:cNvSpPr>
          <p:nvPr/>
        </p:nvSpPr>
        <p:spPr>
          <a:xfrm>
            <a:off x="0" y="325124"/>
            <a:ext cx="12105579" cy="7648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Outboundurl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776B7A36-FCA5-4021-92C4-E82A7955B182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AE0A836B-7240-46E2-BB99-B09A3E4EADD8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BBF9ACBE-5BC8-40D3-88D1-5671B83228F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A3BE0EEB-4C29-4A9A-9FF6-7F600D5B767A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A59DD6DD-CF82-46A6-B5A2-108F6844509D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44F27FA7-95BF-4E5E-BE2E-08FA1791A8A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A764F-EE9A-4FE9-8FE4-D60F0E28863D}"/>
              </a:ext>
            </a:extLst>
          </p:cNvPr>
          <p:cNvSpPr txBox="1"/>
          <p:nvPr/>
        </p:nvSpPr>
        <p:spPr>
          <a:xfrm>
            <a:off x="141130" y="819473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54CD93-E606-400D-8EB4-F38E0FCA0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30" y="1195629"/>
            <a:ext cx="11774645" cy="37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81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65ADA87B-0CAF-4263-84D9-6962C1F7A7E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441E8FB4-FA62-45E2-891B-EB2EE01D1D4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FE2ECAE1-F89F-4FCF-97EE-C01330FFB246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FDB0F7FD-0FCE-4BD9-B2E9-83859EA142A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BDAE37A1-4E83-463A-86AC-949A90EED40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9" name="T1 - 09.07.2018 08.00 | 13.07.2018 18.00">
            <a:extLst>
              <a:ext uri="{FF2B5EF4-FFF2-40B4-BE49-F238E27FC236}">
                <a16:creationId xmlns:a16="http://schemas.microsoft.com/office/drawing/2014/main" id="{E8DFF513-3D37-4F22-A318-37BAE3CA4CCC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8EE1493E-1A1C-4BB3-AC0C-18300325E36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9F465B8F-A91C-4512-BB04-068574824E1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E927E6FF-72B5-4E88-9289-1F77CA546381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F0F87AA-6DAE-412B-B64A-9546D261A84C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CCC8DC80-6AF5-4362-BB87-6E9199C98B5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90B05B-7AA9-465E-B4B2-F6A10861E149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E83EB25-6B12-4ACD-9608-C6A9B1F89B0F}"/>
              </a:ext>
            </a:extLst>
          </p:cNvPr>
          <p:cNvSpPr txBox="1">
            <a:spLocks/>
          </p:cNvSpPr>
          <p:nvPr/>
        </p:nvSpPr>
        <p:spPr>
          <a:xfrm>
            <a:off x="3931920" y="511813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/>
              <a:t> En fazla alınan hatalar</a:t>
            </a:r>
            <a:endParaRPr lang="tr-T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4079A-9766-4FFE-B597-A919C838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84" y="1121051"/>
            <a:ext cx="9874416" cy="4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93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yagram 2">
            <a:extLst>
              <a:ext uri="{FF2B5EF4-FFF2-40B4-BE49-F238E27FC236}">
                <a16:creationId xmlns:a16="http://schemas.microsoft.com/office/drawing/2014/main" id="{C1C61CBD-5DE4-4D4D-BEA0-E8727D457A8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4" name="Grup">
              <a:extLst>
                <a:ext uri="{FF2B5EF4-FFF2-40B4-BE49-F238E27FC236}">
                  <a16:creationId xmlns:a16="http://schemas.microsoft.com/office/drawing/2014/main" id="{28A424AB-6132-44A7-9673-DB762788D2B2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6" name="Şekil">
                <a:extLst>
                  <a:ext uri="{FF2B5EF4-FFF2-40B4-BE49-F238E27FC236}">
                    <a16:creationId xmlns:a16="http://schemas.microsoft.com/office/drawing/2014/main" id="{E68E29ED-11E4-41F0-99D6-B51CC9F8E2EB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" name="PrimeIT">
                <a:extLst>
                  <a:ext uri="{FF2B5EF4-FFF2-40B4-BE49-F238E27FC236}">
                    <a16:creationId xmlns:a16="http://schemas.microsoft.com/office/drawing/2014/main" id="{9C5C72B4-B0A0-45C3-9E77-2C95ADBA09D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5" name="Daire">
              <a:extLst>
                <a:ext uri="{FF2B5EF4-FFF2-40B4-BE49-F238E27FC236}">
                  <a16:creationId xmlns:a16="http://schemas.microsoft.com/office/drawing/2014/main" id="{AD70BB5F-8F98-4FB5-AC0B-7A73B16BAB85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10C53994-292D-41D9-B534-DD72925EEEC8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CB727D09-DD81-4F71-A68B-2030984F028E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0DD2AC03-C313-476A-B1F1-D370BF92204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D53B1F80-84E1-430C-BA96-87E1E2C8D76B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31092F3A-25CD-4437-B05C-9D8397D53F2B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32BD0389-2321-4E6D-88F4-F1354CE9E56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6A98FE-AAC9-414B-8711-8A3043DCD7AC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https://pmc.allianz.com.tr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06015D-4947-4436-BC1A-0CC2F05ED2E2}"/>
              </a:ext>
            </a:extLst>
          </p:cNvPr>
          <p:cNvSpPr txBox="1">
            <a:spLocks/>
          </p:cNvSpPr>
          <p:nvPr/>
        </p:nvSpPr>
        <p:spPr>
          <a:xfrm>
            <a:off x="3931919" y="435900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/>
              <a:t> En fazla alınan hatalar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B82F96-E311-49F9-A646-D6C871D3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85" y="1121051"/>
            <a:ext cx="10278156" cy="49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8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68124-CBFB-456D-B360-5F8EB366FB5F}"/>
              </a:ext>
            </a:extLst>
          </p:cNvPr>
          <p:cNvSpPr/>
          <p:nvPr/>
        </p:nvSpPr>
        <p:spPr>
          <a:xfrm>
            <a:off x="2743173" y="989626"/>
            <a:ext cx="5351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0" i="0" dirty="0">
                <a:solidFill>
                  <a:srgbClr val="2B3D4F"/>
                </a:solidFill>
                <a:effectLst/>
                <a:latin typeface="OpenSans"/>
              </a:rPr>
              <a:t>https://</a:t>
            </a:r>
            <a:r>
              <a:rPr lang="tr-TR" sz="4000" dirty="0">
                <a:solidFill>
                  <a:srgbClr val="2B3D4F"/>
                </a:solidFill>
                <a:latin typeface="OpenSans"/>
              </a:rPr>
              <a:t>adf.allianz.com.tr</a:t>
            </a:r>
            <a:endParaRPr lang="tr-T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5E26-A03E-4834-9831-A14DAA9E7653}"/>
              </a:ext>
            </a:extLst>
          </p:cNvPr>
          <p:cNvSpPr txBox="1"/>
          <p:nvPr/>
        </p:nvSpPr>
        <p:spPr>
          <a:xfrm>
            <a:off x="1742226" y="2238375"/>
            <a:ext cx="870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typle’ların</a:t>
            </a:r>
            <a:r>
              <a:rPr lang="tr-TR" dirty="0"/>
              <a:t> ortalama süreleri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Outbond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2570063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9C21E-056B-4246-9116-F60D61D97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05" y="1653955"/>
            <a:ext cx="9394660" cy="4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6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293466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9A05F-C300-4FD5-A500-6406625B8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05" y="1452082"/>
            <a:ext cx="9356059" cy="44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293466" y="1119277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6292D-02D0-4A73-9BEC-765DF2A7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75" y="1884135"/>
            <a:ext cx="9335803" cy="33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9BE700-132D-4794-93C0-69ED44077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30" y="1488609"/>
            <a:ext cx="11841698" cy="27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015CB5-B40C-4C26-94AB-B6AE45A42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4" y="1888808"/>
            <a:ext cx="11495552" cy="349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8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F337B-85AC-46D3-AB7E-D26544F37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8" y="1002337"/>
            <a:ext cx="1210796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7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28EFD-9B70-4A06-B670-69AACE8C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2" y="1013945"/>
            <a:ext cx="1197459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62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84370B3D-1E64-41B8-A880-D239DF4B599F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79E61D4C-9AD3-47D3-BBFD-92F694C9CF64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8A88A85F-270C-4A8F-AAF9-1A1A1BB8B342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2022717F-F67F-4073-AD72-1128E4E41FD7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102169ED-8F2F-4DAF-9337-8E07669505B6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E2779C32-4DCB-4F1F-BCA4-9190F13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182"/>
            <a:ext cx="12105579" cy="764858"/>
          </a:xfrm>
        </p:spPr>
        <p:txBody>
          <a:bodyPr>
            <a:normAutofit fontScale="90000"/>
          </a:bodyPr>
          <a:lstStyle/>
          <a:p>
            <a:r>
              <a:rPr lang="tr-TR" dirty="0"/>
              <a:t>Outboundurl ler response süreleri ve transaction sayıları</a:t>
            </a:r>
          </a:p>
        </p:txBody>
      </p:sp>
      <p:sp>
        <p:nvSpPr>
          <p:cNvPr id="17" name="T1 - 09.07.2018 08.00 | 13.07.2018 18.00">
            <a:extLst>
              <a:ext uri="{FF2B5EF4-FFF2-40B4-BE49-F238E27FC236}">
                <a16:creationId xmlns:a16="http://schemas.microsoft.com/office/drawing/2014/main" id="{4C6C97B0-EBFC-4209-A399-EDDA82262076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8" name="Diyagram 12">
            <a:extLst>
              <a:ext uri="{FF2B5EF4-FFF2-40B4-BE49-F238E27FC236}">
                <a16:creationId xmlns:a16="http://schemas.microsoft.com/office/drawing/2014/main" id="{A784F131-F3E7-43E8-91F2-D96E59C56DFC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9" name="Grup">
              <a:extLst>
                <a:ext uri="{FF2B5EF4-FFF2-40B4-BE49-F238E27FC236}">
                  <a16:creationId xmlns:a16="http://schemas.microsoft.com/office/drawing/2014/main" id="{640C4BFC-2D12-4A27-A630-60150BD17765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21" name="Şekil">
                <a:extLst>
                  <a:ext uri="{FF2B5EF4-FFF2-40B4-BE49-F238E27FC236}">
                    <a16:creationId xmlns:a16="http://schemas.microsoft.com/office/drawing/2014/main" id="{CD3E7979-5331-43F7-BC47-DB1D01C7516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2" name="PrimeIT – Aksigorta">
                <a:extLst>
                  <a:ext uri="{FF2B5EF4-FFF2-40B4-BE49-F238E27FC236}">
                    <a16:creationId xmlns:a16="http://schemas.microsoft.com/office/drawing/2014/main" id="{2529841D-22B7-4584-9F84-312A1C4D4464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20" name="Daire">
              <a:extLst>
                <a:ext uri="{FF2B5EF4-FFF2-40B4-BE49-F238E27FC236}">
                  <a16:creationId xmlns:a16="http://schemas.microsoft.com/office/drawing/2014/main" id="{0F9EB340-E24B-47DB-BE1F-3443FD692AE1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F35EE0-4FAC-436C-9572-C9803FD99F3A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1FBAB-F3BE-4571-90A7-1DAF031F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09" y="1689030"/>
            <a:ext cx="10440857" cy="31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6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5265433B-1D42-4A77-B4FA-B4911650C0ED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E7357144-AE7C-4DBB-A241-9B860881BDED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1A6AA0B8-D021-4C2D-B82D-09FE5F30AECC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A545CA8C-950A-49D4-A9DC-2848E75EFE5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5839510B-8A51-4534-AB4B-0BD7F74903D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351572C-458F-432D-9F90-5D90C240BEAE}"/>
              </a:ext>
            </a:extLst>
          </p:cNvPr>
          <p:cNvSpPr txBox="1">
            <a:spLocks/>
          </p:cNvSpPr>
          <p:nvPr/>
        </p:nvSpPr>
        <p:spPr>
          <a:xfrm>
            <a:off x="0" y="325124"/>
            <a:ext cx="12105579" cy="7648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Outboundurl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776B7A36-FCA5-4021-92C4-E82A7955B182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AE0A836B-7240-46E2-BB99-B09A3E4EADD8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BBF9ACBE-5BC8-40D3-88D1-5671B83228F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A3BE0EEB-4C29-4A9A-9FF6-7F600D5B767A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A59DD6DD-CF82-46A6-B5A2-108F6844509D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44F27FA7-95BF-4E5E-BE2E-08FA1791A8A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A764F-EE9A-4FE9-8FE4-D60F0E28863D}"/>
              </a:ext>
            </a:extLst>
          </p:cNvPr>
          <p:cNvSpPr txBox="1"/>
          <p:nvPr/>
        </p:nvSpPr>
        <p:spPr>
          <a:xfrm>
            <a:off x="141130" y="819473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FA9CD-9667-47B9-8517-29D0FBEF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" y="1683154"/>
            <a:ext cx="11719256" cy="33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78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65ADA87B-0CAF-4263-84D9-6962C1F7A7E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441E8FB4-FA62-45E2-891B-EB2EE01D1D4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FE2ECAE1-F89F-4FCF-97EE-C01330FFB246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FDB0F7FD-0FCE-4BD9-B2E9-83859EA142A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BDAE37A1-4E83-463A-86AC-949A90EED40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9" name="T1 - 09.07.2018 08.00 | 13.07.2018 18.00">
            <a:extLst>
              <a:ext uri="{FF2B5EF4-FFF2-40B4-BE49-F238E27FC236}">
                <a16:creationId xmlns:a16="http://schemas.microsoft.com/office/drawing/2014/main" id="{E8DFF513-3D37-4F22-A318-37BAE3CA4CCC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8EE1493E-1A1C-4BB3-AC0C-18300325E36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9F465B8F-A91C-4512-BB04-068574824E1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E927E6FF-72B5-4E88-9289-1F77CA546381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F0F87AA-6DAE-412B-B64A-9546D261A84C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CCC8DC80-6AF5-4362-BB87-6E9199C98B5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90B05B-7AA9-465E-B4B2-F6A10861E149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E83EB25-6B12-4ACD-9608-C6A9B1F89B0F}"/>
              </a:ext>
            </a:extLst>
          </p:cNvPr>
          <p:cNvSpPr txBox="1">
            <a:spLocks/>
          </p:cNvSpPr>
          <p:nvPr/>
        </p:nvSpPr>
        <p:spPr>
          <a:xfrm>
            <a:off x="3931920" y="511813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/>
              <a:t> En fazla alınan hatalar</a:t>
            </a:r>
            <a:endParaRPr lang="tr-T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5D401-E33A-40AD-BE77-280460BEC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85" y="1276671"/>
            <a:ext cx="10432338" cy="46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8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yagram 2">
            <a:extLst>
              <a:ext uri="{FF2B5EF4-FFF2-40B4-BE49-F238E27FC236}">
                <a16:creationId xmlns:a16="http://schemas.microsoft.com/office/drawing/2014/main" id="{C1C61CBD-5DE4-4D4D-BEA0-E8727D457A8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4" name="Grup">
              <a:extLst>
                <a:ext uri="{FF2B5EF4-FFF2-40B4-BE49-F238E27FC236}">
                  <a16:creationId xmlns:a16="http://schemas.microsoft.com/office/drawing/2014/main" id="{28A424AB-6132-44A7-9673-DB762788D2B2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6" name="Şekil">
                <a:extLst>
                  <a:ext uri="{FF2B5EF4-FFF2-40B4-BE49-F238E27FC236}">
                    <a16:creationId xmlns:a16="http://schemas.microsoft.com/office/drawing/2014/main" id="{E68E29ED-11E4-41F0-99D6-B51CC9F8E2EB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" name="PrimeIT">
                <a:extLst>
                  <a:ext uri="{FF2B5EF4-FFF2-40B4-BE49-F238E27FC236}">
                    <a16:creationId xmlns:a16="http://schemas.microsoft.com/office/drawing/2014/main" id="{9C5C72B4-B0A0-45C3-9E77-2C95ADBA09D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5" name="Daire">
              <a:extLst>
                <a:ext uri="{FF2B5EF4-FFF2-40B4-BE49-F238E27FC236}">
                  <a16:creationId xmlns:a16="http://schemas.microsoft.com/office/drawing/2014/main" id="{AD70BB5F-8F98-4FB5-AC0B-7A73B16BAB85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10C53994-292D-41D9-B534-DD72925EEEC8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CB727D09-DD81-4F71-A68B-2030984F028E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0DD2AC03-C313-476A-B1F1-D370BF92204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D53B1F80-84E1-430C-BA96-87E1E2C8D76B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31092F3A-25CD-4437-B05C-9D8397D53F2B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32BD0389-2321-4E6D-88F4-F1354CE9E56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6A98FE-AAC9-414B-8711-8A3043DCD7AC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https://adf.allianz.com.tr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06015D-4947-4436-BC1A-0CC2F05ED2E2}"/>
              </a:ext>
            </a:extLst>
          </p:cNvPr>
          <p:cNvSpPr txBox="1">
            <a:spLocks/>
          </p:cNvSpPr>
          <p:nvPr/>
        </p:nvSpPr>
        <p:spPr>
          <a:xfrm>
            <a:off x="3931919" y="435900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/>
              <a:t> En fazla alınan hatalar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87726-2DE5-47CC-B87D-232B65C97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81" y="1127875"/>
            <a:ext cx="10454123" cy="49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467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68124-CBFB-456D-B360-5F8EB366FB5F}"/>
              </a:ext>
            </a:extLst>
          </p:cNvPr>
          <p:cNvSpPr/>
          <p:nvPr/>
        </p:nvSpPr>
        <p:spPr>
          <a:xfrm>
            <a:off x="2743173" y="989626"/>
            <a:ext cx="60507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0" i="0" dirty="0">
                <a:solidFill>
                  <a:srgbClr val="2B3D4F"/>
                </a:solidFill>
                <a:effectLst/>
                <a:latin typeface="OpenSans"/>
              </a:rPr>
              <a:t>https://</a:t>
            </a:r>
            <a:r>
              <a:rPr lang="tr-TR" sz="4000" dirty="0">
                <a:solidFill>
                  <a:srgbClr val="2B3D4F"/>
                </a:solidFill>
                <a:latin typeface="OpenSans"/>
              </a:rPr>
              <a:t>health.allianz.com.tr</a:t>
            </a:r>
            <a:endParaRPr lang="tr-T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5E26-A03E-4834-9831-A14DAA9E7653}"/>
              </a:ext>
            </a:extLst>
          </p:cNvPr>
          <p:cNvSpPr txBox="1"/>
          <p:nvPr/>
        </p:nvSpPr>
        <p:spPr>
          <a:xfrm>
            <a:off x="1742226" y="2238375"/>
            <a:ext cx="870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typle’ların</a:t>
            </a:r>
            <a:r>
              <a:rPr lang="tr-TR" dirty="0"/>
              <a:t> ortalama süreleri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Outbond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629869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902E9B-FCCF-4A02-9447-D086093A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3" y="1795692"/>
            <a:ext cx="10677072" cy="33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618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293466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8A723B-EB7A-4E41-81D1-40438CC26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1" y="1716995"/>
            <a:ext cx="10780398" cy="34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78947-3021-4502-BA89-8C212036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9" y="1488609"/>
            <a:ext cx="11830901" cy="27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5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293466" y="1119277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908F95-8A4A-46F1-A5EE-3417CC68F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" y="1762217"/>
            <a:ext cx="10964805" cy="33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05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B9F6A2-2316-4C25-9F6B-CD97FD9E4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34" y="2036106"/>
            <a:ext cx="11237597" cy="30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2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DEE9D-C047-4A64-BA9A-BF2726CFD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5093"/>
            <a:ext cx="12192000" cy="53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151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991263-A074-4234-A9B6-7EA4BE9F4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2" y="1038360"/>
            <a:ext cx="1182217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8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84370B3D-1E64-41B8-A880-D239DF4B599F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79E61D4C-9AD3-47D3-BBFD-92F694C9CF64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8A88A85F-270C-4A8F-AAF9-1A1A1BB8B342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2022717F-F67F-4073-AD72-1128E4E41FD7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102169ED-8F2F-4DAF-9337-8E07669505B6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E2779C32-4DCB-4F1F-BCA4-9190F13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182"/>
            <a:ext cx="12105579" cy="764858"/>
          </a:xfrm>
        </p:spPr>
        <p:txBody>
          <a:bodyPr>
            <a:normAutofit fontScale="90000"/>
          </a:bodyPr>
          <a:lstStyle/>
          <a:p>
            <a:r>
              <a:rPr lang="tr-TR" dirty="0"/>
              <a:t>Outboundurl ler response süreleri ve transaction sayıları</a:t>
            </a:r>
          </a:p>
        </p:txBody>
      </p:sp>
      <p:sp>
        <p:nvSpPr>
          <p:cNvPr id="17" name="T1 - 09.07.2018 08.00 | 13.07.2018 18.00">
            <a:extLst>
              <a:ext uri="{FF2B5EF4-FFF2-40B4-BE49-F238E27FC236}">
                <a16:creationId xmlns:a16="http://schemas.microsoft.com/office/drawing/2014/main" id="{4C6C97B0-EBFC-4209-A399-EDDA82262076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8" name="Diyagram 12">
            <a:extLst>
              <a:ext uri="{FF2B5EF4-FFF2-40B4-BE49-F238E27FC236}">
                <a16:creationId xmlns:a16="http://schemas.microsoft.com/office/drawing/2014/main" id="{A784F131-F3E7-43E8-91F2-D96E59C56DFC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9" name="Grup">
              <a:extLst>
                <a:ext uri="{FF2B5EF4-FFF2-40B4-BE49-F238E27FC236}">
                  <a16:creationId xmlns:a16="http://schemas.microsoft.com/office/drawing/2014/main" id="{640C4BFC-2D12-4A27-A630-60150BD17765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21" name="Şekil">
                <a:extLst>
                  <a:ext uri="{FF2B5EF4-FFF2-40B4-BE49-F238E27FC236}">
                    <a16:creationId xmlns:a16="http://schemas.microsoft.com/office/drawing/2014/main" id="{CD3E7979-5331-43F7-BC47-DB1D01C7516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2" name="PrimeIT – Aksigorta">
                <a:extLst>
                  <a:ext uri="{FF2B5EF4-FFF2-40B4-BE49-F238E27FC236}">
                    <a16:creationId xmlns:a16="http://schemas.microsoft.com/office/drawing/2014/main" id="{2529841D-22B7-4584-9F84-312A1C4D4464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20" name="Daire">
              <a:extLst>
                <a:ext uri="{FF2B5EF4-FFF2-40B4-BE49-F238E27FC236}">
                  <a16:creationId xmlns:a16="http://schemas.microsoft.com/office/drawing/2014/main" id="{0F9EB340-E24B-47DB-BE1F-3443FD692AE1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F35EE0-4FAC-436C-9572-C9803FD99F3A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66CEE5-FF64-43BA-A74B-140332E9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1" y="1913103"/>
            <a:ext cx="11308045" cy="31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5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5265433B-1D42-4A77-B4FA-B4911650C0ED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E7357144-AE7C-4DBB-A241-9B860881BDED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1A6AA0B8-D021-4C2D-B82D-09FE5F30AECC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A545CA8C-950A-49D4-A9DC-2848E75EFE5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5839510B-8A51-4534-AB4B-0BD7F74903D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351572C-458F-432D-9F90-5D90C240BEAE}"/>
              </a:ext>
            </a:extLst>
          </p:cNvPr>
          <p:cNvSpPr txBox="1">
            <a:spLocks/>
          </p:cNvSpPr>
          <p:nvPr/>
        </p:nvSpPr>
        <p:spPr>
          <a:xfrm>
            <a:off x="0" y="325124"/>
            <a:ext cx="12105579" cy="7648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Outboundurl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776B7A36-FCA5-4021-92C4-E82A7955B182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AE0A836B-7240-46E2-BB99-B09A3E4EADD8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BBF9ACBE-5BC8-40D3-88D1-5671B83228F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A3BE0EEB-4C29-4A9A-9FF6-7F600D5B767A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A59DD6DD-CF82-46A6-B5A2-108F6844509D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44F27FA7-95BF-4E5E-BE2E-08FA1791A8A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A764F-EE9A-4FE9-8FE4-D60F0E28863D}"/>
              </a:ext>
            </a:extLst>
          </p:cNvPr>
          <p:cNvSpPr txBox="1"/>
          <p:nvPr/>
        </p:nvSpPr>
        <p:spPr>
          <a:xfrm>
            <a:off x="141130" y="819473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6229F3-0268-4DE1-8E56-0CC8742A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3" y="1781011"/>
            <a:ext cx="11669754" cy="30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63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65ADA87B-0CAF-4263-84D9-6962C1F7A7E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441E8FB4-FA62-45E2-891B-EB2EE01D1D4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FE2ECAE1-F89F-4FCF-97EE-C01330FFB246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FDB0F7FD-0FCE-4BD9-B2E9-83859EA142A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BDAE37A1-4E83-463A-86AC-949A90EED40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9" name="T1 - 09.07.2018 08.00 | 13.07.2018 18.00">
            <a:extLst>
              <a:ext uri="{FF2B5EF4-FFF2-40B4-BE49-F238E27FC236}">
                <a16:creationId xmlns:a16="http://schemas.microsoft.com/office/drawing/2014/main" id="{E8DFF513-3D37-4F22-A318-37BAE3CA4CCC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8EE1493E-1A1C-4BB3-AC0C-18300325E36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9F465B8F-A91C-4512-BB04-068574824E1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E927E6FF-72B5-4E88-9289-1F77CA546381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F0F87AA-6DAE-412B-B64A-9546D261A84C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CCC8DC80-6AF5-4362-BB87-6E9199C98B5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90B05B-7AA9-465E-B4B2-F6A10861E149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E83EB25-6B12-4ACD-9608-C6A9B1F89B0F}"/>
              </a:ext>
            </a:extLst>
          </p:cNvPr>
          <p:cNvSpPr txBox="1">
            <a:spLocks/>
          </p:cNvSpPr>
          <p:nvPr/>
        </p:nvSpPr>
        <p:spPr>
          <a:xfrm>
            <a:off x="3931920" y="511813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/>
              <a:t> En fazla alınan hatalar</a:t>
            </a:r>
            <a:endParaRPr lang="tr-T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6378A0-040B-4EB4-BED5-C05FC99D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08" y="1121051"/>
            <a:ext cx="10472341" cy="48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98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yagram 2">
            <a:extLst>
              <a:ext uri="{FF2B5EF4-FFF2-40B4-BE49-F238E27FC236}">
                <a16:creationId xmlns:a16="http://schemas.microsoft.com/office/drawing/2014/main" id="{C1C61CBD-5DE4-4D4D-BEA0-E8727D457A8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4" name="Grup">
              <a:extLst>
                <a:ext uri="{FF2B5EF4-FFF2-40B4-BE49-F238E27FC236}">
                  <a16:creationId xmlns:a16="http://schemas.microsoft.com/office/drawing/2014/main" id="{28A424AB-6132-44A7-9673-DB762788D2B2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6" name="Şekil">
                <a:extLst>
                  <a:ext uri="{FF2B5EF4-FFF2-40B4-BE49-F238E27FC236}">
                    <a16:creationId xmlns:a16="http://schemas.microsoft.com/office/drawing/2014/main" id="{E68E29ED-11E4-41F0-99D6-B51CC9F8E2EB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" name="PrimeIT">
                <a:extLst>
                  <a:ext uri="{FF2B5EF4-FFF2-40B4-BE49-F238E27FC236}">
                    <a16:creationId xmlns:a16="http://schemas.microsoft.com/office/drawing/2014/main" id="{9C5C72B4-B0A0-45C3-9E77-2C95ADBA09D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5" name="Daire">
              <a:extLst>
                <a:ext uri="{FF2B5EF4-FFF2-40B4-BE49-F238E27FC236}">
                  <a16:creationId xmlns:a16="http://schemas.microsoft.com/office/drawing/2014/main" id="{AD70BB5F-8F98-4FB5-AC0B-7A73B16BAB85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10C53994-292D-41D9-B534-DD72925EEEC8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CB727D09-DD81-4F71-A68B-2030984F028E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0DD2AC03-C313-476A-B1F1-D370BF92204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D53B1F80-84E1-430C-BA96-87E1E2C8D76B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31092F3A-25CD-4437-B05C-9D8397D53F2B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32BD0389-2321-4E6D-88F4-F1354CE9E56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6A98FE-AAC9-414B-8711-8A3043DCD7AC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06015D-4947-4436-BC1A-0CC2F05ED2E2}"/>
              </a:ext>
            </a:extLst>
          </p:cNvPr>
          <p:cNvSpPr txBox="1">
            <a:spLocks/>
          </p:cNvSpPr>
          <p:nvPr/>
        </p:nvSpPr>
        <p:spPr>
          <a:xfrm>
            <a:off x="3931919" y="435900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/>
              <a:t> En fazla alınan hatalar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76337A-481B-4DB9-B142-BFBD8056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85" y="1200758"/>
            <a:ext cx="9434117" cy="48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6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68124-CBFB-456D-B360-5F8EB366FB5F}"/>
              </a:ext>
            </a:extLst>
          </p:cNvPr>
          <p:cNvSpPr/>
          <p:nvPr/>
        </p:nvSpPr>
        <p:spPr>
          <a:xfrm>
            <a:off x="2743173" y="989626"/>
            <a:ext cx="5736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0" i="0" dirty="0">
                <a:solidFill>
                  <a:srgbClr val="2B3D4F"/>
                </a:solidFill>
                <a:effectLst/>
                <a:latin typeface="OpenSans"/>
              </a:rPr>
              <a:t>https://</a:t>
            </a:r>
            <a:r>
              <a:rPr lang="tr-TR" sz="4000" dirty="0">
                <a:solidFill>
                  <a:srgbClr val="2B3D4F"/>
                </a:solidFill>
                <a:latin typeface="OpenSans"/>
              </a:rPr>
              <a:t>hclm.allianz.com.tr</a:t>
            </a:r>
            <a:endParaRPr lang="tr-T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5E26-A03E-4834-9831-A14DAA9E7653}"/>
              </a:ext>
            </a:extLst>
          </p:cNvPr>
          <p:cNvSpPr txBox="1"/>
          <p:nvPr/>
        </p:nvSpPr>
        <p:spPr>
          <a:xfrm>
            <a:off x="1742226" y="2238375"/>
            <a:ext cx="870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typle’ların</a:t>
            </a:r>
            <a:r>
              <a:rPr lang="tr-TR" dirty="0"/>
              <a:t> ortalama süreleri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Outbond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32184478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4BF8A-5D87-447D-BFF0-9C536D487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34" y="2264091"/>
            <a:ext cx="10843897" cy="9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2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EB73566-4770-4F48-889F-EB1960512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59" y="1040442"/>
            <a:ext cx="1126964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080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293466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22C25-F7E4-4816-8BBF-26D509167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51" y="2665739"/>
            <a:ext cx="9906568" cy="11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293466" y="1119277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7CAC96-5691-4CBA-AD6C-80EB85BF1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2" y="1495433"/>
            <a:ext cx="10870208" cy="40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17A953-2057-49BE-98C5-BD35F72E6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2" y="1895490"/>
            <a:ext cx="11293180" cy="31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377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https://hclm.allianz.com.tr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8B3EF-0BC8-45BD-A30B-6B7F1625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3" y="1054350"/>
            <a:ext cx="11745964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71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https://health.allianz.com.tr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41D57-3726-4E4E-899C-E6FF18046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9" y="1099300"/>
            <a:ext cx="11869806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61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84370B3D-1E64-41B8-A880-D239DF4B599F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79E61D4C-9AD3-47D3-BBFD-92F694C9CF64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8A88A85F-270C-4A8F-AAF9-1A1A1BB8B342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2022717F-F67F-4073-AD72-1128E4E41FD7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102169ED-8F2F-4DAF-9337-8E07669505B6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E2779C32-4DCB-4F1F-BCA4-9190F13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182"/>
            <a:ext cx="12105579" cy="764858"/>
          </a:xfrm>
        </p:spPr>
        <p:txBody>
          <a:bodyPr>
            <a:normAutofit fontScale="90000"/>
          </a:bodyPr>
          <a:lstStyle/>
          <a:p>
            <a:r>
              <a:rPr lang="tr-TR" dirty="0"/>
              <a:t>Outboundurl ler response süreleri ve transaction sayıları</a:t>
            </a:r>
          </a:p>
        </p:txBody>
      </p:sp>
      <p:sp>
        <p:nvSpPr>
          <p:cNvPr id="17" name="T1 - 09.07.2018 08.00 | 13.07.2018 18.00">
            <a:extLst>
              <a:ext uri="{FF2B5EF4-FFF2-40B4-BE49-F238E27FC236}">
                <a16:creationId xmlns:a16="http://schemas.microsoft.com/office/drawing/2014/main" id="{4C6C97B0-EBFC-4209-A399-EDDA82262076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8" name="Diyagram 12">
            <a:extLst>
              <a:ext uri="{FF2B5EF4-FFF2-40B4-BE49-F238E27FC236}">
                <a16:creationId xmlns:a16="http://schemas.microsoft.com/office/drawing/2014/main" id="{A784F131-F3E7-43E8-91F2-D96E59C56DFC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9" name="Grup">
              <a:extLst>
                <a:ext uri="{FF2B5EF4-FFF2-40B4-BE49-F238E27FC236}">
                  <a16:creationId xmlns:a16="http://schemas.microsoft.com/office/drawing/2014/main" id="{640C4BFC-2D12-4A27-A630-60150BD17765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21" name="Şekil">
                <a:extLst>
                  <a:ext uri="{FF2B5EF4-FFF2-40B4-BE49-F238E27FC236}">
                    <a16:creationId xmlns:a16="http://schemas.microsoft.com/office/drawing/2014/main" id="{CD3E7979-5331-43F7-BC47-DB1D01C7516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2" name="PrimeIT – Aksigorta">
                <a:extLst>
                  <a:ext uri="{FF2B5EF4-FFF2-40B4-BE49-F238E27FC236}">
                    <a16:creationId xmlns:a16="http://schemas.microsoft.com/office/drawing/2014/main" id="{2529841D-22B7-4584-9F84-312A1C4D4464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20" name="Daire">
              <a:extLst>
                <a:ext uri="{FF2B5EF4-FFF2-40B4-BE49-F238E27FC236}">
                  <a16:creationId xmlns:a16="http://schemas.microsoft.com/office/drawing/2014/main" id="{0F9EB340-E24B-47DB-BE1F-3443FD692AE1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F35EE0-4FAC-436C-9572-C9803FD99F3A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https://hclm.allianz.com.tr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0D169-428E-48EF-B19E-D8097BCB3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09" y="1400767"/>
            <a:ext cx="10764752" cy="39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01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5265433B-1D42-4A77-B4FA-B4911650C0ED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E7357144-AE7C-4DBB-A241-9B860881BDED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1A6AA0B8-D021-4C2D-B82D-09FE5F30AECC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A545CA8C-950A-49D4-A9DC-2848E75EFE5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5839510B-8A51-4534-AB4B-0BD7F74903D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351572C-458F-432D-9F90-5D90C240BEAE}"/>
              </a:ext>
            </a:extLst>
          </p:cNvPr>
          <p:cNvSpPr txBox="1">
            <a:spLocks/>
          </p:cNvSpPr>
          <p:nvPr/>
        </p:nvSpPr>
        <p:spPr>
          <a:xfrm>
            <a:off x="0" y="325124"/>
            <a:ext cx="12105579" cy="7648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Outboundurl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776B7A36-FCA5-4021-92C4-E82A7955B182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AE0A836B-7240-46E2-BB99-B09A3E4EADD8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BBF9ACBE-5BC8-40D3-88D1-5671B83228F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A3BE0EEB-4C29-4A9A-9FF6-7F600D5B767A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A59DD6DD-CF82-46A6-B5A2-108F6844509D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44F27FA7-95BF-4E5E-BE2E-08FA1791A8A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A764F-EE9A-4FE9-8FE4-D60F0E28863D}"/>
              </a:ext>
            </a:extLst>
          </p:cNvPr>
          <p:cNvSpPr txBox="1"/>
          <p:nvPr/>
        </p:nvSpPr>
        <p:spPr>
          <a:xfrm>
            <a:off x="141130" y="819473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https://hclm.allianz.com.tr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7CAAA9-1FD1-4A41-89AE-CAF65F77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2" y="1579202"/>
            <a:ext cx="11183911" cy="38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6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65ADA87B-0CAF-4263-84D9-6962C1F7A7E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441E8FB4-FA62-45E2-891B-EB2EE01D1D4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FE2ECAE1-F89F-4FCF-97EE-C01330FFB246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FDB0F7FD-0FCE-4BD9-B2E9-83859EA142A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BDAE37A1-4E83-463A-86AC-949A90EED40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9" name="T1 - 09.07.2018 08.00 | 13.07.2018 18.00">
            <a:extLst>
              <a:ext uri="{FF2B5EF4-FFF2-40B4-BE49-F238E27FC236}">
                <a16:creationId xmlns:a16="http://schemas.microsoft.com/office/drawing/2014/main" id="{E8DFF513-3D37-4F22-A318-37BAE3CA4CCC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8EE1493E-1A1C-4BB3-AC0C-18300325E36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9F465B8F-A91C-4512-BB04-068574824E1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E927E6FF-72B5-4E88-9289-1F77CA546381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F0F87AA-6DAE-412B-B64A-9546D261A84C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CCC8DC80-6AF5-4362-BB87-6E9199C98B5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90B05B-7AA9-465E-B4B2-F6A10861E149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https://hclm.allianz.com.tr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E83EB25-6B12-4ACD-9608-C6A9B1F89B0F}"/>
              </a:ext>
            </a:extLst>
          </p:cNvPr>
          <p:cNvSpPr txBox="1">
            <a:spLocks/>
          </p:cNvSpPr>
          <p:nvPr/>
        </p:nvSpPr>
        <p:spPr>
          <a:xfrm>
            <a:off x="3931920" y="511813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/>
              <a:t> En fazla alınan hatalar</a:t>
            </a:r>
            <a:endParaRPr lang="tr-T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B86F8-6BD9-4D5A-B7AC-FF457C2F5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2" y="1127875"/>
            <a:ext cx="10222135" cy="51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94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yagram 2">
            <a:extLst>
              <a:ext uri="{FF2B5EF4-FFF2-40B4-BE49-F238E27FC236}">
                <a16:creationId xmlns:a16="http://schemas.microsoft.com/office/drawing/2014/main" id="{C1C61CBD-5DE4-4D4D-BEA0-E8727D457A8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4" name="Grup">
              <a:extLst>
                <a:ext uri="{FF2B5EF4-FFF2-40B4-BE49-F238E27FC236}">
                  <a16:creationId xmlns:a16="http://schemas.microsoft.com/office/drawing/2014/main" id="{28A424AB-6132-44A7-9673-DB762788D2B2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6" name="Şekil">
                <a:extLst>
                  <a:ext uri="{FF2B5EF4-FFF2-40B4-BE49-F238E27FC236}">
                    <a16:creationId xmlns:a16="http://schemas.microsoft.com/office/drawing/2014/main" id="{E68E29ED-11E4-41F0-99D6-B51CC9F8E2EB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" name="PrimeIT">
                <a:extLst>
                  <a:ext uri="{FF2B5EF4-FFF2-40B4-BE49-F238E27FC236}">
                    <a16:creationId xmlns:a16="http://schemas.microsoft.com/office/drawing/2014/main" id="{9C5C72B4-B0A0-45C3-9E77-2C95ADBA09D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5" name="Daire">
              <a:extLst>
                <a:ext uri="{FF2B5EF4-FFF2-40B4-BE49-F238E27FC236}">
                  <a16:creationId xmlns:a16="http://schemas.microsoft.com/office/drawing/2014/main" id="{AD70BB5F-8F98-4FB5-AC0B-7A73B16BAB85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10C53994-292D-41D9-B534-DD72925EEEC8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CB727D09-DD81-4F71-A68B-2030984F028E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0DD2AC03-C313-476A-B1F1-D370BF92204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D53B1F80-84E1-430C-BA96-87E1E2C8D76B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31092F3A-25CD-4437-B05C-9D8397D53F2B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32BD0389-2321-4E6D-88F4-F1354CE9E56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6A98FE-AAC9-414B-8711-8A3043DCD7AC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https://hclm.allianz.com.tr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06015D-4947-4436-BC1A-0CC2F05ED2E2}"/>
              </a:ext>
            </a:extLst>
          </p:cNvPr>
          <p:cNvSpPr txBox="1">
            <a:spLocks/>
          </p:cNvSpPr>
          <p:nvPr/>
        </p:nvSpPr>
        <p:spPr>
          <a:xfrm>
            <a:off x="3931919" y="435900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/>
              <a:t> En fazla alınan hatalar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F77543-A3B1-4AA2-92D1-0BE6406A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6" y="1050802"/>
            <a:ext cx="10403763" cy="50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74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iyagram 2">
            <a:extLst>
              <a:ext uri="{FF2B5EF4-FFF2-40B4-BE49-F238E27FC236}">
                <a16:creationId xmlns:a16="http://schemas.microsoft.com/office/drawing/2014/main" id="{FDE69273-4DB6-4B18-ABD2-39765C46EAE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6" name="Grup">
              <a:extLst>
                <a:ext uri="{FF2B5EF4-FFF2-40B4-BE49-F238E27FC236}">
                  <a16:creationId xmlns:a16="http://schemas.microsoft.com/office/drawing/2014/main" id="{DCBF8D75-9DF0-4F30-852B-85A71A1C56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8" name="Şekil">
                <a:extLst>
                  <a:ext uri="{FF2B5EF4-FFF2-40B4-BE49-F238E27FC236}">
                    <a16:creationId xmlns:a16="http://schemas.microsoft.com/office/drawing/2014/main" id="{2FB6D6FB-DB75-4732-BBCA-EFF906F50D3A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9" name="PrimeIT">
                <a:extLst>
                  <a:ext uri="{FF2B5EF4-FFF2-40B4-BE49-F238E27FC236}">
                    <a16:creationId xmlns:a16="http://schemas.microsoft.com/office/drawing/2014/main" id="{8C072988-0892-49D8-BC88-0AACD33130AB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t>PrimeIT</a:t>
                </a:r>
              </a:p>
            </p:txBody>
          </p:sp>
        </p:grpSp>
        <p:sp>
          <p:nvSpPr>
            <p:cNvPr id="7" name="Daire">
              <a:extLst>
                <a:ext uri="{FF2B5EF4-FFF2-40B4-BE49-F238E27FC236}">
                  <a16:creationId xmlns:a16="http://schemas.microsoft.com/office/drawing/2014/main" id="{52B1EF8A-EB7C-4506-ABFF-D8F4C3D16AD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ACC6AE9A-6E1B-4918-BF35-5AC2C0E938E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802EB5FD-C712-4B48-84B3-28F648697A6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DEF611D5-483C-43AB-BE88-EA47CB9B64B5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24A644C-A9FE-4950-B3EC-A0195D312193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A</a:t>
                </a:r>
                <a:r>
                  <a:rPr lang="tr-TR" dirty="0" err="1"/>
                  <a:t>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646450F6-BC9D-4DA1-9214-56595CC88D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865D9224-04BD-47AF-95C7-8801AB57F6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68124-CBFB-456D-B360-5F8EB366FB5F}"/>
              </a:ext>
            </a:extLst>
          </p:cNvPr>
          <p:cNvSpPr/>
          <p:nvPr/>
        </p:nvSpPr>
        <p:spPr>
          <a:xfrm>
            <a:off x="2743173" y="989626"/>
            <a:ext cx="6374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0" i="0" dirty="0">
                <a:solidFill>
                  <a:srgbClr val="2B3D4F"/>
                </a:solidFill>
                <a:effectLst/>
                <a:latin typeface="OpenSans"/>
              </a:rPr>
              <a:t>https://</a:t>
            </a:r>
            <a:r>
              <a:rPr lang="tr-TR" sz="4000" dirty="0">
                <a:solidFill>
                  <a:srgbClr val="2B3D4F"/>
                </a:solidFill>
                <a:latin typeface="OpenSans"/>
              </a:rPr>
              <a:t>services.allianz.com.tr</a:t>
            </a:r>
            <a:endParaRPr lang="tr-T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F5E26-A03E-4834-9831-A14DAA9E7653}"/>
              </a:ext>
            </a:extLst>
          </p:cNvPr>
          <p:cNvSpPr txBox="1"/>
          <p:nvPr/>
        </p:nvSpPr>
        <p:spPr>
          <a:xfrm>
            <a:off x="1742226" y="2238375"/>
            <a:ext cx="8707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typle’ların</a:t>
            </a:r>
            <a:r>
              <a:rPr lang="tr-TR" dirty="0"/>
              <a:t> ortalama süreleri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err="1"/>
              <a:t>Outbond</a:t>
            </a:r>
            <a:r>
              <a:rPr lang="tr-TR" dirty="0"/>
              <a:t> </a:t>
            </a:r>
            <a:r>
              <a:rPr lang="tr-TR" dirty="0" err="1"/>
              <a:t>url’ler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En fazla alınan hatalar</a:t>
            </a:r>
          </a:p>
        </p:txBody>
      </p:sp>
    </p:spTree>
    <p:extLst>
      <p:ext uri="{BB962C8B-B14F-4D97-AF65-F5344CB8AC3E}">
        <p14:creationId xmlns:p14="http://schemas.microsoft.com/office/powerpoint/2010/main" val="349545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52068-06BF-4251-9A5B-63A472FB2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07" y="1013945"/>
            <a:ext cx="11288700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12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0ECDE-0F1D-4D2F-8E9D-77D3B56B6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97" y="2841307"/>
            <a:ext cx="11299806" cy="14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654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31CE9E42-9D61-4EF7-9EEA-819D5C8C213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B5E3A1D9-C0AF-49C4-B133-A302B5EED7A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D17E6349-FF0D-4B70-A597-D2BD6B5A097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8E0D58F5-D1C1-4815-9838-92F17216F25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DF9FAFFF-245A-401D-8114-5F11CD04065E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926EFBA8-8D3C-4DEA-9912-1DC98C5DAA3F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DD13FDBF-E82D-49CA-9BB0-E36D017F0943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54874887-5D60-4453-A1EE-77E6986012F2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0D4E3296-CA04-4018-BB47-60CB8302242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FFDF04EF-85F2-4A2B-9119-20041C5ED7BD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1D120D43-7AA2-4BFD-8D08-B7BE63730CB5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E19A3A9-10DA-4687-9718-994521C9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6"/>
            <a:ext cx="11258270" cy="764858"/>
          </a:xfrm>
        </p:spPr>
        <p:txBody>
          <a:bodyPr/>
          <a:lstStyle/>
          <a:p>
            <a:pPr algn="ctr"/>
            <a:r>
              <a:rPr lang="tr-TR" dirty="0"/>
              <a:t>Transaction type’ların ortalama süreleri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BB293-954A-4B73-A727-2CD46CFEE999}"/>
              </a:ext>
            </a:extLst>
          </p:cNvPr>
          <p:cNvSpPr txBox="1"/>
          <p:nvPr/>
        </p:nvSpPr>
        <p:spPr>
          <a:xfrm>
            <a:off x="293466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80723-9A39-4D28-9704-E66DE7925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19" y="2160026"/>
            <a:ext cx="11410434" cy="14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84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293466" y="1119277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CEA5C-D298-48C1-B96E-B6EDF6616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1" y="1636985"/>
            <a:ext cx="12192000" cy="384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23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F514605D-50F1-4760-972C-D4B9CD6FA42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A8DB282B-E8B7-4E00-BD7D-AB88FAA6CFD3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02606808-CA88-49CB-876A-7188CF358650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704FAAC3-7203-47C5-9FB0-CA3662FD8904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A1753F6C-B53A-46E6-910F-5BA02C71723D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7" name="Diyagram 12">
            <a:extLst>
              <a:ext uri="{FF2B5EF4-FFF2-40B4-BE49-F238E27FC236}">
                <a16:creationId xmlns:a16="http://schemas.microsoft.com/office/drawing/2014/main" id="{74ADDD96-9AE7-46F3-94EF-EA0D5A1D3BAB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8" name="Grup">
              <a:extLst>
                <a:ext uri="{FF2B5EF4-FFF2-40B4-BE49-F238E27FC236}">
                  <a16:creationId xmlns:a16="http://schemas.microsoft.com/office/drawing/2014/main" id="{C6843823-89D8-4388-8EA6-D1649B4C2DB6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0" name="Şekil">
                <a:extLst>
                  <a:ext uri="{FF2B5EF4-FFF2-40B4-BE49-F238E27FC236}">
                    <a16:creationId xmlns:a16="http://schemas.microsoft.com/office/drawing/2014/main" id="{F86652D5-162B-4D31-B072-C3A82B30D8A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1" name="PrimeIT – Aksigorta">
                <a:extLst>
                  <a:ext uri="{FF2B5EF4-FFF2-40B4-BE49-F238E27FC236}">
                    <a16:creationId xmlns:a16="http://schemas.microsoft.com/office/drawing/2014/main" id="{4C55C500-67DD-4610-A190-4261E51DAA09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9" name="Daire">
              <a:extLst>
                <a:ext uri="{FF2B5EF4-FFF2-40B4-BE49-F238E27FC236}">
                  <a16:creationId xmlns:a16="http://schemas.microsoft.com/office/drawing/2014/main" id="{E9750A5C-452A-416F-97AB-5515A9E75F8F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88F0F151-BAD1-4F22-BA3E-EFD5E914E13C}"/>
              </a:ext>
            </a:extLst>
          </p:cNvPr>
          <p:cNvSpPr txBox="1">
            <a:spLocks/>
          </p:cNvSpPr>
          <p:nvPr/>
        </p:nvSpPr>
        <p:spPr>
          <a:xfrm>
            <a:off x="0" y="457206"/>
            <a:ext cx="11258270" cy="764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/>
              <a:t>En uzun </a:t>
            </a:r>
            <a:r>
              <a:rPr lang="tr-TR" dirty="0" err="1"/>
              <a:t>response</a:t>
            </a:r>
            <a:r>
              <a:rPr lang="tr-TR" dirty="0"/>
              <a:t> süresi olan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EB4FA-3F5A-400C-B7BF-CC64D864BB9E}"/>
              </a:ext>
            </a:extLst>
          </p:cNvPr>
          <p:cNvSpPr txBox="1"/>
          <p:nvPr/>
        </p:nvSpPr>
        <p:spPr>
          <a:xfrm>
            <a:off x="330319" y="1123950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sp>
        <p:nvSpPr>
          <p:cNvPr id="18" name="T1 - 09.07.2018 08.00 | 13.07.2018 18.00">
            <a:extLst>
              <a:ext uri="{FF2B5EF4-FFF2-40B4-BE49-F238E27FC236}">
                <a16:creationId xmlns:a16="http://schemas.microsoft.com/office/drawing/2014/main" id="{FD4F3466-E705-4557-99C4-058E00EE1901}"/>
              </a:ext>
            </a:extLst>
          </p:cNvPr>
          <p:cNvSpPr txBox="1"/>
          <p:nvPr/>
        </p:nvSpPr>
        <p:spPr>
          <a:xfrm>
            <a:off x="1946967" y="10172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4D83FD-D60E-47D0-92E9-0BB5E91F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0" y="2076355"/>
            <a:ext cx="12192000" cy="29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23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822FF-6371-4EF6-A545-54DFD9227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6042"/>
            <a:ext cx="12192000" cy="52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67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93097EC4-A489-46DD-974C-91C42700CD5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2E1EB681-0280-4595-B5E5-E216FB498576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B591F822-9D6D-41A8-988E-DD436B6C8048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7F0315EB-0470-40A2-B4F3-0A8778E90D4D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FA661989-2CEA-40E1-9616-A1E24541251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47249343-D1E8-463C-B7E3-8858C86DD8B5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A3F4DA65-48EE-4582-9D1E-6FCFC507A657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4C49317D-037B-463A-9D35-0F96B06DC6E0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990BE786-D2EE-4DD8-BF8D-47580B65D691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B39C429C-B662-4BA7-AF75-AD5A5A3F4D1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1 - 09.07.2018 08.00 | 13.07.2018 18.00">
            <a:extLst>
              <a:ext uri="{FF2B5EF4-FFF2-40B4-BE49-F238E27FC236}">
                <a16:creationId xmlns:a16="http://schemas.microsoft.com/office/drawing/2014/main" id="{D571F0A3-AE83-4757-A1D7-D7829062A2FD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881753E-8B7B-4F64-9C9C-5415893A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3" y="249087"/>
            <a:ext cx="11258270" cy="764858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Inbound</a:t>
            </a:r>
            <a:r>
              <a:rPr lang="tr-TR" dirty="0"/>
              <a:t> </a:t>
            </a:r>
            <a:r>
              <a:rPr lang="tr-TR" dirty="0" err="1"/>
              <a:t>urller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BB796-C9C8-4119-91F8-17BE444D5EB1}"/>
              </a:ext>
            </a:extLst>
          </p:cNvPr>
          <p:cNvSpPr txBox="1"/>
          <p:nvPr/>
        </p:nvSpPr>
        <p:spPr>
          <a:xfrm>
            <a:off x="388062" y="723144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59FBA-50A6-4778-9340-07F5A8CF2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3945"/>
            <a:ext cx="12192000" cy="51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99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84370B3D-1E64-41B8-A880-D239DF4B599F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79E61D4C-9AD3-47D3-BBFD-92F694C9CF64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8A88A85F-270C-4A8F-AAF9-1A1A1BB8B342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2022717F-F67F-4073-AD72-1128E4E41FD7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102169ED-8F2F-4DAF-9337-8E07669505B6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E2779C32-4DCB-4F1F-BCA4-9190F13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182"/>
            <a:ext cx="12105579" cy="764858"/>
          </a:xfrm>
        </p:spPr>
        <p:txBody>
          <a:bodyPr>
            <a:normAutofit fontScale="90000"/>
          </a:bodyPr>
          <a:lstStyle/>
          <a:p>
            <a:r>
              <a:rPr lang="tr-TR" dirty="0"/>
              <a:t>Outboundurl ler response süreleri ve transaction sayıları</a:t>
            </a:r>
          </a:p>
        </p:txBody>
      </p:sp>
      <p:sp>
        <p:nvSpPr>
          <p:cNvPr id="17" name="T1 - 09.07.2018 08.00 | 13.07.2018 18.00">
            <a:extLst>
              <a:ext uri="{FF2B5EF4-FFF2-40B4-BE49-F238E27FC236}">
                <a16:creationId xmlns:a16="http://schemas.microsoft.com/office/drawing/2014/main" id="{4C6C97B0-EBFC-4209-A399-EDDA82262076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8" name="Diyagram 12">
            <a:extLst>
              <a:ext uri="{FF2B5EF4-FFF2-40B4-BE49-F238E27FC236}">
                <a16:creationId xmlns:a16="http://schemas.microsoft.com/office/drawing/2014/main" id="{A784F131-F3E7-43E8-91F2-D96E59C56DFC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9" name="Grup">
              <a:extLst>
                <a:ext uri="{FF2B5EF4-FFF2-40B4-BE49-F238E27FC236}">
                  <a16:creationId xmlns:a16="http://schemas.microsoft.com/office/drawing/2014/main" id="{640C4BFC-2D12-4A27-A630-60150BD17765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21" name="Şekil">
                <a:extLst>
                  <a:ext uri="{FF2B5EF4-FFF2-40B4-BE49-F238E27FC236}">
                    <a16:creationId xmlns:a16="http://schemas.microsoft.com/office/drawing/2014/main" id="{CD3E7979-5331-43F7-BC47-DB1D01C7516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2" name="PrimeIT – Aksigorta">
                <a:extLst>
                  <a:ext uri="{FF2B5EF4-FFF2-40B4-BE49-F238E27FC236}">
                    <a16:creationId xmlns:a16="http://schemas.microsoft.com/office/drawing/2014/main" id="{2529841D-22B7-4584-9F84-312A1C4D4464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20" name="Daire">
              <a:extLst>
                <a:ext uri="{FF2B5EF4-FFF2-40B4-BE49-F238E27FC236}">
                  <a16:creationId xmlns:a16="http://schemas.microsoft.com/office/drawing/2014/main" id="{0F9EB340-E24B-47DB-BE1F-3443FD692AE1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F35EE0-4FAC-436C-9572-C9803FD99F3A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EA14C-9350-4045-8B56-01DF68C45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9" y="1611588"/>
            <a:ext cx="10498015" cy="38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2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yagram 2">
            <a:extLst>
              <a:ext uri="{FF2B5EF4-FFF2-40B4-BE49-F238E27FC236}">
                <a16:creationId xmlns:a16="http://schemas.microsoft.com/office/drawing/2014/main" id="{5265433B-1D42-4A77-B4FA-B4911650C0ED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3" name="Grup">
              <a:extLst>
                <a:ext uri="{FF2B5EF4-FFF2-40B4-BE49-F238E27FC236}">
                  <a16:creationId xmlns:a16="http://schemas.microsoft.com/office/drawing/2014/main" id="{E7357144-AE7C-4DBB-A241-9B860881BDED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5" name="Şekil">
                <a:extLst>
                  <a:ext uri="{FF2B5EF4-FFF2-40B4-BE49-F238E27FC236}">
                    <a16:creationId xmlns:a16="http://schemas.microsoft.com/office/drawing/2014/main" id="{1A6AA0B8-D021-4C2D-B82D-09FE5F30AECC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6" name="PrimeIT">
                <a:extLst>
                  <a:ext uri="{FF2B5EF4-FFF2-40B4-BE49-F238E27FC236}">
                    <a16:creationId xmlns:a16="http://schemas.microsoft.com/office/drawing/2014/main" id="{A545CA8C-950A-49D4-A9DC-2848E75EFE5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4" name="Daire">
              <a:extLst>
                <a:ext uri="{FF2B5EF4-FFF2-40B4-BE49-F238E27FC236}">
                  <a16:creationId xmlns:a16="http://schemas.microsoft.com/office/drawing/2014/main" id="{5839510B-8A51-4534-AB4B-0BD7F74903D9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2351572C-458F-432D-9F90-5D90C240BEAE}"/>
              </a:ext>
            </a:extLst>
          </p:cNvPr>
          <p:cNvSpPr txBox="1">
            <a:spLocks/>
          </p:cNvSpPr>
          <p:nvPr/>
        </p:nvSpPr>
        <p:spPr>
          <a:xfrm>
            <a:off x="0" y="325124"/>
            <a:ext cx="12105579" cy="76485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Outboundurl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süreleri ve </a:t>
            </a:r>
            <a:r>
              <a:rPr lang="tr-TR" dirty="0" err="1"/>
              <a:t>transaction</a:t>
            </a:r>
            <a:r>
              <a:rPr lang="tr-TR" dirty="0"/>
              <a:t> sayıları</a:t>
            </a:r>
          </a:p>
        </p:txBody>
      </p: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776B7A36-FCA5-4021-92C4-E82A7955B182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AE0A836B-7240-46E2-BB99-B09A3E4EADD8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BBF9ACBE-5BC8-40D3-88D1-5671B83228F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A3BE0EEB-4C29-4A9A-9FF6-7F600D5B767A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A59DD6DD-CF82-46A6-B5A2-108F6844509D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44F27FA7-95BF-4E5E-BE2E-08FA1791A8A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A764F-EE9A-4FE9-8FE4-D60F0E28863D}"/>
              </a:ext>
            </a:extLst>
          </p:cNvPr>
          <p:cNvSpPr txBox="1"/>
          <p:nvPr/>
        </p:nvSpPr>
        <p:spPr>
          <a:xfrm>
            <a:off x="141130" y="819473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EE2A24-1F61-434D-9C38-BF852229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9" y="1341508"/>
            <a:ext cx="11526859" cy="35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28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65ADA87B-0CAF-4263-84D9-6962C1F7A7E0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441E8FB4-FA62-45E2-891B-EB2EE01D1D45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FE2ECAE1-F89F-4FCF-97EE-C01330FFB246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FDB0F7FD-0FCE-4BD9-B2E9-83859EA142A9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BDAE37A1-4E83-463A-86AC-949A90EED401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9" name="T1 - 09.07.2018 08.00 | 13.07.2018 18.00">
            <a:extLst>
              <a:ext uri="{FF2B5EF4-FFF2-40B4-BE49-F238E27FC236}">
                <a16:creationId xmlns:a16="http://schemas.microsoft.com/office/drawing/2014/main" id="{E8DFF513-3D37-4F22-A318-37BAE3CA4CCC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0" name="Diyagram 12">
            <a:extLst>
              <a:ext uri="{FF2B5EF4-FFF2-40B4-BE49-F238E27FC236}">
                <a16:creationId xmlns:a16="http://schemas.microsoft.com/office/drawing/2014/main" id="{8EE1493E-1A1C-4BB3-AC0C-18300325E363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1" name="Grup">
              <a:extLst>
                <a:ext uri="{FF2B5EF4-FFF2-40B4-BE49-F238E27FC236}">
                  <a16:creationId xmlns:a16="http://schemas.microsoft.com/office/drawing/2014/main" id="{9F465B8F-A91C-4512-BB04-068574824E1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3" name="Şekil">
                <a:extLst>
                  <a:ext uri="{FF2B5EF4-FFF2-40B4-BE49-F238E27FC236}">
                    <a16:creationId xmlns:a16="http://schemas.microsoft.com/office/drawing/2014/main" id="{E927E6FF-72B5-4E88-9289-1F77CA546381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4" name="PrimeIT – Aksigorta">
                <a:extLst>
                  <a:ext uri="{FF2B5EF4-FFF2-40B4-BE49-F238E27FC236}">
                    <a16:creationId xmlns:a16="http://schemas.microsoft.com/office/drawing/2014/main" id="{DF0F87AA-6DAE-412B-B64A-9546D261A84C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2" name="Daire">
              <a:extLst>
                <a:ext uri="{FF2B5EF4-FFF2-40B4-BE49-F238E27FC236}">
                  <a16:creationId xmlns:a16="http://schemas.microsoft.com/office/drawing/2014/main" id="{CCC8DC80-6AF5-4362-BB87-6E9199C98B5C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90B05B-7AA9-465E-B4B2-F6A10861E149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E83EB25-6B12-4ACD-9608-C6A9B1F89B0F}"/>
              </a:ext>
            </a:extLst>
          </p:cNvPr>
          <p:cNvSpPr txBox="1">
            <a:spLocks/>
          </p:cNvSpPr>
          <p:nvPr/>
        </p:nvSpPr>
        <p:spPr>
          <a:xfrm>
            <a:off x="3931920" y="511813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/>
              <a:t> En fazla alınan hatalar</a:t>
            </a:r>
            <a:endParaRPr lang="tr-T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A3E74-2DFD-45B7-A8AA-6DAD8DAD8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66" y="1121051"/>
            <a:ext cx="10126884" cy="50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99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iyagram 2">
            <a:extLst>
              <a:ext uri="{FF2B5EF4-FFF2-40B4-BE49-F238E27FC236}">
                <a16:creationId xmlns:a16="http://schemas.microsoft.com/office/drawing/2014/main" id="{C1C61CBD-5DE4-4D4D-BEA0-E8727D457A88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4" name="Grup">
              <a:extLst>
                <a:ext uri="{FF2B5EF4-FFF2-40B4-BE49-F238E27FC236}">
                  <a16:creationId xmlns:a16="http://schemas.microsoft.com/office/drawing/2014/main" id="{28A424AB-6132-44A7-9673-DB762788D2B2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6" name="Şekil">
                <a:extLst>
                  <a:ext uri="{FF2B5EF4-FFF2-40B4-BE49-F238E27FC236}">
                    <a16:creationId xmlns:a16="http://schemas.microsoft.com/office/drawing/2014/main" id="{E68E29ED-11E4-41F0-99D6-B51CC9F8E2EB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7" name="PrimeIT">
                <a:extLst>
                  <a:ext uri="{FF2B5EF4-FFF2-40B4-BE49-F238E27FC236}">
                    <a16:creationId xmlns:a16="http://schemas.microsoft.com/office/drawing/2014/main" id="{9C5C72B4-B0A0-45C3-9E77-2C95ADBA09DA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5" name="Daire">
              <a:extLst>
                <a:ext uri="{FF2B5EF4-FFF2-40B4-BE49-F238E27FC236}">
                  <a16:creationId xmlns:a16="http://schemas.microsoft.com/office/drawing/2014/main" id="{AD70BB5F-8F98-4FB5-AC0B-7A73B16BAB85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8" name="T1 - 09.07.2018 08.00 | 13.07.2018 18.00">
            <a:extLst>
              <a:ext uri="{FF2B5EF4-FFF2-40B4-BE49-F238E27FC236}">
                <a16:creationId xmlns:a16="http://schemas.microsoft.com/office/drawing/2014/main" id="{10C53994-292D-41D9-B534-DD72925EEEC8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22.02.2023 08:00 – 22.02.2023 22:00</a:t>
            </a:r>
          </a:p>
        </p:txBody>
      </p:sp>
      <p:grpSp>
        <p:nvGrpSpPr>
          <p:cNvPr id="9" name="Diyagram 12">
            <a:extLst>
              <a:ext uri="{FF2B5EF4-FFF2-40B4-BE49-F238E27FC236}">
                <a16:creationId xmlns:a16="http://schemas.microsoft.com/office/drawing/2014/main" id="{CB727D09-DD81-4F71-A68B-2030984F028E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0" name="Grup">
              <a:extLst>
                <a:ext uri="{FF2B5EF4-FFF2-40B4-BE49-F238E27FC236}">
                  <a16:creationId xmlns:a16="http://schemas.microsoft.com/office/drawing/2014/main" id="{0DD2AC03-C313-476A-B1F1-D370BF922049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12" name="Şekil">
                <a:extLst>
                  <a:ext uri="{FF2B5EF4-FFF2-40B4-BE49-F238E27FC236}">
                    <a16:creationId xmlns:a16="http://schemas.microsoft.com/office/drawing/2014/main" id="{D53B1F80-84E1-430C-BA96-87E1E2C8D76B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3" name="PrimeIT – Aksigorta">
                <a:extLst>
                  <a:ext uri="{FF2B5EF4-FFF2-40B4-BE49-F238E27FC236}">
                    <a16:creationId xmlns:a16="http://schemas.microsoft.com/office/drawing/2014/main" id="{31092F3A-25CD-4437-B05C-9D8397D53F2B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11" name="Daire">
              <a:extLst>
                <a:ext uri="{FF2B5EF4-FFF2-40B4-BE49-F238E27FC236}">
                  <a16:creationId xmlns:a16="http://schemas.microsoft.com/office/drawing/2014/main" id="{32BD0389-2321-4E6D-88F4-F1354CE9E565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6A98FE-AAC9-414B-8711-8A3043DCD7AC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https://services.allianz.com.tr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E06015D-4947-4436-BC1A-0CC2F05ED2E2}"/>
              </a:ext>
            </a:extLst>
          </p:cNvPr>
          <p:cNvSpPr txBox="1">
            <a:spLocks/>
          </p:cNvSpPr>
          <p:nvPr/>
        </p:nvSpPr>
        <p:spPr>
          <a:xfrm>
            <a:off x="3931919" y="435900"/>
            <a:ext cx="4328160" cy="7648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/>
              <a:t> En fazla alınan hatalar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D71F96-D526-433A-8228-68D66FB1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19" y="1038225"/>
            <a:ext cx="10585331" cy="53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yagram 2">
            <a:extLst>
              <a:ext uri="{FF2B5EF4-FFF2-40B4-BE49-F238E27FC236}">
                <a16:creationId xmlns:a16="http://schemas.microsoft.com/office/drawing/2014/main" id="{84370B3D-1E64-41B8-A880-D239DF4B599F}"/>
              </a:ext>
            </a:extLst>
          </p:cNvPr>
          <p:cNvGrpSpPr/>
          <p:nvPr/>
        </p:nvGrpSpPr>
        <p:grpSpPr>
          <a:xfrm>
            <a:off x="141131" y="69414"/>
            <a:ext cx="1304972" cy="383537"/>
            <a:chOff x="0" y="-1"/>
            <a:chExt cx="1304971" cy="383535"/>
          </a:xfrm>
        </p:grpSpPr>
        <p:grpSp>
          <p:nvGrpSpPr>
            <p:cNvPr id="5" name="Grup">
              <a:extLst>
                <a:ext uri="{FF2B5EF4-FFF2-40B4-BE49-F238E27FC236}">
                  <a16:creationId xmlns:a16="http://schemas.microsoft.com/office/drawing/2014/main" id="{79E61D4C-9AD3-47D3-BBFD-92F694C9CF64}"/>
                </a:ext>
              </a:extLst>
            </p:cNvPr>
            <p:cNvGrpSpPr/>
            <p:nvPr/>
          </p:nvGrpSpPr>
          <p:grpSpPr>
            <a:xfrm>
              <a:off x="152336" y="-2"/>
              <a:ext cx="1152635" cy="383537"/>
              <a:chOff x="-1" y="0"/>
              <a:chExt cx="1152634" cy="383535"/>
            </a:xfrm>
          </p:grpSpPr>
          <p:sp>
            <p:nvSpPr>
              <p:cNvPr id="7" name="Şekil">
                <a:extLst>
                  <a:ext uri="{FF2B5EF4-FFF2-40B4-BE49-F238E27FC236}">
                    <a16:creationId xmlns:a16="http://schemas.microsoft.com/office/drawing/2014/main" id="{8A88A85F-270C-4A8F-AAF9-1A1A1BB8B342}"/>
                  </a:ext>
                </a:extLst>
              </p:cNvPr>
              <p:cNvSpPr/>
              <p:nvPr/>
            </p:nvSpPr>
            <p:spPr>
              <a:xfrm rot="10800000">
                <a:off x="-2" y="2583"/>
                <a:ext cx="1152636" cy="378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055" y="0"/>
                    </a:lnTo>
                    <a:lnTo>
                      <a:pt x="21600" y="10800"/>
                    </a:lnTo>
                    <a:lnTo>
                      <a:pt x="1805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8" name="PrimeIT">
                <a:extLst>
                  <a:ext uri="{FF2B5EF4-FFF2-40B4-BE49-F238E27FC236}">
                    <a16:creationId xmlns:a16="http://schemas.microsoft.com/office/drawing/2014/main" id="{2022717F-F67F-4073-AD72-1128E4E41FD7}"/>
                  </a:ext>
                </a:extLst>
              </p:cNvPr>
              <p:cNvSpPr txBox="1"/>
              <p:nvPr/>
            </p:nvSpPr>
            <p:spPr>
              <a:xfrm>
                <a:off x="94594" y="-1"/>
                <a:ext cx="1058039" cy="3835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PrimeIT</a:t>
                </a:r>
              </a:p>
            </p:txBody>
          </p:sp>
        </p:grpSp>
        <p:sp>
          <p:nvSpPr>
            <p:cNvPr id="6" name="Daire">
              <a:extLst>
                <a:ext uri="{FF2B5EF4-FFF2-40B4-BE49-F238E27FC236}">
                  <a16:creationId xmlns:a16="http://schemas.microsoft.com/office/drawing/2014/main" id="{102169ED-8F2F-4DAF-9337-8E07669505B6}"/>
                </a:ext>
              </a:extLst>
            </p:cNvPr>
            <p:cNvSpPr/>
            <p:nvPr/>
          </p:nvSpPr>
          <p:spPr>
            <a:xfrm>
              <a:off x="-1" y="2584"/>
              <a:ext cx="378379" cy="378381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E2779C32-4DCB-4F1F-BCA4-9190F13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182"/>
            <a:ext cx="12105579" cy="764858"/>
          </a:xfrm>
        </p:spPr>
        <p:txBody>
          <a:bodyPr>
            <a:normAutofit fontScale="90000"/>
          </a:bodyPr>
          <a:lstStyle/>
          <a:p>
            <a:r>
              <a:rPr lang="tr-TR" dirty="0"/>
              <a:t>Outboundurl ler response süreleri ve transaction sayıları</a:t>
            </a:r>
          </a:p>
        </p:txBody>
      </p:sp>
      <p:sp>
        <p:nvSpPr>
          <p:cNvPr id="17" name="T1 - 09.07.2018 08.00 | 13.07.2018 18.00">
            <a:extLst>
              <a:ext uri="{FF2B5EF4-FFF2-40B4-BE49-F238E27FC236}">
                <a16:creationId xmlns:a16="http://schemas.microsoft.com/office/drawing/2014/main" id="{4C6C97B0-EBFC-4209-A399-EDDA82262076}"/>
              </a:ext>
            </a:extLst>
          </p:cNvPr>
          <p:cNvSpPr txBox="1"/>
          <p:nvPr/>
        </p:nvSpPr>
        <p:spPr>
          <a:xfrm>
            <a:off x="2418386" y="73598"/>
            <a:ext cx="7364336" cy="355478"/>
          </a:xfrm>
          <a:prstGeom prst="rect">
            <a:avLst/>
          </a:prstGeom>
          <a:solidFill>
            <a:srgbClr val="C32A1E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 defTabSz="755650">
              <a:lnSpc>
                <a:spcPct val="90000"/>
              </a:lnSpc>
              <a:spcBef>
                <a:spcPts val="700"/>
              </a:spcBef>
              <a:defRPr sz="19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tr-TR" dirty="0"/>
              <a:t>21.02.2023 08:00 – 21.02.2023 22:00</a:t>
            </a:r>
          </a:p>
        </p:txBody>
      </p:sp>
      <p:grpSp>
        <p:nvGrpSpPr>
          <p:cNvPr id="18" name="Diyagram 12">
            <a:extLst>
              <a:ext uri="{FF2B5EF4-FFF2-40B4-BE49-F238E27FC236}">
                <a16:creationId xmlns:a16="http://schemas.microsoft.com/office/drawing/2014/main" id="{A784F131-F3E7-43E8-91F2-D96E59C56DFC}"/>
              </a:ext>
            </a:extLst>
          </p:cNvPr>
          <p:cNvGrpSpPr/>
          <p:nvPr/>
        </p:nvGrpSpPr>
        <p:grpSpPr>
          <a:xfrm>
            <a:off x="95530" y="6441741"/>
            <a:ext cx="12010050" cy="380289"/>
            <a:chOff x="1" y="7799"/>
            <a:chExt cx="12010049" cy="380287"/>
          </a:xfrm>
        </p:grpSpPr>
        <p:grpSp>
          <p:nvGrpSpPr>
            <p:cNvPr id="19" name="Grup">
              <a:extLst>
                <a:ext uri="{FF2B5EF4-FFF2-40B4-BE49-F238E27FC236}">
                  <a16:creationId xmlns:a16="http://schemas.microsoft.com/office/drawing/2014/main" id="{640C4BFC-2D12-4A27-A630-60150BD17765}"/>
                </a:ext>
              </a:extLst>
            </p:cNvPr>
            <p:cNvGrpSpPr/>
            <p:nvPr/>
          </p:nvGrpSpPr>
          <p:grpSpPr>
            <a:xfrm>
              <a:off x="1" y="8167"/>
              <a:ext cx="12010049" cy="379919"/>
              <a:chOff x="1" y="8169"/>
              <a:chExt cx="12010048" cy="379917"/>
            </a:xfrm>
          </p:grpSpPr>
          <p:sp>
            <p:nvSpPr>
              <p:cNvPr id="21" name="Şekil">
                <a:extLst>
                  <a:ext uri="{FF2B5EF4-FFF2-40B4-BE49-F238E27FC236}">
                    <a16:creationId xmlns:a16="http://schemas.microsoft.com/office/drawing/2014/main" id="{CD3E7979-5331-43F7-BC47-DB1D01C7516E}"/>
                  </a:ext>
                </a:extLst>
              </p:cNvPr>
              <p:cNvSpPr/>
              <p:nvPr/>
            </p:nvSpPr>
            <p:spPr>
              <a:xfrm rot="10800000">
                <a:off x="1" y="8169"/>
                <a:ext cx="12010047" cy="37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258" y="0"/>
                    </a:lnTo>
                    <a:lnTo>
                      <a:pt x="21600" y="10800"/>
                    </a:lnTo>
                    <a:lnTo>
                      <a:pt x="2125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 b="1">
                    <a:solidFill>
                      <a:srgbClr val="E5DEDB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2" name="PrimeIT – Aksigorta">
                <a:extLst>
                  <a:ext uri="{FF2B5EF4-FFF2-40B4-BE49-F238E27FC236}">
                    <a16:creationId xmlns:a16="http://schemas.microsoft.com/office/drawing/2014/main" id="{2529841D-22B7-4584-9F84-312A1C4D4464}"/>
                  </a:ext>
                </a:extLst>
              </p:cNvPr>
              <p:cNvSpPr txBox="1"/>
              <p:nvPr/>
            </p:nvSpPr>
            <p:spPr>
              <a:xfrm>
                <a:off x="94974" y="14993"/>
                <a:ext cx="11915075" cy="36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4768" tIns="64768" rIns="64768" bIns="64768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E5DEDB"/>
                    </a:solidFill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r>
                  <a:rPr dirty="0" err="1"/>
                  <a:t>PrimeIT</a:t>
                </a:r>
                <a:r>
                  <a:rPr dirty="0"/>
                  <a:t> – </a:t>
                </a:r>
                <a:r>
                  <a:rPr lang="tr-TR" dirty="0" err="1"/>
                  <a:t>Allianz</a:t>
                </a:r>
                <a:endParaRPr dirty="0"/>
              </a:p>
            </p:txBody>
          </p:sp>
        </p:grpSp>
        <p:sp>
          <p:nvSpPr>
            <p:cNvPr id="20" name="Daire">
              <a:extLst>
                <a:ext uri="{FF2B5EF4-FFF2-40B4-BE49-F238E27FC236}">
                  <a16:creationId xmlns:a16="http://schemas.microsoft.com/office/drawing/2014/main" id="{0F9EB340-E24B-47DB-BE1F-3443FD692AE1}"/>
                </a:ext>
              </a:extLst>
            </p:cNvPr>
            <p:cNvSpPr/>
            <p:nvPr/>
          </p:nvSpPr>
          <p:spPr>
            <a:xfrm>
              <a:off x="11600577" y="7799"/>
              <a:ext cx="360005" cy="360005"/>
            </a:xfrm>
            <a:prstGeom prst="ellipse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F35EE0-4FAC-436C-9572-C9803FD99F3A}"/>
              </a:ext>
            </a:extLst>
          </p:cNvPr>
          <p:cNvSpPr txBox="1"/>
          <p:nvPr/>
        </p:nvSpPr>
        <p:spPr>
          <a:xfrm>
            <a:off x="141130" y="751719"/>
            <a:ext cx="4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https://digitall.allianz.com.tr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6EB1B4-6183-4A7B-8F68-B5F23C9F8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30" y="1419817"/>
            <a:ext cx="11867918" cy="39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5563</Words>
  <Application>Microsoft Office PowerPoint</Application>
  <PresentationFormat>Widescreen</PresentationFormat>
  <Paragraphs>843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Calibri Light</vt:lpstr>
      <vt:lpstr>Helvetica Neue</vt:lpstr>
      <vt:lpstr>Microsoft Sans Serif</vt:lpstr>
      <vt:lpstr>OpenSans</vt:lpstr>
      <vt:lpstr>Tahoma</vt:lpstr>
      <vt:lpstr>Office Theme</vt:lpstr>
      <vt:lpstr>PowerPoint Presentation</vt:lpstr>
      <vt:lpstr>PowerPoint Presentation</vt:lpstr>
      <vt:lpstr>Transaction type’ların ortalama süreleri</vt:lpstr>
      <vt:lpstr>Transaction type’ların ortalama süreleri</vt:lpstr>
      <vt:lpstr>PowerPoint Presentation</vt:lpstr>
      <vt:lpstr>PowerPoint Presentation</vt:lpstr>
      <vt:lpstr>Inbound urller response süreleri ve transaction sayıları</vt:lpstr>
      <vt:lpstr>Inbound urller response süreleri ve transaction sayıları</vt:lpstr>
      <vt:lpstr>Outboundurl ler response süreleri ve transaction sayıları</vt:lpstr>
      <vt:lpstr>PowerPoint Presentation</vt:lpstr>
      <vt:lpstr>PowerPoint Presentation</vt:lpstr>
      <vt:lpstr>PowerPoint Presentation</vt:lpstr>
      <vt:lpstr>PowerPoint Presentation</vt:lpstr>
      <vt:lpstr>Transaction type’ların ortalama süreleri</vt:lpstr>
      <vt:lpstr>Transaction type’ların ortalama süreleri</vt:lpstr>
      <vt:lpstr>PowerPoint Presentation</vt:lpstr>
      <vt:lpstr>PowerPoint Presentation</vt:lpstr>
      <vt:lpstr>Inbound urller response süreleri ve transaction sayıları</vt:lpstr>
      <vt:lpstr>Inbound urller response süreleri ve transaction sayıları</vt:lpstr>
      <vt:lpstr>Outboundurl ler response süreleri ve transaction sayıları</vt:lpstr>
      <vt:lpstr>PowerPoint Presentation</vt:lpstr>
      <vt:lpstr>PowerPoint Presentation</vt:lpstr>
      <vt:lpstr>PowerPoint Presentation</vt:lpstr>
      <vt:lpstr>PowerPoint Presentation</vt:lpstr>
      <vt:lpstr>Transaction type’ların ortalama süreleri</vt:lpstr>
      <vt:lpstr>Transaction type’ların ortalama süreleri</vt:lpstr>
      <vt:lpstr>PowerPoint Presentation</vt:lpstr>
      <vt:lpstr>PowerPoint Presentation</vt:lpstr>
      <vt:lpstr>Inbound urller response süreleri ve transaction sayıları</vt:lpstr>
      <vt:lpstr>Inbound urller response süreleri ve transaction sayıları</vt:lpstr>
      <vt:lpstr>Outboundurl ler response süreleri ve transaction sayıları</vt:lpstr>
      <vt:lpstr>PowerPoint Presentation</vt:lpstr>
      <vt:lpstr>PowerPoint Presentation</vt:lpstr>
      <vt:lpstr>PowerPoint Presentation</vt:lpstr>
      <vt:lpstr>PowerPoint Presentation</vt:lpstr>
      <vt:lpstr>Transaction type’ların ortalama süreleri</vt:lpstr>
      <vt:lpstr>Transaction type’ların ortalama süreleri</vt:lpstr>
      <vt:lpstr>PowerPoint Presentation</vt:lpstr>
      <vt:lpstr>PowerPoint Presentation</vt:lpstr>
      <vt:lpstr>Inbound urller response süreleri ve transaction sayıları</vt:lpstr>
      <vt:lpstr>Inbound urller response süreleri ve transaction sayıları</vt:lpstr>
      <vt:lpstr>Outboundurl ler response süreleri ve transaction sayıları</vt:lpstr>
      <vt:lpstr>PowerPoint Presentation</vt:lpstr>
      <vt:lpstr>PowerPoint Presentation</vt:lpstr>
      <vt:lpstr>PowerPoint Presentation</vt:lpstr>
      <vt:lpstr>PowerPoint Presentation</vt:lpstr>
      <vt:lpstr>Transaction type’ların ortalama süreleri</vt:lpstr>
      <vt:lpstr>Transaction type’ların ortalama süreleri</vt:lpstr>
      <vt:lpstr>PowerPoint Presentation</vt:lpstr>
      <vt:lpstr>PowerPoint Presentation</vt:lpstr>
      <vt:lpstr>Inbound urller response süreleri ve transaction sayıları</vt:lpstr>
      <vt:lpstr>Inbound urller response süreleri ve transaction sayıları</vt:lpstr>
      <vt:lpstr>Outboundurl ler response süreleri ve transaction sayıları</vt:lpstr>
      <vt:lpstr>PowerPoint Presentation</vt:lpstr>
      <vt:lpstr>PowerPoint Presentation</vt:lpstr>
      <vt:lpstr>PowerPoint Presentation</vt:lpstr>
      <vt:lpstr>PowerPoint Presentation</vt:lpstr>
      <vt:lpstr>Transaction type’ların ortalama süreleri</vt:lpstr>
      <vt:lpstr>Transaction type’ların ortalama süreleri</vt:lpstr>
      <vt:lpstr>PowerPoint Presentation</vt:lpstr>
      <vt:lpstr>PowerPoint Presentation</vt:lpstr>
      <vt:lpstr>Inbound urller response süreleri ve transaction sayıları</vt:lpstr>
      <vt:lpstr>Inbound urller response süreleri ve transaction sayıları</vt:lpstr>
      <vt:lpstr>Outboundurl ler response süreleri ve transaction sayıları</vt:lpstr>
      <vt:lpstr>PowerPoint Presentation</vt:lpstr>
      <vt:lpstr>PowerPoint Presentation</vt:lpstr>
      <vt:lpstr>PowerPoint Presentation</vt:lpstr>
      <vt:lpstr>PowerPoint Presentation</vt:lpstr>
      <vt:lpstr>Transaction type’ların ortalama süreleri</vt:lpstr>
      <vt:lpstr>Transaction type’ların ortalama süreleri</vt:lpstr>
      <vt:lpstr>PowerPoint Presentation</vt:lpstr>
      <vt:lpstr>PowerPoint Presentation</vt:lpstr>
      <vt:lpstr>Inbound urller response süreleri ve transaction sayıları</vt:lpstr>
      <vt:lpstr>Inbound urller response süreleri ve transaction sayıları</vt:lpstr>
      <vt:lpstr>Outboundurl ler response süreleri ve transaction sayıları</vt:lpstr>
      <vt:lpstr>PowerPoint Presentation</vt:lpstr>
      <vt:lpstr>PowerPoint Presentation</vt:lpstr>
      <vt:lpstr>PowerPoint Presentation</vt:lpstr>
      <vt:lpstr>PowerPoint Presentation</vt:lpstr>
      <vt:lpstr>Transaction type’ların ortalama süreleri</vt:lpstr>
      <vt:lpstr>Transaction type’ların ortalama süreleri</vt:lpstr>
      <vt:lpstr>PowerPoint Presentation</vt:lpstr>
      <vt:lpstr>PowerPoint Presentation</vt:lpstr>
      <vt:lpstr>Inbound urller response süreleri ve transaction sayıları</vt:lpstr>
      <vt:lpstr>Inbound urller response süreleri ve transaction sayıları</vt:lpstr>
      <vt:lpstr>Outboundurl ler response süreleri ve transaction sayıları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Yalçın (BT DANIŞMAN)</dc:creator>
  <cp:lastModifiedBy>Caner Yalçın (BT DANIŞMAN)</cp:lastModifiedBy>
  <cp:revision>44</cp:revision>
  <dcterms:created xsi:type="dcterms:W3CDTF">2023-02-23T05:51:18Z</dcterms:created>
  <dcterms:modified xsi:type="dcterms:W3CDTF">2023-02-23T18:31:16Z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635997ce-06f9-4aa9-b807-d21812ba6bb4</vt:lpwstr>
  </property>
  <property fmtid="{D5CDD505-2E9C-101B-9397-08002B2CF9AE}" pid="3" name="Classification">
    <vt:lpwstr>Pb-ALL56510TR</vt:lpwstr>
  </property>
  <property fmtid="{D5CDD505-2E9C-101B-9397-08002B2CF9AE}" pid="4" name="SubClassification">
    <vt:lpwstr>Ge-ALL89290TR</vt:lpwstr>
  </property>
</Properties>
</file>