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8" r:id="rId2"/>
    <p:sldId id="267" r:id="rId3"/>
    <p:sldId id="261" r:id="rId4"/>
    <p:sldId id="262" r:id="rId5"/>
    <p:sldId id="263" r:id="rId6"/>
    <p:sldId id="264" r:id="rId7"/>
    <p:sldId id="269" r:id="rId8"/>
    <p:sldId id="265" r:id="rId9"/>
    <p:sldId id="272" r:id="rId10"/>
    <p:sldId id="273" r:id="rId11"/>
    <p:sldId id="274" r:id="rId12"/>
    <p:sldId id="271" r:id="rId13"/>
    <p:sldId id="275" r:id="rId14"/>
    <p:sldId id="277" r:id="rId15"/>
  </p:sldIdLst>
  <p:sldSz cx="12192000" cy="6858000"/>
  <p:notesSz cx="6858000" cy="9144000"/>
  <p:custDataLst>
    <p:tags r:id="rId17"/>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EB4B-7E3A-4373-BB7E-3BBF47644BBA}" type="datetimeFigureOut">
              <a:rPr lang="tr-TR" smtClean="0"/>
              <a:t>11.06.2014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D0774-C1F6-4FCF-9899-6764FC56A185}" type="slidenum">
              <a:rPr lang="tr-TR" smtClean="0"/>
              <a:t>‹#›</a:t>
            </a:fld>
            <a:endParaRPr lang="tr-TR"/>
          </a:p>
        </p:txBody>
      </p:sp>
    </p:spTree>
    <p:extLst>
      <p:ext uri="{BB962C8B-B14F-4D97-AF65-F5344CB8AC3E}">
        <p14:creationId xmlns:p14="http://schemas.microsoft.com/office/powerpoint/2010/main" val="408956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spcBef>
                <a:spcPct val="0"/>
              </a:spcBef>
            </a:pPr>
            <a:r>
              <a:rPr lang="tr-TR" dirty="0" smtClean="0">
                <a:latin typeface="Arial" charset="0"/>
                <a:cs typeface="Arial" charset="0"/>
              </a:rPr>
              <a:t>Elektronik imza, sayı, karakter ve sembollerden oluşan, elektronik verilere eklenerek kimlik doğrulaması sağlayan, güvenilir bir sayısal bilgidir.</a:t>
            </a:r>
          </a:p>
          <a:p>
            <a:pPr>
              <a:spcBef>
                <a:spcPct val="0"/>
              </a:spcBef>
            </a:pPr>
            <a:r>
              <a:rPr lang="tr-TR" dirty="0" smtClean="0">
                <a:latin typeface="Arial" charset="0"/>
                <a:cs typeface="Arial" charset="0"/>
              </a:rPr>
              <a:t>“</a:t>
            </a:r>
            <a:r>
              <a:rPr lang="tr-TR" b="1" dirty="0" smtClean="0">
                <a:latin typeface="Arial" charset="0"/>
                <a:cs typeface="Arial" charset="0"/>
              </a:rPr>
              <a:t>5070 sayılı Elektronik İmza Kanunu</a:t>
            </a:r>
            <a:r>
              <a:rPr lang="tr-TR" dirty="0" smtClean="0">
                <a:latin typeface="Arial" charset="0"/>
                <a:cs typeface="Arial" charset="0"/>
              </a:rPr>
              <a:t>” ile elektronik ortamda üretilen tüm dokümanların imzalanarak belge vasfını kazanması sağlanmıştır. </a:t>
            </a:r>
          </a:p>
          <a:p>
            <a:pPr>
              <a:spcBef>
                <a:spcPct val="0"/>
              </a:spcBef>
            </a:pPr>
            <a:r>
              <a:rPr lang="tr-TR" dirty="0" smtClean="0">
                <a:latin typeface="Arial" charset="0"/>
                <a:cs typeface="Arial" charset="0"/>
              </a:rPr>
              <a:t> E-imza, imza sahibinin kimliğini imzalanan veriyle ilişkilendirir ve imzalanan verinin değiştirilmediğini ispat eder.</a:t>
            </a:r>
          </a:p>
          <a:p>
            <a:endParaRPr lang="tr-TR" dirty="0"/>
          </a:p>
        </p:txBody>
      </p:sp>
      <p:sp>
        <p:nvSpPr>
          <p:cNvPr id="4" name="Slayt Numarası Yer Tutucusu 3"/>
          <p:cNvSpPr>
            <a:spLocks noGrp="1"/>
          </p:cNvSpPr>
          <p:nvPr>
            <p:ph type="sldNum" sz="quarter" idx="10"/>
          </p:nvPr>
        </p:nvSpPr>
        <p:spPr/>
        <p:txBody>
          <a:bodyPr/>
          <a:lstStyle/>
          <a:p>
            <a:fld id="{40AFDE3F-2511-4781-96AB-F0E70E24FE04}" type="slidenum">
              <a:rPr lang="tr-TR" smtClean="0"/>
              <a:t>9</a:t>
            </a:fld>
            <a:endParaRPr lang="tr-TR"/>
          </a:p>
        </p:txBody>
      </p:sp>
    </p:spTree>
    <p:extLst>
      <p:ext uri="{BB962C8B-B14F-4D97-AF65-F5344CB8AC3E}">
        <p14:creationId xmlns:p14="http://schemas.microsoft.com/office/powerpoint/2010/main" val="415483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80000"/>
              </a:lnSpc>
              <a:spcBef>
                <a:spcPct val="0"/>
              </a:spcBef>
              <a:buFont typeface="Wingdings" pitchFamily="2" charset="2"/>
              <a:buNone/>
            </a:pPr>
            <a:r>
              <a:rPr lang="tr-TR" dirty="0" smtClean="0"/>
              <a:t>Elektronik imza kullanıcılarına aşağıda belirtilen üç temel özelliği sağlamaktadır:</a:t>
            </a:r>
          </a:p>
          <a:p>
            <a:pPr algn="just">
              <a:lnSpc>
                <a:spcPct val="80000"/>
              </a:lnSpc>
              <a:spcBef>
                <a:spcPct val="0"/>
              </a:spcBef>
              <a:buFont typeface="Wingdings" pitchFamily="2" charset="2"/>
              <a:buNone/>
            </a:pPr>
            <a:endParaRPr lang="tr-TR" b="1" dirty="0" smtClean="0"/>
          </a:p>
          <a:p>
            <a:pPr>
              <a:lnSpc>
                <a:spcPct val="80000"/>
              </a:lnSpc>
              <a:spcBef>
                <a:spcPct val="0"/>
              </a:spcBef>
            </a:pPr>
            <a:r>
              <a:rPr lang="tr-TR" b="1" dirty="0" smtClean="0"/>
              <a:t>Bilgi Bütünlüğü:</a:t>
            </a:r>
            <a:r>
              <a:rPr lang="tr-TR" dirty="0" smtClean="0"/>
              <a:t> Verinin izinsiz ya da yanlışlıkla değiştirilmesini, silinmesini ve veriye ekleme yapılmasını önlemek,</a:t>
            </a:r>
            <a:endParaRPr lang="tr-TR" b="1" dirty="0" smtClean="0"/>
          </a:p>
          <a:p>
            <a:pPr>
              <a:lnSpc>
                <a:spcPct val="80000"/>
              </a:lnSpc>
              <a:spcBef>
                <a:spcPct val="0"/>
              </a:spcBef>
            </a:pPr>
            <a:r>
              <a:rPr lang="tr-TR" b="1" dirty="0" smtClean="0"/>
              <a:t>Kimlik Doğrulama ve Onaylama:</a:t>
            </a:r>
            <a:r>
              <a:rPr lang="tr-TR" dirty="0" smtClean="0"/>
              <a:t> Mesajın ve mesaj sahibinin iletiminin geçerliliğini sağlamak,</a:t>
            </a:r>
            <a:endParaRPr lang="tr-TR" b="1" dirty="0" smtClean="0"/>
          </a:p>
          <a:p>
            <a:pPr>
              <a:lnSpc>
                <a:spcPct val="80000"/>
              </a:lnSpc>
              <a:spcBef>
                <a:spcPct val="0"/>
              </a:spcBef>
            </a:pPr>
            <a:r>
              <a:rPr lang="tr-TR" b="1" dirty="0" smtClean="0"/>
              <a:t>İnkar Edilemezlik:</a:t>
            </a:r>
            <a:r>
              <a:rPr lang="tr-TR" dirty="0" smtClean="0"/>
              <a:t> Bireylerin elektronik ortamda gerçekleştirdikleri işlemleri inkar etmelerini önlemek.</a:t>
            </a:r>
          </a:p>
          <a:p>
            <a:endParaRPr lang="tr-TR" dirty="0"/>
          </a:p>
        </p:txBody>
      </p:sp>
      <p:sp>
        <p:nvSpPr>
          <p:cNvPr id="4" name="Slayt Numarası Yer Tutucusu 3"/>
          <p:cNvSpPr>
            <a:spLocks noGrp="1"/>
          </p:cNvSpPr>
          <p:nvPr>
            <p:ph type="sldNum" sz="quarter" idx="10"/>
          </p:nvPr>
        </p:nvSpPr>
        <p:spPr/>
        <p:txBody>
          <a:bodyPr/>
          <a:lstStyle/>
          <a:p>
            <a:fld id="{40AFDE3F-2511-4781-96AB-F0E70E24FE04}" type="slidenum">
              <a:rPr lang="tr-TR" smtClean="0"/>
              <a:t>11</a:t>
            </a:fld>
            <a:endParaRPr lang="tr-TR"/>
          </a:p>
        </p:txBody>
      </p:sp>
    </p:spTree>
    <p:extLst>
      <p:ext uri="{BB962C8B-B14F-4D97-AF65-F5344CB8AC3E}">
        <p14:creationId xmlns:p14="http://schemas.microsoft.com/office/powerpoint/2010/main" val="300265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fontAlgn="auto">
              <a:spcBef>
                <a:spcPts val="0"/>
              </a:spcBef>
              <a:spcAft>
                <a:spcPts val="0"/>
              </a:spcAft>
              <a:defRPr/>
            </a:pPr>
            <a:r>
              <a:rPr lang="tr-TR" b="1" dirty="0" smtClean="0"/>
              <a:t>Kalemle imzaya göre, e-imza kolay ve hızlıca atılır. </a:t>
            </a:r>
            <a:r>
              <a:rPr lang="tr-TR" dirty="0" smtClean="0"/>
              <a:t>Örneğin, yoğun olarak imza atan kişiler, birden fazla dokümanı tek seferde e-imzalayabilir. Her sayfanın imzalanması gereken türde evraklarda kalemle imza atmak çok zahmetlidir. E-imza atmak kolay ve hızlıdır, zamandan kazandırır. </a:t>
            </a:r>
          </a:p>
          <a:p>
            <a:pPr>
              <a:spcBef>
                <a:spcPts val="0"/>
              </a:spcBef>
              <a:spcAft>
                <a:spcPts val="0"/>
              </a:spcAft>
              <a:defRPr/>
            </a:pPr>
            <a:r>
              <a:rPr lang="tr-TR" b="1" dirty="0" smtClean="0"/>
              <a:t>E-imzalanmış doküman tahrif edilemez.</a:t>
            </a:r>
            <a:r>
              <a:rPr lang="tr-TR" dirty="0" smtClean="0"/>
              <a:t> Dokümanın tamamının veya bir kısmının az yada çok tahrif edilmesi teknik olarak imkansızdır. Dosya bilgisayarınızda olduğu sürece tahrif edilmediğinden eminsinizdir.</a:t>
            </a:r>
            <a:br>
              <a:rPr lang="tr-TR" dirty="0" smtClean="0"/>
            </a:br>
            <a:r>
              <a:rPr lang="tr-TR" b="1" dirty="0" smtClean="0"/>
              <a:t>Notere ihtiyacı bitirir;</a:t>
            </a:r>
            <a:r>
              <a:rPr lang="tr-TR" dirty="0" smtClean="0"/>
              <a:t> e-imzalanmış doküman sınırsız kere kopyalanabilir. Kopyası herhangi bir kişiye yada kuruma gönderilebilir.</a:t>
            </a:r>
          </a:p>
          <a:p>
            <a:pPr fontAlgn="auto">
              <a:spcBef>
                <a:spcPts val="0"/>
              </a:spcBef>
              <a:spcAft>
                <a:spcPts val="0"/>
              </a:spcAft>
              <a:defRPr/>
            </a:pPr>
            <a:r>
              <a:rPr lang="tr-TR" b="1" dirty="0" smtClean="0"/>
              <a:t>Afetlere karşı korumak kolaydır.</a:t>
            </a:r>
            <a:r>
              <a:rPr lang="tr-TR" dirty="0" smtClean="0"/>
              <a:t> E-imzalanmış dokümanların yangın ve deprem gibi felaketlere karşı korunması çok kolaydır. Herhangi bir veri merkezi işi görür; özellikle ek bir yanmaz odaya gerek yoktur . E-imzalı evrakı dijital ortamda dünyanın çeşitli yerlerine yedekleyerek gece rahat uyuyabilirsiniz. </a:t>
            </a:r>
          </a:p>
          <a:p>
            <a:pPr fontAlgn="auto">
              <a:spcBef>
                <a:spcPts val="0"/>
              </a:spcBef>
              <a:spcAft>
                <a:spcPts val="0"/>
              </a:spcAft>
              <a:defRPr/>
            </a:pPr>
            <a:r>
              <a:rPr lang="tr-TR" b="1" dirty="0" smtClean="0"/>
              <a:t>Kimin imzaladığı belli ve kesindir.</a:t>
            </a:r>
            <a:r>
              <a:rPr lang="tr-TR" dirty="0" smtClean="0"/>
              <a:t> Islak imzanın aksine, evrakı gerçekten o kişinin mi imzalandığını anlamak çok kolaydır. Birkaç saniye sürer. %100 sonuç verir (ülkemiz gündemini meşgul eden olayları hatırlayalım). Gerçekten o kişinin imzalayıp imzalamadığını anlamak için hiçbir yasal sürece gerek yoktur.</a:t>
            </a:r>
            <a:br>
              <a:rPr lang="tr-TR" dirty="0" smtClean="0"/>
            </a:br>
            <a:r>
              <a:rPr lang="tr-TR" b="1" dirty="0" smtClean="0"/>
              <a:t>Prestij ve itibar sağlar. </a:t>
            </a:r>
            <a:r>
              <a:rPr lang="tr-TR" dirty="0" smtClean="0"/>
              <a:t>E-imza kurumların prestij projeleridir.</a:t>
            </a:r>
          </a:p>
          <a:p>
            <a:pPr fontAlgn="auto">
              <a:spcBef>
                <a:spcPts val="0"/>
              </a:spcBef>
              <a:spcAft>
                <a:spcPts val="0"/>
              </a:spcAft>
              <a:defRPr/>
            </a:pPr>
            <a:endParaRPr lang="tr-TR" dirty="0" smtClean="0"/>
          </a:p>
          <a:p>
            <a:endParaRPr lang="tr-TR" dirty="0"/>
          </a:p>
        </p:txBody>
      </p:sp>
      <p:sp>
        <p:nvSpPr>
          <p:cNvPr id="4" name="Slayt Numarası Yer Tutucusu 3"/>
          <p:cNvSpPr>
            <a:spLocks noGrp="1"/>
          </p:cNvSpPr>
          <p:nvPr>
            <p:ph type="sldNum" sz="quarter" idx="10"/>
          </p:nvPr>
        </p:nvSpPr>
        <p:spPr/>
        <p:txBody>
          <a:bodyPr/>
          <a:lstStyle/>
          <a:p>
            <a:fld id="{40AFDE3F-2511-4781-96AB-F0E70E24FE04}" type="slidenum">
              <a:rPr lang="tr-TR" smtClean="0"/>
              <a:t>13</a:t>
            </a:fld>
            <a:endParaRPr lang="tr-TR"/>
          </a:p>
        </p:txBody>
      </p:sp>
    </p:spTree>
    <p:extLst>
      <p:ext uri="{BB962C8B-B14F-4D97-AF65-F5344CB8AC3E}">
        <p14:creationId xmlns:p14="http://schemas.microsoft.com/office/powerpoint/2010/main" val="179647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230848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85217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5240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885822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321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74721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191945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418903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28874680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E80817E-A566-4BCC-BF2A-F6B872FE1E5C}" type="datetimeFigureOut">
              <a:rPr lang="tr-TR" smtClean="0"/>
              <a:t>11.06.2014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274176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E80817E-A566-4BCC-BF2A-F6B872FE1E5C}" type="datetimeFigureOut">
              <a:rPr lang="tr-TR" smtClean="0"/>
              <a:t>11.06.2014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121340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E80817E-A566-4BCC-BF2A-F6B872FE1E5C}" type="datetimeFigureOut">
              <a:rPr lang="tr-TR" smtClean="0"/>
              <a:t>11.06.2014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3128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E80817E-A566-4BCC-BF2A-F6B872FE1E5C}" type="datetimeFigureOut">
              <a:rPr lang="tr-TR" smtClean="0"/>
              <a:t>11.06.2014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325362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0817E-A566-4BCC-BF2A-F6B872FE1E5C}" type="datetimeFigureOut">
              <a:rPr lang="tr-TR" smtClean="0"/>
              <a:t>11.06.2014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384624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E80817E-A566-4BCC-BF2A-F6B872FE1E5C}" type="datetimeFigureOut">
              <a:rPr lang="tr-TR" smtClean="0"/>
              <a:t>11.06.2014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117474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E80817E-A566-4BCC-BF2A-F6B872FE1E5C}" type="datetimeFigureOut">
              <a:rPr lang="tr-TR" smtClean="0"/>
              <a:t>11.06.2014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113886-F698-4727-9193-8BA24216A37F}" type="slidenum">
              <a:rPr lang="tr-TR" smtClean="0"/>
              <a:t>‹#›</a:t>
            </a:fld>
            <a:endParaRPr lang="tr-TR"/>
          </a:p>
        </p:txBody>
      </p:sp>
    </p:spTree>
    <p:extLst>
      <p:ext uri="{BB962C8B-B14F-4D97-AF65-F5344CB8AC3E}">
        <p14:creationId xmlns:p14="http://schemas.microsoft.com/office/powerpoint/2010/main" val="334229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80817E-A566-4BCC-BF2A-F6B872FE1E5C}" type="datetimeFigureOut">
              <a:rPr lang="tr-TR" smtClean="0"/>
              <a:t>11.06.2014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113886-F698-4727-9193-8BA24216A37F}" type="slidenum">
              <a:rPr lang="tr-TR" smtClean="0"/>
              <a:t>‹#›</a:t>
            </a:fld>
            <a:endParaRPr lang="tr-TR"/>
          </a:p>
        </p:txBody>
      </p:sp>
    </p:spTree>
    <p:extLst>
      <p:ext uri="{BB962C8B-B14F-4D97-AF65-F5344CB8AC3E}">
        <p14:creationId xmlns:p14="http://schemas.microsoft.com/office/powerpoint/2010/main" val="1436693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457200" rtl="0" eaLnBrk="1" latinLnBrk="0" hangingPunct="1">
        <a:spcBef>
          <a:spcPct val="0"/>
        </a:spcBef>
        <a:buNone/>
        <a:defRPr sz="3600" b="0"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04" y="1494076"/>
            <a:ext cx="2088232" cy="2171761"/>
          </a:xfrm>
        </p:spPr>
      </p:pic>
      <p:sp>
        <p:nvSpPr>
          <p:cNvPr id="6" name="Metin kutusu 5"/>
          <p:cNvSpPr txBox="1"/>
          <p:nvPr/>
        </p:nvSpPr>
        <p:spPr>
          <a:xfrm>
            <a:off x="3974930" y="1542447"/>
            <a:ext cx="6012160" cy="461665"/>
          </a:xfrm>
          <a:prstGeom prst="rect">
            <a:avLst/>
          </a:prstGeom>
          <a:noFill/>
        </p:spPr>
        <p:txBody>
          <a:bodyPr wrap="square" rtlCol="0">
            <a:spAutoFit/>
          </a:bodyPr>
          <a:lstStyle/>
          <a:p>
            <a:r>
              <a:rPr lang="tr-TR" sz="2400" dirty="0">
                <a:latin typeface="Tahoma" pitchFamily="34" charset="0"/>
                <a:ea typeface="Tahoma" pitchFamily="34" charset="0"/>
                <a:cs typeface="Tahoma" pitchFamily="34" charset="0"/>
              </a:rPr>
              <a:t>Çankırı Karatekin Üniversitesi</a:t>
            </a:r>
          </a:p>
        </p:txBody>
      </p:sp>
      <p:sp>
        <p:nvSpPr>
          <p:cNvPr id="7" name="Dikdörtgen 6"/>
          <p:cNvSpPr/>
          <p:nvPr/>
        </p:nvSpPr>
        <p:spPr>
          <a:xfrm>
            <a:off x="3974930" y="2192681"/>
            <a:ext cx="7272808" cy="1754326"/>
          </a:xfrm>
          <a:prstGeom prst="rect">
            <a:avLst/>
          </a:prstGeom>
          <a:noFill/>
        </p:spPr>
        <p:txBody>
          <a:bodyPr wrap="square" lIns="91440" tIns="45720" rIns="91440" bIns="45720">
            <a:spAutoFit/>
          </a:bodyPr>
          <a:lstStyle/>
          <a:p>
            <a:r>
              <a:rPr lang="tr-TR" sz="36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ELEKTRONİK BELGE YÖNETİM SİSTEMİ TOPLANTISI</a:t>
            </a:r>
            <a:endParaRPr lang="tr-TR" sz="36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9" name="Metin kutusu 8"/>
          <p:cNvSpPr txBox="1"/>
          <p:nvPr/>
        </p:nvSpPr>
        <p:spPr>
          <a:xfrm>
            <a:off x="3071664" y="6205954"/>
            <a:ext cx="5832648" cy="338554"/>
          </a:xfrm>
          <a:prstGeom prst="rect">
            <a:avLst/>
          </a:prstGeom>
          <a:noFill/>
        </p:spPr>
        <p:txBody>
          <a:bodyPr wrap="square" rtlCol="0">
            <a:spAutoFit/>
          </a:bodyPr>
          <a:lstStyle/>
          <a:p>
            <a:pPr algn="ctr"/>
            <a:r>
              <a:rPr lang="tr-TR" sz="1600" b="1" dirty="0"/>
              <a:t>Haziran 2014</a:t>
            </a:r>
            <a:endParaRPr lang="tr-TR" sz="1600" b="1" dirty="0"/>
          </a:p>
        </p:txBody>
      </p:sp>
    </p:spTree>
    <p:extLst>
      <p:ext uri="{BB962C8B-B14F-4D97-AF65-F5344CB8AC3E}">
        <p14:creationId xmlns:p14="http://schemas.microsoft.com/office/powerpoint/2010/main" val="1575815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671401" y="948802"/>
            <a:ext cx="8208962" cy="1011238"/>
          </a:xfrm>
        </p:spPr>
        <p:txBody>
          <a:bodyPr>
            <a:normAutofit fontScale="90000"/>
          </a:bodyPr>
          <a:lstStyle/>
          <a:p>
            <a:r>
              <a:rPr lang="tr-TR" sz="3600" dirty="0"/>
              <a:t>5070 Sayılı E-İmza Kanundan Bazı Maddeler</a:t>
            </a:r>
            <a:endParaRPr lang="tr-TR" sz="3600" dirty="0">
              <a:latin typeface="Arial" charset="0"/>
              <a:cs typeface="Arial" charset="0"/>
            </a:endParaRPr>
          </a:p>
        </p:txBody>
      </p:sp>
      <p:sp>
        <p:nvSpPr>
          <p:cNvPr id="5" name="2 İçerik Yer Tutucusu"/>
          <p:cNvSpPr>
            <a:spLocks noGrp="1"/>
          </p:cNvSpPr>
          <p:nvPr>
            <p:ph idx="1"/>
          </p:nvPr>
        </p:nvSpPr>
        <p:spPr>
          <a:xfrm>
            <a:off x="832767" y="2100338"/>
            <a:ext cx="7705725" cy="4032250"/>
          </a:xfrm>
        </p:spPr>
        <p:txBody>
          <a:bodyPr rtlCol="0">
            <a:normAutofit/>
          </a:bodyPr>
          <a:lstStyle/>
          <a:p>
            <a:pPr algn="just">
              <a:buFont typeface="Wingdings" pitchFamily="2" charset="2"/>
              <a:buChar char="ü"/>
              <a:defRPr/>
            </a:pPr>
            <a:r>
              <a:rPr lang="tr-TR" b="1" dirty="0">
                <a:cs typeface="Arial" pitchFamily="34" charset="0"/>
              </a:rPr>
              <a:t>MADDE 22</a:t>
            </a:r>
            <a:r>
              <a:rPr lang="tr-TR" dirty="0">
                <a:cs typeface="Arial" pitchFamily="34" charset="0"/>
              </a:rPr>
              <a:t>.- 22.4.1926 tarihli ve 818 sayılı Borçlar Kanununun 14 üncü maddesinin birinci fıkrasına aşağıdaki cümle eklenmiştir. </a:t>
            </a:r>
            <a:r>
              <a:rPr lang="tr-TR" dirty="0">
                <a:solidFill>
                  <a:srgbClr val="FF0000"/>
                </a:solidFill>
                <a:cs typeface="Arial" pitchFamily="34" charset="0"/>
              </a:rPr>
              <a:t>Güvenli elektronik imza elle atılan imza ile aynı ispat gücünü haizdir.</a:t>
            </a:r>
          </a:p>
          <a:p>
            <a:pPr algn="just">
              <a:buFont typeface="Wingdings" pitchFamily="2" charset="2"/>
              <a:buChar char="ü"/>
              <a:defRPr/>
            </a:pPr>
            <a:endParaRPr lang="tr-TR" b="1" dirty="0">
              <a:cs typeface="Arial" pitchFamily="34" charset="0"/>
            </a:endParaRPr>
          </a:p>
          <a:p>
            <a:pPr algn="just">
              <a:buFont typeface="Wingdings" pitchFamily="2" charset="2"/>
              <a:buChar char="ü"/>
              <a:defRPr/>
            </a:pPr>
            <a:r>
              <a:rPr lang="tr-TR" b="1" dirty="0">
                <a:cs typeface="Arial" pitchFamily="34" charset="0"/>
              </a:rPr>
              <a:t>MADDE 23</a:t>
            </a:r>
            <a:r>
              <a:rPr lang="tr-TR" dirty="0">
                <a:cs typeface="Arial" pitchFamily="34" charset="0"/>
              </a:rPr>
              <a:t>.- 18.6.1927 tarihli ve 1086 sayılı Hukuk Usulü Muhakemeleri Kanununa 295 inci maddeden sonra gelmek üzere aşağıdaki 295/A maddesi eklenmiştir</a:t>
            </a:r>
            <a:r>
              <a:rPr lang="tr-TR" dirty="0">
                <a:cs typeface="Arial" pitchFamily="34" charset="0"/>
              </a:rPr>
              <a:t>.</a:t>
            </a:r>
          </a:p>
          <a:p>
            <a:pPr algn="just">
              <a:buFont typeface="Wingdings" pitchFamily="2" charset="2"/>
              <a:buChar char="ü"/>
              <a:defRPr/>
            </a:pPr>
            <a:endParaRPr lang="tr-TR" dirty="0">
              <a:cs typeface="Arial" pitchFamily="34" charset="0"/>
            </a:endParaRPr>
          </a:p>
          <a:p>
            <a:pPr algn="just">
              <a:buFont typeface="Wingdings" pitchFamily="2" charset="2"/>
              <a:buChar char="ü"/>
              <a:defRPr/>
            </a:pPr>
            <a:r>
              <a:rPr lang="tr-TR" b="1" dirty="0">
                <a:cs typeface="Arial" pitchFamily="34" charset="0"/>
              </a:rPr>
              <a:t>MADDE 295/A- </a:t>
            </a:r>
            <a:r>
              <a:rPr lang="tr-TR" dirty="0">
                <a:cs typeface="Arial" pitchFamily="34" charset="0"/>
              </a:rPr>
              <a:t>Usulüne göre </a:t>
            </a:r>
            <a:r>
              <a:rPr lang="tr-TR" dirty="0">
                <a:solidFill>
                  <a:srgbClr val="FF0000"/>
                </a:solidFill>
                <a:cs typeface="Arial" pitchFamily="34" charset="0"/>
              </a:rPr>
              <a:t>güvenli elektronik imza ile oluşturulan elektronik veriler senet hükmündedir. </a:t>
            </a:r>
            <a:r>
              <a:rPr lang="tr-TR" dirty="0">
                <a:cs typeface="Arial" pitchFamily="34" charset="0"/>
              </a:rPr>
              <a:t>Bu veriler aksi ispat edilinceye kadar kesin delil sayılırlar.</a:t>
            </a:r>
          </a:p>
          <a:p>
            <a:pPr>
              <a:defRPr/>
            </a:pPr>
            <a:endParaRPr lang="tr-TR" sz="1800" dirty="0">
              <a:latin typeface="Arial" panose="020B0604020202020204" pitchFamily="34" charset="0"/>
              <a:cs typeface="Arial" panose="020B0604020202020204" pitchFamily="34" charset="0"/>
            </a:endParaRPr>
          </a:p>
        </p:txBody>
      </p:sp>
      <p:sp>
        <p:nvSpPr>
          <p:cNvPr id="6" name="Slide Number Placeholder 2"/>
          <p:cNvSpPr>
            <a:spLocks noGrp="1"/>
          </p:cNvSpPr>
          <p:nvPr>
            <p:ph type="sldNum" sz="quarter" idx="12"/>
          </p:nvPr>
        </p:nvSpPr>
        <p:spPr>
          <a:xfrm>
            <a:off x="8077200" y="6356351"/>
            <a:ext cx="2133600" cy="365125"/>
          </a:xfrm>
        </p:spPr>
        <p:txBody>
          <a:bodyPr/>
          <a:lstStyle/>
          <a:p>
            <a:pPr>
              <a:defRPr/>
            </a:pPr>
            <a:fld id="{DC47BEE8-AAA5-447F-B6B3-9210007518F6}" type="slidenum">
              <a:rPr lang="tr-TR"/>
              <a:pPr>
                <a:defRPr/>
              </a:pPr>
              <a:t>10</a:t>
            </a:fld>
            <a:endParaRPr lang="tr-TR"/>
          </a:p>
        </p:txBody>
      </p:sp>
    </p:spTree>
    <p:extLst>
      <p:ext uri="{BB962C8B-B14F-4D97-AF65-F5344CB8AC3E}">
        <p14:creationId xmlns:p14="http://schemas.microsoft.com/office/powerpoint/2010/main" val="1517805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a:xfrm>
            <a:off x="674146" y="917576"/>
            <a:ext cx="9144000" cy="576263"/>
          </a:xfrm>
        </p:spPr>
        <p:txBody>
          <a:bodyPr>
            <a:normAutofit fontScale="90000"/>
          </a:bodyPr>
          <a:lstStyle/>
          <a:p>
            <a:r>
              <a:rPr lang="tr-TR" sz="3600" dirty="0"/>
              <a:t>Elektronik İmza Neleri Sağlar?</a:t>
            </a:r>
          </a:p>
        </p:txBody>
      </p:sp>
      <p:sp>
        <p:nvSpPr>
          <p:cNvPr id="5" name="Rectangle 3"/>
          <p:cNvSpPr>
            <a:spLocks noGrp="1" noChangeArrowheads="1"/>
          </p:cNvSpPr>
          <p:nvPr>
            <p:ph idx="1"/>
          </p:nvPr>
        </p:nvSpPr>
        <p:spPr>
          <a:xfrm>
            <a:off x="774550" y="1830388"/>
            <a:ext cx="8229600" cy="4525963"/>
          </a:xfrm>
        </p:spPr>
        <p:txBody>
          <a:bodyPr/>
          <a:lstStyle/>
          <a:p>
            <a:pPr>
              <a:buFont typeface="Wingdings" pitchFamily="2" charset="2"/>
              <a:buChar char="ü"/>
            </a:pPr>
            <a:r>
              <a:rPr lang="tr-TR" sz="2400" dirty="0"/>
              <a:t>Bilgi bütünlüğü</a:t>
            </a:r>
          </a:p>
          <a:p>
            <a:pPr>
              <a:buFont typeface="Wingdings" pitchFamily="2" charset="2"/>
              <a:buChar char="ü"/>
            </a:pPr>
            <a:r>
              <a:rPr lang="tr-TR" sz="2400" dirty="0"/>
              <a:t>Kimlik doğrulama</a:t>
            </a:r>
          </a:p>
          <a:p>
            <a:pPr>
              <a:buFont typeface="Wingdings" pitchFamily="2" charset="2"/>
              <a:buChar char="ü"/>
            </a:pPr>
            <a:r>
              <a:rPr lang="tr-TR" sz="2400" dirty="0"/>
              <a:t>İnkar edilemezlik</a:t>
            </a:r>
          </a:p>
          <a:p>
            <a:pPr>
              <a:buFont typeface="Wingdings" pitchFamily="2" charset="2"/>
              <a:buNone/>
            </a:pPr>
            <a:endParaRPr lang="tr-TR" sz="2400" dirty="0"/>
          </a:p>
          <a:p>
            <a:pPr>
              <a:buFont typeface="Wingdings" pitchFamily="2" charset="2"/>
              <a:buNone/>
            </a:pPr>
            <a:endParaRPr lang="tr-TR" sz="2400" dirty="0"/>
          </a:p>
          <a:p>
            <a:pPr>
              <a:buFont typeface="Wingdings" pitchFamily="2" charset="2"/>
              <a:buNone/>
            </a:pPr>
            <a:r>
              <a:rPr lang="tr-TR" sz="2400" dirty="0"/>
              <a:t>Elektronik imza, imza sahibinin kimliğini imzalanan </a:t>
            </a:r>
          </a:p>
          <a:p>
            <a:pPr>
              <a:buFont typeface="Wingdings" pitchFamily="2" charset="2"/>
              <a:buNone/>
            </a:pPr>
            <a:r>
              <a:rPr lang="tr-TR" sz="2400" dirty="0"/>
              <a:t>Veriyle ilişkilendirir ve imzalanan verinin </a:t>
            </a:r>
          </a:p>
          <a:p>
            <a:pPr>
              <a:buFont typeface="Wingdings" pitchFamily="2" charset="2"/>
              <a:buNone/>
            </a:pPr>
            <a:r>
              <a:rPr lang="tr-TR" sz="2400" dirty="0">
                <a:solidFill>
                  <a:srgbClr val="FF0000"/>
                </a:solidFill>
              </a:rPr>
              <a:t>değiştirilmediğini</a:t>
            </a:r>
            <a:r>
              <a:rPr lang="tr-TR" sz="2400" dirty="0"/>
              <a:t> ispat eder.</a:t>
            </a:r>
          </a:p>
        </p:txBody>
      </p:sp>
      <p:sp>
        <p:nvSpPr>
          <p:cNvPr id="7" name="Slide Number Placeholder 2"/>
          <p:cNvSpPr>
            <a:spLocks noGrp="1"/>
          </p:cNvSpPr>
          <p:nvPr>
            <p:ph type="sldNum" sz="quarter" idx="12"/>
          </p:nvPr>
        </p:nvSpPr>
        <p:spPr>
          <a:xfrm>
            <a:off x="8077200" y="6356351"/>
            <a:ext cx="2133600" cy="365125"/>
          </a:xfrm>
        </p:spPr>
        <p:txBody>
          <a:bodyPr/>
          <a:lstStyle/>
          <a:p>
            <a:pPr>
              <a:defRPr/>
            </a:pPr>
            <a:fld id="{B3850995-A983-4B15-A958-71F852785610}" type="slidenum">
              <a:rPr lang="tr-TR"/>
              <a:pPr>
                <a:defRPr/>
              </a:pPr>
              <a:t>11</a:t>
            </a:fld>
            <a:endParaRPr lang="tr-TR"/>
          </a:p>
        </p:txBody>
      </p:sp>
      <p:pic>
        <p:nvPicPr>
          <p:cNvPr id="6" name="Picture 4" descr="e-imza, eimza, e-İmza, EİMZA, e-sorgulama.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1" y="1773238"/>
            <a:ext cx="251142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924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4816" y="57765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200" dirty="0">
                <a:solidFill>
                  <a:schemeClr val="accent1"/>
                </a:solidFill>
              </a:rPr>
              <a:t>Elektronik İmza (E-İmza)</a:t>
            </a:r>
          </a:p>
        </p:txBody>
      </p:sp>
      <p:pic>
        <p:nvPicPr>
          <p:cNvPr id="5" name="Picture 4" descr="C:\Users\betul.demirtas\Desktop\Isl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666" y="1607969"/>
            <a:ext cx="119697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betul.demirtas\Desktop\E-imz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215" y="1607969"/>
            <a:ext cx="117475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şittir 6"/>
          <p:cNvSpPr/>
          <p:nvPr/>
        </p:nvSpPr>
        <p:spPr>
          <a:xfrm>
            <a:off x="3307715" y="2162008"/>
            <a:ext cx="744538" cy="441325"/>
          </a:xfrm>
          <a:prstGeom prst="mathEqual">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tr-TR">
              <a:solidFill>
                <a:schemeClr val="tx1"/>
              </a:solidFill>
            </a:endParaRPr>
          </a:p>
        </p:txBody>
      </p:sp>
      <p:sp>
        <p:nvSpPr>
          <p:cNvPr id="8" name="Metin kutusu 7"/>
          <p:cNvSpPr txBox="1">
            <a:spLocks noChangeArrowheads="1"/>
          </p:cNvSpPr>
          <p:nvPr/>
        </p:nvSpPr>
        <p:spPr bwMode="auto">
          <a:xfrm>
            <a:off x="1380491" y="3241507"/>
            <a:ext cx="4968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sz="2400" dirty="0"/>
              <a:t> Islak İmza                       Elektronik İmza</a:t>
            </a:r>
          </a:p>
        </p:txBody>
      </p:sp>
      <p:pic>
        <p:nvPicPr>
          <p:cNvPr id="10" name="Picture 6" descr="C:\Users\betul.demirtas\Desktop\e-imzak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254" y="4347995"/>
            <a:ext cx="2124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2"/>
          <p:cNvSpPr>
            <a:spLocks noGrp="1"/>
          </p:cNvSpPr>
          <p:nvPr>
            <p:ph type="sldNum" sz="quarter" idx="12"/>
          </p:nvPr>
        </p:nvSpPr>
        <p:spPr>
          <a:xfrm>
            <a:off x="7915835" y="6345593"/>
            <a:ext cx="2133600" cy="365125"/>
          </a:xfrm>
        </p:spPr>
        <p:txBody>
          <a:bodyPr/>
          <a:lstStyle/>
          <a:p>
            <a:pPr>
              <a:defRPr/>
            </a:pPr>
            <a:fld id="{B9540839-418D-4B85-ACBA-FF43F2D33ED1}" type="slidenum">
              <a:rPr lang="tr-TR"/>
              <a:pPr>
                <a:defRPr/>
              </a:pPr>
              <a:t>12</a:t>
            </a:fld>
            <a:endParaRPr lang="tr-TR"/>
          </a:p>
        </p:txBody>
      </p:sp>
      <p:pic>
        <p:nvPicPr>
          <p:cNvPr id="1028" name="Picture 4" descr="https://encrypted-tbn3.gstatic.com/images?q=tbn:ANd9GcTsSbm_5jkvW3GQLa0A7BpLvVqnCFc0ygS3V6lij8dKzBECYxq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586" y="4546456"/>
            <a:ext cx="1419767" cy="13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71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89299" y="958058"/>
            <a:ext cx="9144000" cy="527050"/>
          </a:xfrm>
        </p:spPr>
        <p:txBody>
          <a:bodyPr rtlCol="0">
            <a:normAutofit fontScale="90000"/>
          </a:bodyPr>
          <a:lstStyle/>
          <a:p>
            <a:pPr>
              <a:defRPr/>
            </a:pPr>
            <a:r>
              <a:rPr lang="tr-TR" sz="4000" dirty="0"/>
              <a:t>E-İmzanın Avantajları</a:t>
            </a:r>
            <a:endParaRPr lang="tr-TR" sz="3600" dirty="0"/>
          </a:p>
        </p:txBody>
      </p:sp>
      <p:sp>
        <p:nvSpPr>
          <p:cNvPr id="6" name="Slide Number Placeholder 1"/>
          <p:cNvSpPr>
            <a:spLocks noGrp="1"/>
          </p:cNvSpPr>
          <p:nvPr>
            <p:ph type="sldNum" sz="quarter" idx="12"/>
          </p:nvPr>
        </p:nvSpPr>
        <p:spPr>
          <a:xfrm>
            <a:off x="8077200" y="6356351"/>
            <a:ext cx="2133600" cy="365125"/>
          </a:xfrm>
        </p:spPr>
        <p:txBody>
          <a:bodyPr/>
          <a:lstStyle/>
          <a:p>
            <a:pPr>
              <a:defRPr/>
            </a:pPr>
            <a:fld id="{FF42AAE1-EDBD-4212-AC59-6C6D421AC9E9}" type="slidenum">
              <a:rPr lang="tr-TR"/>
              <a:pPr>
                <a:defRPr/>
              </a:pPr>
              <a:t>13</a:t>
            </a:fld>
            <a:endParaRPr lang="tr-TR"/>
          </a:p>
        </p:txBody>
      </p:sp>
      <p:sp>
        <p:nvSpPr>
          <p:cNvPr id="5" name="Rectangle 3"/>
          <p:cNvSpPr txBox="1">
            <a:spLocks noChangeArrowheads="1"/>
          </p:cNvSpPr>
          <p:nvPr/>
        </p:nvSpPr>
        <p:spPr>
          <a:xfrm>
            <a:off x="889299" y="170184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defRPr/>
            </a:pPr>
            <a:endParaRPr lang="tr-TR" sz="2400" dirty="0"/>
          </a:p>
          <a:p>
            <a:pPr>
              <a:buFont typeface="Wingdings" pitchFamily="2" charset="2"/>
              <a:buChar char="ü"/>
              <a:defRPr/>
            </a:pPr>
            <a:r>
              <a:rPr lang="tr-TR" sz="2400" dirty="0"/>
              <a:t>Kalemle imzaya göre, e-imza kolay ve hızlıca atılır.</a:t>
            </a:r>
          </a:p>
          <a:p>
            <a:pPr>
              <a:buFont typeface="Wingdings" pitchFamily="2" charset="2"/>
              <a:buChar char="ü"/>
              <a:defRPr/>
            </a:pPr>
            <a:r>
              <a:rPr lang="tr-TR" sz="2400" dirty="0"/>
              <a:t>E-imzalanmış doküman tahrif edilemez.</a:t>
            </a:r>
          </a:p>
          <a:p>
            <a:pPr>
              <a:buFont typeface="Wingdings" pitchFamily="2" charset="2"/>
              <a:buChar char="ü"/>
              <a:defRPr/>
            </a:pPr>
            <a:r>
              <a:rPr lang="tr-TR" sz="2400" dirty="0"/>
              <a:t>Notere ihtiyacı bitirir.</a:t>
            </a:r>
          </a:p>
          <a:p>
            <a:pPr>
              <a:buFont typeface="Wingdings" pitchFamily="2" charset="2"/>
              <a:buChar char="ü"/>
              <a:defRPr/>
            </a:pPr>
            <a:r>
              <a:rPr lang="tr-TR" sz="2400" dirty="0"/>
              <a:t>Afetlere karşı korumak kolaydır.</a:t>
            </a:r>
          </a:p>
          <a:p>
            <a:pPr>
              <a:buFont typeface="Wingdings" pitchFamily="2" charset="2"/>
              <a:buChar char="ü"/>
              <a:defRPr/>
            </a:pPr>
            <a:r>
              <a:rPr lang="tr-TR" sz="2400" dirty="0"/>
              <a:t>Kimin imzaladığı belli ve kesindir.</a:t>
            </a:r>
          </a:p>
          <a:p>
            <a:pPr>
              <a:buFont typeface="Wingdings" pitchFamily="2" charset="2"/>
              <a:buChar char="ü"/>
              <a:defRPr/>
            </a:pPr>
            <a:r>
              <a:rPr lang="tr-TR" sz="2400" dirty="0"/>
              <a:t>Prestij ve itibar sağlar.</a:t>
            </a:r>
          </a:p>
          <a:p>
            <a:pPr marL="0" indent="0">
              <a:buNone/>
              <a:defRPr/>
            </a:pPr>
            <a:endParaRPr lang="tr-TR" sz="2400" dirty="0"/>
          </a:p>
        </p:txBody>
      </p:sp>
    </p:spTree>
    <p:extLst>
      <p:ext uri="{BB962C8B-B14F-4D97-AF65-F5344CB8AC3E}">
        <p14:creationId xmlns:p14="http://schemas.microsoft.com/office/powerpoint/2010/main" val="45579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Sorular</a:t>
            </a:r>
            <a:endParaRPr lang="tr-TR" dirty="0"/>
          </a:p>
        </p:txBody>
      </p:sp>
      <p:pic>
        <p:nvPicPr>
          <p:cNvPr id="4" name="Picture 2" descr="C:\Users\hakan.gurbuz\Desktop\soru_isaret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34" y="2038949"/>
            <a:ext cx="39719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53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Sunum İçeriği</a:t>
            </a:r>
            <a:endParaRPr lang="tr-TR" dirty="0"/>
          </a:p>
        </p:txBody>
      </p:sp>
      <p:sp>
        <p:nvSpPr>
          <p:cNvPr id="3" name="İçerik Yer Tutucusu 2"/>
          <p:cNvSpPr>
            <a:spLocks noGrp="1"/>
          </p:cNvSpPr>
          <p:nvPr>
            <p:ph idx="1"/>
          </p:nvPr>
        </p:nvSpPr>
        <p:spPr/>
        <p:txBody>
          <a:bodyPr>
            <a:normAutofit lnSpcReduction="10000"/>
          </a:bodyPr>
          <a:lstStyle/>
          <a:p>
            <a:r>
              <a:rPr lang="tr-TR" dirty="0" smtClean="0"/>
              <a:t>Elektronik Belge Yönetim Sistemi EBYS Nedir?</a:t>
            </a:r>
          </a:p>
          <a:p>
            <a:r>
              <a:rPr lang="tr-TR" dirty="0" smtClean="0"/>
              <a:t>EBYS İle Amaçlanan Nedir?</a:t>
            </a:r>
          </a:p>
          <a:p>
            <a:r>
              <a:rPr lang="tr-TR" dirty="0" smtClean="0"/>
              <a:t>EBYS İle Ne Yapılabilir?</a:t>
            </a:r>
          </a:p>
          <a:p>
            <a:r>
              <a:rPr lang="tr-TR" dirty="0" err="1" smtClean="0"/>
              <a:t>EBYS’nin</a:t>
            </a:r>
            <a:r>
              <a:rPr lang="tr-TR" dirty="0" smtClean="0"/>
              <a:t> Getirileri</a:t>
            </a:r>
          </a:p>
          <a:p>
            <a:r>
              <a:rPr lang="tr-TR" dirty="0" err="1" smtClean="0"/>
              <a:t>EBYS’ye</a:t>
            </a:r>
            <a:r>
              <a:rPr lang="tr-TR" dirty="0" smtClean="0"/>
              <a:t> Neden İhtiyaç Duyarız?</a:t>
            </a:r>
          </a:p>
          <a:p>
            <a:r>
              <a:rPr lang="tr-TR" dirty="0" smtClean="0"/>
              <a:t>Kimler EBYS Kullanıyor ?</a:t>
            </a:r>
          </a:p>
          <a:p>
            <a:r>
              <a:rPr lang="tr-TR" dirty="0" smtClean="0"/>
              <a:t>Elektronik İmza (E-İmza) Nedir?</a:t>
            </a:r>
          </a:p>
          <a:p>
            <a:r>
              <a:rPr lang="tr-TR" dirty="0" smtClean="0"/>
              <a:t>5070 Sayılı E-İmza Kanundan Bazı Maddeler</a:t>
            </a:r>
          </a:p>
          <a:p>
            <a:r>
              <a:rPr lang="tr-TR" dirty="0" smtClean="0"/>
              <a:t>Elektronik İmza Neleri Sağlar?</a:t>
            </a:r>
          </a:p>
          <a:p>
            <a:r>
              <a:rPr lang="tr-TR" dirty="0" smtClean="0"/>
              <a:t>Sorular</a:t>
            </a:r>
          </a:p>
          <a:p>
            <a:endParaRPr lang="tr-TR" dirty="0" smtClean="0"/>
          </a:p>
          <a:p>
            <a:endParaRPr lang="tr-TR" dirty="0"/>
          </a:p>
        </p:txBody>
      </p:sp>
    </p:spTree>
    <p:extLst>
      <p:ext uri="{BB962C8B-B14F-4D97-AF65-F5344CB8AC3E}">
        <p14:creationId xmlns:p14="http://schemas.microsoft.com/office/powerpoint/2010/main" val="3246743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a:t>
            </a:r>
            <a:r>
              <a:rPr lang="tr-TR" dirty="0" smtClean="0"/>
              <a:t>lektronik Belge Yönetim </a:t>
            </a:r>
            <a:r>
              <a:rPr lang="tr-TR" dirty="0"/>
              <a:t>S</a:t>
            </a:r>
            <a:r>
              <a:rPr lang="tr-TR" dirty="0" smtClean="0"/>
              <a:t>istemi (EBYS) Nedir?</a:t>
            </a:r>
            <a:endParaRPr lang="tr-TR" dirty="0"/>
          </a:p>
        </p:txBody>
      </p:sp>
      <p:sp>
        <p:nvSpPr>
          <p:cNvPr id="3" name="İçerik Yer Tutucusu 2"/>
          <p:cNvSpPr>
            <a:spLocks noGrp="1"/>
          </p:cNvSpPr>
          <p:nvPr>
            <p:ph idx="1"/>
          </p:nvPr>
        </p:nvSpPr>
        <p:spPr/>
        <p:txBody>
          <a:bodyPr/>
          <a:lstStyle/>
          <a:p>
            <a:pPr marL="285750" lvl="1" indent="-285750" algn="just">
              <a:lnSpc>
                <a:spcPct val="150000"/>
              </a:lnSpc>
              <a:spcBef>
                <a:spcPts val="600"/>
              </a:spcBef>
              <a:spcAft>
                <a:spcPts val="600"/>
              </a:spcAft>
              <a:buFont typeface="Wingdings" pitchFamily="2" charset="2"/>
              <a:buChar char="Ø"/>
            </a:pPr>
            <a:r>
              <a:rPr lang="tr-TR" dirty="0" smtClean="0">
                <a:solidFill>
                  <a:schemeClr val="tx1"/>
                </a:solidFill>
                <a:latin typeface="Arial" pitchFamily="34" charset="0"/>
                <a:cs typeface="Arial" panose="020B0604020202020204" pitchFamily="34" charset="0"/>
              </a:rPr>
              <a:t>EBYS, yazışmalarla ilgili bütün süreçlerin elektronik ortamda yapılmasına imkan sağlayan bir yazılımıdır.  EBYS ile, gerek kurum içi birimler arası yazışmaların gerekse diğer kamu kurum ve kuruluşları ile olan yazışmaların bilgisayar ortamında yapılmasını sağlayarak; Yazışmaların standartlaşması; sevk, paraf ve onay sürelerinin kısaltılması; Harcanan emek, zaman ve kırtasiye maliyetlerinden tasarruf edilmesi ve sağlıklı bir şekilde arşivlenmesi hedeflenmektedir. </a:t>
            </a:r>
          </a:p>
          <a:p>
            <a:pPr marL="285750" lvl="1" indent="-285750" algn="just">
              <a:lnSpc>
                <a:spcPct val="150000"/>
              </a:lnSpc>
              <a:spcBef>
                <a:spcPts val="600"/>
              </a:spcBef>
              <a:spcAft>
                <a:spcPts val="600"/>
              </a:spcAft>
              <a:buFont typeface="Wingdings" pitchFamily="2" charset="2"/>
              <a:buChar char="Ø"/>
            </a:pPr>
            <a:endParaRPr lang="tr-TR" dirty="0">
              <a:solidFill>
                <a:schemeClr val="tx1"/>
              </a:solidFill>
              <a:latin typeface="Arial" pitchFamily="34" charset="0"/>
              <a:cs typeface="Arial" panose="020B0604020202020204" pitchFamily="34" charset="0"/>
            </a:endParaRPr>
          </a:p>
        </p:txBody>
      </p:sp>
      <p:pic>
        <p:nvPicPr>
          <p:cNvPr id="4" name="Picture 2" descr="C:\Users\a.ihsan.tokdemir\Desktop\Bilişim Resimler\bizdoc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226" y="4511249"/>
            <a:ext cx="3525930" cy="1618009"/>
          </a:xfrm>
          <a:prstGeom prst="roundRect">
            <a:avLst>
              <a:gd name="adj" fmla="val 8594"/>
            </a:avLst>
          </a:prstGeom>
          <a:noFill/>
          <a:ln>
            <a:noFill/>
          </a:ln>
          <a:effectLst>
            <a:glow rad="139700">
              <a:schemeClr val="accent6">
                <a:satMod val="175000"/>
                <a:alpha val="40000"/>
              </a:schemeClr>
            </a:glow>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 name="Picture 4" descr="C:\Users\a.ihsan.tokdemir\Desktop\Bilişim Resimler\ime_home_graphic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146" y="4511249"/>
            <a:ext cx="1972708" cy="1433471"/>
          </a:xfrm>
          <a:prstGeom prst="rect">
            <a:avLst/>
          </a:prstGeom>
          <a:ln>
            <a:noFill/>
          </a:ln>
          <a:effectLst>
            <a:glow rad="2286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95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EBYS İle Amaçlanan Nedir?</a:t>
            </a:r>
            <a:endParaRPr lang="tr-TR" dirty="0"/>
          </a:p>
        </p:txBody>
      </p:sp>
      <p:sp>
        <p:nvSpPr>
          <p:cNvPr id="3" name="İçerik Yer Tutucusu 2"/>
          <p:cNvSpPr>
            <a:spLocks noGrp="1"/>
          </p:cNvSpPr>
          <p:nvPr>
            <p:ph idx="1"/>
          </p:nvPr>
        </p:nvSpPr>
        <p:spPr/>
        <p:txBody>
          <a:bodyPr>
            <a:normAutofit/>
          </a:bodyPr>
          <a:lstStyle/>
          <a:p>
            <a:r>
              <a:rPr lang="tr-TR" sz="2000" dirty="0" smtClean="0"/>
              <a:t>EBYS ile, gerek kurum içi birimlerimiz arası yazışmalarımızı (gerekse diğer kamu kurum ve kuruluşları ile olan yazışmalarımızın) bilgisayar ortamında yapılmasını sağlayarak;</a:t>
            </a:r>
          </a:p>
          <a:p>
            <a:pPr lvl="1"/>
            <a:r>
              <a:rPr lang="tr-TR" sz="2000" dirty="0" smtClean="0"/>
              <a:t>Yazışmaların standartlaşması,</a:t>
            </a:r>
          </a:p>
          <a:p>
            <a:pPr lvl="1"/>
            <a:r>
              <a:rPr lang="tr-TR" sz="2000" dirty="0" smtClean="0"/>
              <a:t>Yazışmaların sevk, paraf ve onay sürelerinin kısaltılması,</a:t>
            </a:r>
          </a:p>
          <a:p>
            <a:pPr lvl="1"/>
            <a:r>
              <a:rPr lang="tr-TR" sz="2000" dirty="0" smtClean="0"/>
              <a:t>Harcanan emek, zaman ve kırtasiye maliyetlerinden tasarruf edilmesi,</a:t>
            </a:r>
          </a:p>
          <a:p>
            <a:pPr lvl="1"/>
            <a:r>
              <a:rPr lang="tr-TR" sz="2000" dirty="0" smtClean="0"/>
              <a:t>Yazışmaların sağlıklı bir şekilde arşivlenmesi, hedeflenmektedir.</a:t>
            </a:r>
            <a:endParaRPr lang="tr-TR" sz="2000" dirty="0"/>
          </a:p>
        </p:txBody>
      </p:sp>
    </p:spTree>
    <p:extLst>
      <p:ext uri="{BB962C8B-B14F-4D97-AF65-F5344CB8AC3E}">
        <p14:creationId xmlns:p14="http://schemas.microsoft.com/office/powerpoint/2010/main" val="422287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745864"/>
          </a:xfrm>
        </p:spPr>
        <p:txBody>
          <a:bodyPr/>
          <a:lstStyle/>
          <a:p>
            <a:r>
              <a:rPr lang="tr-TR" dirty="0" smtClean="0"/>
              <a:t>EBYS İle Ne Yapılabilir?</a:t>
            </a:r>
            <a:endParaRPr lang="tr-TR" dirty="0"/>
          </a:p>
        </p:txBody>
      </p:sp>
      <p:sp>
        <p:nvSpPr>
          <p:cNvPr id="3" name="İçerik Yer Tutucusu 2"/>
          <p:cNvSpPr>
            <a:spLocks noGrp="1"/>
          </p:cNvSpPr>
          <p:nvPr>
            <p:ph idx="1"/>
          </p:nvPr>
        </p:nvSpPr>
        <p:spPr>
          <a:xfrm>
            <a:off x="677334" y="1495313"/>
            <a:ext cx="8596668" cy="4765638"/>
          </a:xfrm>
        </p:spPr>
        <p:txBody>
          <a:bodyPr>
            <a:normAutofit fontScale="85000" lnSpcReduction="10000"/>
          </a:bodyPr>
          <a:lstStyle/>
          <a:p>
            <a:r>
              <a:rPr lang="tr-TR" dirty="0" smtClean="0"/>
              <a:t>Tanımlı iş akışı yolları ile belgeleri zamanında doğru kişiye ve en kısa yoldan ulaştırabilir .</a:t>
            </a:r>
          </a:p>
          <a:p>
            <a:r>
              <a:rPr lang="tr-TR" dirty="0" smtClean="0"/>
              <a:t>Birimlerde 7 gün 24 saat evrak alıp gönderebilir .</a:t>
            </a:r>
          </a:p>
          <a:p>
            <a:r>
              <a:rPr lang="tr-TR" dirty="0" smtClean="0"/>
              <a:t>Belgelerin dolaşımı esnasında durumlarını takip edilebilir .</a:t>
            </a:r>
          </a:p>
          <a:p>
            <a:r>
              <a:rPr lang="tr-TR" dirty="0" smtClean="0"/>
              <a:t>Belgeler hızlı bir biçimde dosyalanarak arşivleyebilir.</a:t>
            </a:r>
          </a:p>
          <a:p>
            <a:r>
              <a:rPr lang="tr-TR" dirty="0" smtClean="0"/>
              <a:t>Yetki seviyelerine göre çeşitli arama kriterleri ile belgelere tek tuşla ulaşılabilir .</a:t>
            </a:r>
          </a:p>
          <a:p>
            <a:r>
              <a:rPr lang="tr-TR" dirty="0" smtClean="0"/>
              <a:t>Aynı belgeye birden fazla noktadan aynı anda erişim imkanı sağlar .</a:t>
            </a:r>
          </a:p>
          <a:p>
            <a:r>
              <a:rPr lang="tr-TR" dirty="0" smtClean="0"/>
              <a:t>Belgelerin dağıtım ve dolaşımındaki paraflama süreci ve sırasını tanımlayabilir .</a:t>
            </a:r>
          </a:p>
          <a:p>
            <a:r>
              <a:rPr lang="tr-TR" dirty="0" smtClean="0"/>
              <a:t>Belgelerin birden fazla noktaya (örneğin; tüm illere )aynı anda tek tuşla dağıtımı yapılabilir.</a:t>
            </a:r>
          </a:p>
          <a:p>
            <a:r>
              <a:rPr lang="tr-TR" dirty="0" smtClean="0"/>
              <a:t>İzne çıktığımızda veya birimimizde gece nöbet sistemi mevcutsa, görevleri yürütecek birine vekalet verilebilir.</a:t>
            </a:r>
          </a:p>
          <a:p>
            <a:r>
              <a:rPr lang="tr-TR" dirty="0" smtClean="0"/>
              <a:t>Bekleyen ve işlem yapılan evraklar kontrol edilerek personelin performansı değerlendirilebilir.</a:t>
            </a:r>
          </a:p>
          <a:p>
            <a:r>
              <a:rPr lang="tr-TR" dirty="0" smtClean="0"/>
              <a:t>Belgelere erişim ve </a:t>
            </a:r>
            <a:r>
              <a:rPr lang="tr-TR" dirty="0" err="1" smtClean="0"/>
              <a:t>erişilmezlik</a:t>
            </a:r>
            <a:r>
              <a:rPr lang="tr-TR" dirty="0" smtClean="0"/>
              <a:t> güvenliği sağlar .</a:t>
            </a:r>
          </a:p>
          <a:p>
            <a:r>
              <a:rPr lang="tr-TR" dirty="0" smtClean="0"/>
              <a:t>İlerleyen dönemlerde dijital imzanın hayata geçirilmesi ile yazışma ve belge paylaşımının bilgisayar ortamında resmi olarak yapılabilmesi ve kağıtsız ofise geçiş sağlanacaktır .</a:t>
            </a:r>
            <a:br>
              <a:rPr lang="tr-TR" dirty="0" smtClean="0"/>
            </a:br>
            <a:endParaRPr lang="tr-TR" dirty="0"/>
          </a:p>
        </p:txBody>
      </p:sp>
    </p:spTree>
    <p:extLst>
      <p:ext uri="{BB962C8B-B14F-4D97-AF65-F5344CB8AC3E}">
        <p14:creationId xmlns:p14="http://schemas.microsoft.com/office/powerpoint/2010/main" val="4176825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EBYS’nin</a:t>
            </a:r>
            <a:r>
              <a:rPr lang="tr-TR" dirty="0" smtClean="0"/>
              <a:t> Getirileri</a:t>
            </a:r>
            <a:endParaRPr lang="tr-TR" dirty="0"/>
          </a:p>
        </p:txBody>
      </p:sp>
      <p:sp>
        <p:nvSpPr>
          <p:cNvPr id="3" name="İçerik Yer Tutucusu 2"/>
          <p:cNvSpPr>
            <a:spLocks noGrp="1"/>
          </p:cNvSpPr>
          <p:nvPr>
            <p:ph idx="1"/>
          </p:nvPr>
        </p:nvSpPr>
        <p:spPr/>
        <p:txBody>
          <a:bodyPr>
            <a:normAutofit/>
          </a:bodyPr>
          <a:lstStyle/>
          <a:p>
            <a:r>
              <a:rPr lang="tr-TR" sz="2400" dirty="0" smtClean="0"/>
              <a:t>Doküman oluşturma ve saklama maliyetleri azalır.</a:t>
            </a:r>
            <a:endParaRPr lang="tr-TR" sz="2400" dirty="0"/>
          </a:p>
          <a:p>
            <a:r>
              <a:rPr lang="tr-TR" sz="2400" dirty="0" smtClean="0"/>
              <a:t>Kırtasiye giderlerinden, zamandan ve iş gücünden tasarruf sağlar.</a:t>
            </a:r>
            <a:endParaRPr lang="tr-TR" sz="2400" dirty="0"/>
          </a:p>
          <a:p>
            <a:r>
              <a:rPr lang="tr-TR" sz="2400" dirty="0" smtClean="0"/>
              <a:t>Güvenli ve mekandan bağımsız erişim imkanı sağlar.</a:t>
            </a:r>
            <a:endParaRPr lang="tr-TR" sz="2400" dirty="0"/>
          </a:p>
          <a:p>
            <a:r>
              <a:rPr lang="tr-TR" sz="2400" dirty="0" smtClean="0"/>
              <a:t>Evrak akışını hızlı ve doğru sonuçlandırır.</a:t>
            </a:r>
            <a:endParaRPr lang="tr-TR" sz="2400" dirty="0"/>
          </a:p>
          <a:p>
            <a:r>
              <a:rPr lang="tr-TR" sz="2400" dirty="0" smtClean="0"/>
              <a:t>Süreçlerde tıkanan noktaları raporlar.</a:t>
            </a:r>
            <a:endParaRPr lang="tr-TR" sz="2400" dirty="0"/>
          </a:p>
          <a:p>
            <a:r>
              <a:rPr lang="tr-TR" sz="2400" dirty="0" smtClean="0"/>
              <a:t>Saklanan belgeyi, yönetilen bilgiye dönüştürür.</a:t>
            </a:r>
            <a:endParaRPr lang="tr-TR" sz="2400" dirty="0"/>
          </a:p>
        </p:txBody>
      </p:sp>
    </p:spTree>
    <p:extLst>
      <p:ext uri="{BB962C8B-B14F-4D97-AF65-F5344CB8AC3E}">
        <p14:creationId xmlns:p14="http://schemas.microsoft.com/office/powerpoint/2010/main" val="3745281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EBYS’ye</a:t>
            </a:r>
            <a:r>
              <a:rPr lang="tr-TR" dirty="0" smtClean="0"/>
              <a:t> </a:t>
            </a:r>
            <a:r>
              <a:rPr lang="tr-TR" dirty="0" smtClean="0"/>
              <a:t>Neden </a:t>
            </a:r>
            <a:r>
              <a:rPr lang="tr-TR" dirty="0"/>
              <a:t>İ</a:t>
            </a:r>
            <a:r>
              <a:rPr lang="tr-TR" dirty="0" smtClean="0"/>
              <a:t>htiyaç </a:t>
            </a:r>
            <a:r>
              <a:rPr lang="tr-TR" dirty="0"/>
              <a:t>D</a:t>
            </a:r>
            <a:r>
              <a:rPr lang="tr-TR" dirty="0" smtClean="0"/>
              <a:t>uyarız</a:t>
            </a:r>
            <a:r>
              <a:rPr lang="tr-TR" dirty="0" smtClean="0"/>
              <a:t>?</a:t>
            </a:r>
            <a:endParaRPr lang="tr-TR" dirty="0"/>
          </a:p>
        </p:txBody>
      </p:sp>
      <p:pic>
        <p:nvPicPr>
          <p:cNvPr id="4" name="Picture 4" descr="C:\Users\hasan.ozcan\Desktop\görseller\network1288093859.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639" y="3313114"/>
            <a:ext cx="178593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Users\hasan.ozcan\Desktop\görseller\arac-takip-zamandan-tasarruf.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4" y="1684339"/>
            <a:ext cx="178593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hasan.ozcan\Desktop\görseller\maliyet_para.jpg"/>
          <p:cNvPicPr>
            <a:picLocks noChangeArrowheads="1"/>
          </p:cNvPicPr>
          <p:nvPr/>
        </p:nvPicPr>
        <p:blipFill>
          <a:blip r:embed="rId4"/>
          <a:srcRect/>
          <a:stretch>
            <a:fillRect/>
          </a:stretch>
        </p:blipFill>
        <p:spPr bwMode="auto">
          <a:xfrm>
            <a:off x="7326314" y="1670050"/>
            <a:ext cx="1785937" cy="1169988"/>
          </a:xfrm>
          <a:prstGeom prst="rect">
            <a:avLst/>
          </a:prstGeom>
          <a:noFill/>
          <a:ln>
            <a:solidFill>
              <a:schemeClr val="tx2">
                <a:lumMod val="60000"/>
                <a:lumOff val="40000"/>
              </a:schemeClr>
            </a:solidFill>
          </a:ln>
        </p:spPr>
      </p:pic>
      <p:pic>
        <p:nvPicPr>
          <p:cNvPr id="7" name="Picture 7" descr="C:\Users\hasan.ozcan\Desktop\görseller\personal-effectiveness1.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4" y="3313114"/>
            <a:ext cx="178593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C:\Users\hasan.ozcan\Desktop\görseller\images (1).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689" y="1638300"/>
            <a:ext cx="17859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hasan.ozcan\Desktop\görseller\EBT_WhitePaper_EBT17_1210_EnterpriseMobility_Overview_296-0-0.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9650" y="3313114"/>
            <a:ext cx="17859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C:\Users\hasan.ozcan\Desktop\görseller\dijital_01.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689" y="4956175"/>
            <a:ext cx="1785937" cy="1169988"/>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descr="C:\Users\hasan.ozcan\Desktop\görseller\IHA_20130225_276914.jpg"/>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4564" y="4956175"/>
            <a:ext cx="17859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C:\Users\hasan.ozcan\Desktop\görseller\2013-Nisan-92.jpeg"/>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26314" y="4956175"/>
            <a:ext cx="17859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etin kutusu 21"/>
          <p:cNvSpPr txBox="1">
            <a:spLocks noChangeArrowheads="1"/>
          </p:cNvSpPr>
          <p:nvPr/>
        </p:nvSpPr>
        <p:spPr bwMode="auto">
          <a:xfrm>
            <a:off x="2135188" y="2819046"/>
            <a:ext cx="226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dirty="0"/>
              <a:t>Bilgi Yönetimine Katkı</a:t>
            </a:r>
          </a:p>
        </p:txBody>
      </p:sp>
      <p:sp>
        <p:nvSpPr>
          <p:cNvPr id="23" name="Metin kutusu 22"/>
          <p:cNvSpPr txBox="1">
            <a:spLocks noChangeArrowheads="1"/>
          </p:cNvSpPr>
          <p:nvPr/>
        </p:nvSpPr>
        <p:spPr bwMode="auto">
          <a:xfrm>
            <a:off x="4756150" y="2812697"/>
            <a:ext cx="1784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Zaman Tasarrufu</a:t>
            </a:r>
          </a:p>
        </p:txBody>
      </p:sp>
      <p:sp>
        <p:nvSpPr>
          <p:cNvPr id="24" name="Metin kutusu 23"/>
          <p:cNvSpPr txBox="1">
            <a:spLocks noChangeArrowheads="1"/>
          </p:cNvSpPr>
          <p:nvPr/>
        </p:nvSpPr>
        <p:spPr bwMode="auto">
          <a:xfrm>
            <a:off x="7796213" y="2850796"/>
            <a:ext cx="912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Maliyet</a:t>
            </a:r>
          </a:p>
        </p:txBody>
      </p:sp>
      <p:sp>
        <p:nvSpPr>
          <p:cNvPr id="25" name="Metin kutusu 24"/>
          <p:cNvSpPr txBox="1">
            <a:spLocks noChangeArrowheads="1"/>
          </p:cNvSpPr>
          <p:nvPr/>
        </p:nvSpPr>
        <p:spPr bwMode="auto">
          <a:xfrm>
            <a:off x="2706689" y="4493858"/>
            <a:ext cx="1023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Güvenlik</a:t>
            </a:r>
          </a:p>
        </p:txBody>
      </p:sp>
      <p:sp>
        <p:nvSpPr>
          <p:cNvPr id="26" name="Metin kutusu 25"/>
          <p:cNvSpPr txBox="1">
            <a:spLocks noChangeArrowheads="1"/>
          </p:cNvSpPr>
          <p:nvPr/>
        </p:nvSpPr>
        <p:spPr bwMode="auto">
          <a:xfrm>
            <a:off x="5105401" y="4493858"/>
            <a:ext cx="1084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Verimlilik</a:t>
            </a:r>
          </a:p>
        </p:txBody>
      </p:sp>
      <p:sp>
        <p:nvSpPr>
          <p:cNvPr id="27" name="Metin kutusu 26"/>
          <p:cNvSpPr txBox="1">
            <a:spLocks noChangeArrowheads="1"/>
          </p:cNvSpPr>
          <p:nvPr/>
        </p:nvSpPr>
        <p:spPr bwMode="auto">
          <a:xfrm>
            <a:off x="7326313" y="4493858"/>
            <a:ext cx="194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Kurumsal Mobilite</a:t>
            </a:r>
          </a:p>
        </p:txBody>
      </p:sp>
      <p:sp>
        <p:nvSpPr>
          <p:cNvPr id="28" name="Metin kutusu 27"/>
          <p:cNvSpPr txBox="1">
            <a:spLocks noChangeArrowheads="1"/>
          </p:cNvSpPr>
          <p:nvPr/>
        </p:nvSpPr>
        <p:spPr bwMode="auto">
          <a:xfrm>
            <a:off x="2217738" y="6136922"/>
            <a:ext cx="209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Arşivleme ve tasfiye</a:t>
            </a:r>
          </a:p>
        </p:txBody>
      </p:sp>
      <p:sp>
        <p:nvSpPr>
          <p:cNvPr id="29" name="Metin kutusu 28"/>
          <p:cNvSpPr txBox="1">
            <a:spLocks noChangeArrowheads="1"/>
          </p:cNvSpPr>
          <p:nvPr/>
        </p:nvSpPr>
        <p:spPr bwMode="auto">
          <a:xfrm>
            <a:off x="4549775" y="6136922"/>
            <a:ext cx="2197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E-imza ile güvenilirlik</a:t>
            </a:r>
          </a:p>
        </p:txBody>
      </p:sp>
      <p:sp>
        <p:nvSpPr>
          <p:cNvPr id="30" name="Metin kutusu 29"/>
          <p:cNvSpPr txBox="1">
            <a:spLocks noChangeArrowheads="1"/>
          </p:cNvSpPr>
          <p:nvPr/>
        </p:nvSpPr>
        <p:spPr bwMode="auto">
          <a:xfrm>
            <a:off x="7358063" y="6136922"/>
            <a:ext cx="171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b="1"/>
              <a:t>Sürüm Kontrolü</a:t>
            </a:r>
          </a:p>
        </p:txBody>
      </p:sp>
    </p:spTree>
    <p:extLst>
      <p:ext uri="{BB962C8B-B14F-4D97-AF65-F5344CB8AC3E}">
        <p14:creationId xmlns:p14="http://schemas.microsoft.com/office/powerpoint/2010/main" val="3048185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Kimler EBYS Kullanıyor?</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Kalkınma Bakanlığı</a:t>
            </a:r>
          </a:p>
          <a:p>
            <a:r>
              <a:rPr lang="tr-TR" dirty="0" smtClean="0"/>
              <a:t>Türk Dil Kurumu</a:t>
            </a:r>
          </a:p>
          <a:p>
            <a:r>
              <a:rPr lang="tr-TR" dirty="0" smtClean="0"/>
              <a:t>Türk Tarih Kurumu</a:t>
            </a:r>
          </a:p>
          <a:p>
            <a:r>
              <a:rPr lang="tr-TR" dirty="0" smtClean="0"/>
              <a:t>EGO </a:t>
            </a:r>
            <a:r>
              <a:rPr lang="tr-TR" dirty="0"/>
              <a:t>G</a:t>
            </a:r>
            <a:r>
              <a:rPr lang="tr-TR" dirty="0" smtClean="0"/>
              <a:t>enel Müdürlüğü</a:t>
            </a:r>
          </a:p>
          <a:p>
            <a:r>
              <a:rPr lang="tr-TR" dirty="0" smtClean="0"/>
              <a:t>Kuzey Anadolu Kalkınma Ajansı (KUZKA)</a:t>
            </a:r>
          </a:p>
          <a:p>
            <a:r>
              <a:rPr lang="tr-TR" dirty="0" smtClean="0"/>
              <a:t>Ankara İl Özel İdaresi</a:t>
            </a:r>
          </a:p>
          <a:p>
            <a:r>
              <a:rPr lang="tr-TR" dirty="0" smtClean="0"/>
              <a:t>Ankara İl Tarım Müdürlüğü</a:t>
            </a:r>
          </a:p>
          <a:p>
            <a:r>
              <a:rPr lang="tr-TR" dirty="0" smtClean="0"/>
              <a:t>İç işleri Bakanlığı</a:t>
            </a:r>
          </a:p>
          <a:p>
            <a:r>
              <a:rPr lang="tr-TR" dirty="0" smtClean="0"/>
              <a:t>Milli Eğitim Bakanlığı</a:t>
            </a:r>
          </a:p>
          <a:p>
            <a:r>
              <a:rPr lang="tr-TR" dirty="0" smtClean="0"/>
              <a:t>Fırat Üniversitesi</a:t>
            </a:r>
          </a:p>
          <a:p>
            <a:r>
              <a:rPr lang="tr-TR" dirty="0" smtClean="0"/>
              <a:t>Ankara Üniversitesi</a:t>
            </a:r>
            <a:endParaRPr lang="tr-TR" dirty="0"/>
          </a:p>
        </p:txBody>
      </p:sp>
    </p:spTree>
    <p:extLst>
      <p:ext uri="{BB962C8B-B14F-4D97-AF65-F5344CB8AC3E}">
        <p14:creationId xmlns:p14="http://schemas.microsoft.com/office/powerpoint/2010/main" val="180183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990212" y="977432"/>
            <a:ext cx="8229600" cy="6477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457200"/>
            <a:r>
              <a:rPr lang="tr-TR" sz="3600" dirty="0">
                <a:solidFill>
                  <a:schemeClr val="accent1"/>
                </a:solidFill>
              </a:rPr>
              <a:t>Elektronik İmza (E-İmza) Nedir?</a:t>
            </a:r>
          </a:p>
        </p:txBody>
      </p:sp>
      <p:sp>
        <p:nvSpPr>
          <p:cNvPr id="5" name="İçerik Yer Tutucusu 2"/>
          <p:cNvSpPr txBox="1">
            <a:spLocks/>
          </p:cNvSpPr>
          <p:nvPr/>
        </p:nvSpPr>
        <p:spPr>
          <a:xfrm>
            <a:off x="990212" y="2288299"/>
            <a:ext cx="8675687" cy="3711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defRPr/>
            </a:pPr>
            <a:r>
              <a:rPr lang="tr-TR" sz="2400" dirty="0">
                <a:solidFill>
                  <a:srgbClr val="FF0000"/>
                </a:solidFill>
              </a:rPr>
              <a:t>5070 Sayılı Elektronik İmza Kanunu:</a:t>
            </a:r>
          </a:p>
          <a:p>
            <a:pPr>
              <a:defRPr/>
            </a:pPr>
            <a:endParaRPr lang="tr-TR" sz="2400" dirty="0"/>
          </a:p>
          <a:p>
            <a:pPr marL="0" indent="0">
              <a:buNone/>
              <a:defRPr/>
            </a:pPr>
            <a:r>
              <a:rPr lang="nn-NO" sz="2400" dirty="0"/>
              <a:t>“Başka bir elektronik veriye eklenen</a:t>
            </a:r>
            <a:r>
              <a:rPr lang="tr-TR" sz="2400" dirty="0"/>
              <a:t> veya elektronik veriyle </a:t>
            </a:r>
          </a:p>
          <a:p>
            <a:pPr marL="0" indent="0">
              <a:buNone/>
              <a:defRPr/>
            </a:pPr>
            <a:r>
              <a:rPr lang="tr-TR" sz="2400" dirty="0"/>
              <a:t>mantıksal bağlantısı bulunan ve kimlik doğrulama amacıyla </a:t>
            </a:r>
          </a:p>
          <a:p>
            <a:pPr marL="0" indent="0">
              <a:buNone/>
              <a:defRPr/>
            </a:pPr>
            <a:r>
              <a:rPr lang="tr-TR" sz="2400" dirty="0"/>
              <a:t>kullanılan elektronik veridir.”</a:t>
            </a:r>
            <a:endParaRPr lang="tr-TR" sz="2400" dirty="0"/>
          </a:p>
        </p:txBody>
      </p:sp>
      <p:sp>
        <p:nvSpPr>
          <p:cNvPr id="6" name="Slide Number Placeholder 3"/>
          <p:cNvSpPr>
            <a:spLocks noGrp="1"/>
          </p:cNvSpPr>
          <p:nvPr>
            <p:ph type="sldNum" sz="quarter" idx="12"/>
          </p:nvPr>
        </p:nvSpPr>
        <p:spPr>
          <a:xfrm>
            <a:off x="8077200" y="6356351"/>
            <a:ext cx="2133600" cy="365125"/>
          </a:xfrm>
        </p:spPr>
        <p:txBody>
          <a:bodyPr/>
          <a:lstStyle/>
          <a:p>
            <a:pPr>
              <a:defRPr/>
            </a:pPr>
            <a:fld id="{B28F6D39-5BE6-496D-9D73-14B625C66480}" type="slidenum">
              <a:rPr lang="tr-TR"/>
              <a:pPr>
                <a:defRPr/>
              </a:pPr>
              <a:t>9</a:t>
            </a:fld>
            <a:endParaRPr lang="tr-TR"/>
          </a:p>
        </p:txBody>
      </p:sp>
    </p:spTree>
    <p:extLst>
      <p:ext uri="{BB962C8B-B14F-4D97-AF65-F5344CB8AC3E}">
        <p14:creationId xmlns:p14="http://schemas.microsoft.com/office/powerpoint/2010/main" val="15028870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ISPRING_RESOURCE_PATHS_HASH_PRESENTER" val="7f4816dfde98fdc7c54b08ed4ce9f1edd7343e"/>
  <p:tag name="MMPROD_UIDATA" val="&lt;database version=&quot;9.0&quot;&gt;&lt;object type=&quot;1&quot; unique_id=&quot;10001&quot;&gt;&lt;object type=&quot;8&quot; unique_id=&quot;10164&quot;&gt;&lt;/object&gt;&lt;object type=&quot;2&quot; unique_id=&quot;10165&quot;&gt;&lt;object type=&quot;3&quot; unique_id=&quot;10167&quot;&gt;&lt;property id=&quot;20148&quot; value=&quot;5&quot;/&gt;&lt;property id=&quot;20300&quot; value=&quot;Slide 3 - &amp;quot;Elektronik Belge Yönetim Sistemi (EBYS) Nedir?&amp;quot;&quot;/&gt;&lt;property id=&quot;20307&quot; value=&quot;261&quot;/&gt;&lt;/object&gt;&lt;object type=&quot;3&quot; unique_id=&quot;10168&quot;&gt;&lt;property id=&quot;20148&quot; value=&quot;5&quot;/&gt;&lt;property id=&quot;20300&quot; value=&quot;Slide 4 - &amp;quot;EBYS İle Amaçlanan Nedir?&amp;quot;&quot;/&gt;&lt;property id=&quot;20307&quot; value=&quot;262&quot;/&gt;&lt;/object&gt;&lt;object type=&quot;3&quot; unique_id=&quot;10169&quot;&gt;&lt;property id=&quot;20148&quot; value=&quot;5&quot;/&gt;&lt;property id=&quot;20300&quot; value=&quot;Slide 5 - &amp;quot;EBYS İle Ne Yapılabilir?&amp;quot;&quot;/&gt;&lt;property id=&quot;20307&quot; value=&quot;263&quot;/&gt;&lt;/object&gt;&lt;object type=&quot;3&quot; unique_id=&quot;10170&quot;&gt;&lt;property id=&quot;20148&quot; value=&quot;5&quot;/&gt;&lt;property id=&quot;20300&quot; value=&quot;Slide 6 - &amp;quot;EBYS’nin Getirileri&amp;quot;&quot;/&gt;&lt;property id=&quot;20307&quot; value=&quot;264&quot;/&gt;&lt;/object&gt;&lt;object type=&quot;3&quot; unique_id=&quot;10171&quot;&gt;&lt;property id=&quot;20148&quot; value=&quot;5&quot;/&gt;&lt;property id=&quot;20300&quot; value=&quot;Slide 8 - &amp;quot;Kimler EBYS Kullanıyor?&amp;quot;&quot;/&gt;&lt;property id=&quot;20307&quot; value=&quot;265&quot;/&gt;&lt;/object&gt;&lt;object type=&quot;3&quot; unique_id=&quot;10489&quot;&gt;&lt;property id=&quot;20148&quot; value=&quot;5&quot;/&gt;&lt;property id=&quot;20300&quot; value=&quot;Slide 1&quot;/&gt;&lt;property id=&quot;20307&quot; value=&quot;278&quot;/&gt;&lt;/object&gt;&lt;object type=&quot;3&quot; unique_id=&quot;10490&quot;&gt;&lt;property id=&quot;20148&quot; value=&quot;5&quot;/&gt;&lt;property id=&quot;20300&quot; value=&quot;Slide 2 - &amp;quot;Sunum İçeriği&amp;quot;&quot;/&gt;&lt;property id=&quot;20307&quot; value=&quot;267&quot;/&gt;&lt;/object&gt;&lt;object type=&quot;3&quot; unique_id=&quot;10491&quot;&gt;&lt;property id=&quot;20148&quot; value=&quot;5&quot;/&gt;&lt;property id=&quot;20300&quot; value=&quot;Slide 7 - &amp;quot;EBYS’ye Neden İhtiyaç Duyarız?&amp;quot;&quot;/&gt;&lt;property id=&quot;20307&quot; value=&quot;269&quot;/&gt;&lt;/object&gt;&lt;object type=&quot;3&quot; unique_id=&quot;10492&quot;&gt;&lt;property id=&quot;20148&quot; value=&quot;5&quot;/&gt;&lt;property id=&quot;20300&quot; value=&quot;Slide 9&quot;/&gt;&lt;property id=&quot;20307&quot; value=&quot;272&quot;/&gt;&lt;/object&gt;&lt;object type=&quot;3&quot; unique_id=&quot;10493&quot;&gt;&lt;property id=&quot;20148&quot; value=&quot;5&quot;/&gt;&lt;property id=&quot;20300&quot; value=&quot;Slide 10 - &amp;quot;5070 Sayılı E-İmza Kanundan Bazı Maddeler&amp;quot;&quot;/&gt;&lt;property id=&quot;20307&quot; value=&quot;273&quot;/&gt;&lt;/object&gt;&lt;object type=&quot;3&quot; unique_id=&quot;10494&quot;&gt;&lt;property id=&quot;20148&quot; value=&quot;5&quot;/&gt;&lt;property id=&quot;20300&quot; value=&quot;Slide 11 - &amp;quot;Elektronik İmza Neleri Sağlar?&amp;quot;&quot;/&gt;&lt;property id=&quot;20307&quot; value=&quot;274&quot;/&gt;&lt;/object&gt;&lt;object type=&quot;3&quot; unique_id=&quot;10495&quot;&gt;&lt;property id=&quot;20148&quot; value=&quot;5&quot;/&gt;&lt;property id=&quot;20300&quot; value=&quot;Slide 12&quot;/&gt;&lt;property id=&quot;20307&quot; value=&quot;271&quot;/&gt;&lt;/object&gt;&lt;object type=&quot;3&quot; unique_id=&quot;10496&quot;&gt;&lt;property id=&quot;20148&quot; value=&quot;5&quot;/&gt;&lt;property id=&quot;20300&quot; value=&quot;Slide 13 - &amp;quot;E-İmzanın Avantajları&amp;quot;&quot;/&gt;&lt;property id=&quot;20307&quot; value=&quot;275&quot;/&gt;&lt;/object&gt;&lt;object type=&quot;3&quot; unique_id=&quot;10497&quot;&gt;&lt;property id=&quot;20148&quot; value=&quot;5&quot;/&gt;&lt;property id=&quot;20300&quot; value=&quot;Slide 14 - &amp;quot;Sorular&amp;quot;&quot;/&gt;&lt;property id=&quot;20307&quot; value=&quot;277&quot;/&gt;&lt;/object&gt;&lt;/object&gt;&lt;/object&gt;&lt;/database&gt;"/>
  <p:tag name="SECTOMILLISECCONVERTED" val="1"/>
</p:tagLst>
</file>

<file path=ppt/theme/theme1.xml><?xml version="1.0" encoding="utf-8"?>
<a:theme xmlns:a="http://schemas.openxmlformats.org/drawingml/2006/main" name="Kristal">
  <a:themeElements>
    <a:clrScheme name="Kristal">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Kristal">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ristal">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TotalTime>
  <Words>765</Words>
  <Application>Microsoft Office PowerPoint</Application>
  <PresentationFormat>Geniş ekran</PresentationFormat>
  <Paragraphs>116</Paragraphs>
  <Slides>14</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Tahoma</vt:lpstr>
      <vt:lpstr>Trebuchet MS</vt:lpstr>
      <vt:lpstr>Wingdings</vt:lpstr>
      <vt:lpstr>Wingdings 3</vt:lpstr>
      <vt:lpstr>Kristal</vt:lpstr>
      <vt:lpstr>PowerPoint Sunusu</vt:lpstr>
      <vt:lpstr>Sunum İçeriği</vt:lpstr>
      <vt:lpstr>Elektronik Belge Yönetim Sistemi (EBYS) Nedir?</vt:lpstr>
      <vt:lpstr>EBYS İle Amaçlanan Nedir?</vt:lpstr>
      <vt:lpstr>EBYS İle Ne Yapılabilir?</vt:lpstr>
      <vt:lpstr>EBYS’nin Getirileri</vt:lpstr>
      <vt:lpstr>EBYS’ye Neden İhtiyaç Duyarız?</vt:lpstr>
      <vt:lpstr>Kimler EBYS Kullanıyor?</vt:lpstr>
      <vt:lpstr>PowerPoint Sunusu</vt:lpstr>
      <vt:lpstr>5070 Sayılı E-İmza Kanundan Bazı Maddeler</vt:lpstr>
      <vt:lpstr>Elektronik İmza Neleri Sağlar?</vt:lpstr>
      <vt:lpstr>PowerPoint Sunusu</vt:lpstr>
      <vt:lpstr>E-İmzanın Avantajları</vt:lpstr>
      <vt:lpstr>Sorular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fd</dc:creator>
  <cp:lastModifiedBy>fd</cp:lastModifiedBy>
  <cp:revision>11</cp:revision>
  <dcterms:created xsi:type="dcterms:W3CDTF">2014-06-11T11:30:00Z</dcterms:created>
  <dcterms:modified xsi:type="dcterms:W3CDTF">2014-06-11T12:36:03Z</dcterms:modified>
</cp:coreProperties>
</file>