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3" r:id="rId2"/>
  </p:sldMasterIdLst>
  <p:notesMasterIdLst>
    <p:notesMasterId r:id="rId46"/>
  </p:notesMasterIdLst>
  <p:sldIdLst>
    <p:sldId id="414" r:id="rId3"/>
    <p:sldId id="257" r:id="rId4"/>
    <p:sldId id="258" r:id="rId5"/>
    <p:sldId id="282" r:id="rId6"/>
    <p:sldId id="259" r:id="rId7"/>
    <p:sldId id="263" r:id="rId8"/>
    <p:sldId id="284" r:id="rId9"/>
    <p:sldId id="283" r:id="rId10"/>
    <p:sldId id="285" r:id="rId11"/>
    <p:sldId id="319" r:id="rId12"/>
    <p:sldId id="394" r:id="rId13"/>
    <p:sldId id="395" r:id="rId14"/>
    <p:sldId id="396" r:id="rId15"/>
    <p:sldId id="397" r:id="rId16"/>
    <p:sldId id="338" r:id="rId17"/>
    <p:sldId id="398" r:id="rId18"/>
    <p:sldId id="315" r:id="rId19"/>
    <p:sldId id="316" r:id="rId20"/>
    <p:sldId id="317" r:id="rId21"/>
    <p:sldId id="318" r:id="rId22"/>
    <p:sldId id="288" r:id="rId23"/>
    <p:sldId id="297" r:id="rId24"/>
    <p:sldId id="302" r:id="rId25"/>
    <p:sldId id="298" r:id="rId26"/>
    <p:sldId id="299" r:id="rId27"/>
    <p:sldId id="370" r:id="rId28"/>
    <p:sldId id="385" r:id="rId29"/>
    <p:sldId id="371" r:id="rId30"/>
    <p:sldId id="372" r:id="rId31"/>
    <p:sldId id="373" r:id="rId32"/>
    <p:sldId id="374" r:id="rId33"/>
    <p:sldId id="375" r:id="rId34"/>
    <p:sldId id="376" r:id="rId35"/>
    <p:sldId id="389" r:id="rId36"/>
    <p:sldId id="377" r:id="rId37"/>
    <p:sldId id="386" r:id="rId38"/>
    <p:sldId id="378" r:id="rId39"/>
    <p:sldId id="387" r:id="rId40"/>
    <p:sldId id="379" r:id="rId41"/>
    <p:sldId id="380" r:id="rId42"/>
    <p:sldId id="381" r:id="rId43"/>
    <p:sldId id="382" r:id="rId44"/>
    <p:sldId id="388" r:id="rId4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74" autoAdjust="0"/>
  </p:normalViewPr>
  <p:slideViewPr>
    <p:cSldViewPr>
      <p:cViewPr varScale="1">
        <p:scale>
          <a:sx n="67" d="100"/>
          <a:sy n="67" d="100"/>
        </p:scale>
        <p:origin x="147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B308EB-1B0E-4851-9189-CB108C565F0F}" type="datetimeFigureOut">
              <a:rPr lang="tr-TR" smtClean="0"/>
              <a:t>24.09.2017</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21AAB2-B4F0-46EB-B9C2-F52563FAD145}" type="slidenum">
              <a:rPr lang="tr-TR" smtClean="0"/>
              <a:t>‹#›</a:t>
            </a:fld>
            <a:endParaRPr lang="tr-TR"/>
          </a:p>
        </p:txBody>
      </p:sp>
    </p:spTree>
    <p:extLst>
      <p:ext uri="{BB962C8B-B14F-4D97-AF65-F5344CB8AC3E}">
        <p14:creationId xmlns:p14="http://schemas.microsoft.com/office/powerpoint/2010/main" val="2974264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İşletim</a:t>
            </a:r>
            <a:r>
              <a:rPr lang="tr-TR" baseline="0" dirty="0" smtClean="0"/>
              <a:t> sistemi olmasaydı ne olurdu?</a:t>
            </a:r>
            <a:endParaRPr lang="tr-TR" dirty="0"/>
          </a:p>
        </p:txBody>
      </p:sp>
      <p:sp>
        <p:nvSpPr>
          <p:cNvPr id="4" name="Slayt Numarası Yer Tutucusu 3"/>
          <p:cNvSpPr>
            <a:spLocks noGrp="1"/>
          </p:cNvSpPr>
          <p:nvPr>
            <p:ph type="sldNum" sz="quarter" idx="10"/>
          </p:nvPr>
        </p:nvSpPr>
        <p:spPr/>
        <p:txBody>
          <a:bodyPr/>
          <a:lstStyle/>
          <a:p>
            <a:fld id="{8821AAB2-B4F0-46EB-B9C2-F52563FAD145}" type="slidenum">
              <a:rPr lang="tr-TR" smtClean="0"/>
              <a:t>8</a:t>
            </a:fld>
            <a:endParaRPr lang="tr-TR"/>
          </a:p>
        </p:txBody>
      </p:sp>
    </p:spTree>
    <p:extLst>
      <p:ext uri="{BB962C8B-B14F-4D97-AF65-F5344CB8AC3E}">
        <p14:creationId xmlns:p14="http://schemas.microsoft.com/office/powerpoint/2010/main" val="2269644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İşletim</a:t>
            </a:r>
            <a:r>
              <a:rPr lang="tr-TR" baseline="0" dirty="0" smtClean="0"/>
              <a:t> sistemi, bir sistemin performansını etkiler.</a:t>
            </a:r>
          </a:p>
          <a:p>
            <a:r>
              <a:rPr lang="tr-TR" baseline="0" dirty="0" smtClean="0"/>
              <a:t>İşletim Sistemi, bir sistemin iç yapısındaki donanımın verimliliğini etkiler.</a:t>
            </a:r>
            <a:endParaRPr lang="tr-TR" dirty="0"/>
          </a:p>
        </p:txBody>
      </p:sp>
      <p:sp>
        <p:nvSpPr>
          <p:cNvPr id="4" name="Slayt Numarası Yer Tutucusu 3"/>
          <p:cNvSpPr>
            <a:spLocks noGrp="1"/>
          </p:cNvSpPr>
          <p:nvPr>
            <p:ph type="sldNum" sz="quarter" idx="10"/>
          </p:nvPr>
        </p:nvSpPr>
        <p:spPr/>
        <p:txBody>
          <a:bodyPr/>
          <a:lstStyle/>
          <a:p>
            <a:fld id="{8821AAB2-B4F0-46EB-B9C2-F52563FAD145}" type="slidenum">
              <a:rPr lang="tr-TR" smtClean="0"/>
              <a:t>9</a:t>
            </a:fld>
            <a:endParaRPr lang="tr-TR"/>
          </a:p>
        </p:txBody>
      </p:sp>
    </p:spTree>
    <p:extLst>
      <p:ext uri="{BB962C8B-B14F-4D97-AF65-F5344CB8AC3E}">
        <p14:creationId xmlns:p14="http://schemas.microsoft.com/office/powerpoint/2010/main" val="2002315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DD39D106-589A-4FBD-BE0F-2F0743982B5A}" type="slidenum">
              <a:rPr lang="en-US" altLang="tr-TR">
                <a:solidFill>
                  <a:prstClr val="black"/>
                </a:solidFill>
                <a:latin typeface="Times New Roman" pitchFamily="18" charset="0"/>
              </a:rPr>
              <a:pPr/>
              <a:t>12</a:t>
            </a:fld>
            <a:endParaRPr lang="en-US" altLang="tr-TR">
              <a:solidFill>
                <a:prstClr val="black"/>
              </a:solidFill>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9DBD3433-73CC-462C-A168-44D016887AEC}" type="slidenum">
              <a:rPr lang="en-US" altLang="tr-TR">
                <a:solidFill>
                  <a:prstClr val="black"/>
                </a:solidFill>
                <a:latin typeface="Times New Roman" pitchFamily="18" charset="0"/>
              </a:rPr>
              <a:pPr/>
              <a:t>13</a:t>
            </a:fld>
            <a:endParaRPr lang="en-US" altLang="tr-TR">
              <a:solidFill>
                <a:prstClr val="black"/>
              </a:solidFill>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854">
              <a:defRPr>
                <a:solidFill>
                  <a:schemeClr val="tx1"/>
                </a:solidFill>
                <a:latin typeface="Verdana" pitchFamily="34" charset="0"/>
                <a:ea typeface="MS PGothic" pitchFamily="34" charset="-128"/>
              </a:defRPr>
            </a:lvl1pPr>
            <a:lvl2pPr marL="734852" indent="-282635" defTabSz="913854">
              <a:defRPr>
                <a:solidFill>
                  <a:schemeClr val="tx1"/>
                </a:solidFill>
                <a:latin typeface="Verdana" pitchFamily="34" charset="0"/>
                <a:ea typeface="MS PGothic" pitchFamily="34" charset="-128"/>
              </a:defRPr>
            </a:lvl2pPr>
            <a:lvl3pPr marL="1130541" indent="-226108" defTabSz="913854">
              <a:defRPr>
                <a:solidFill>
                  <a:schemeClr val="tx1"/>
                </a:solidFill>
                <a:latin typeface="Verdana" pitchFamily="34" charset="0"/>
                <a:ea typeface="MS PGothic" pitchFamily="34" charset="-128"/>
              </a:defRPr>
            </a:lvl3pPr>
            <a:lvl4pPr marL="1582758" indent="-226108" defTabSz="913854">
              <a:defRPr>
                <a:solidFill>
                  <a:schemeClr val="tx1"/>
                </a:solidFill>
                <a:latin typeface="Verdana" pitchFamily="34" charset="0"/>
                <a:ea typeface="MS PGothic" pitchFamily="34" charset="-128"/>
              </a:defRPr>
            </a:lvl4pPr>
            <a:lvl5pPr marL="2034974" indent="-226108" defTabSz="913854">
              <a:defRPr>
                <a:solidFill>
                  <a:schemeClr val="tx1"/>
                </a:solidFill>
                <a:latin typeface="Verdana" pitchFamily="34" charset="0"/>
                <a:ea typeface="MS PGothic" pitchFamily="34" charset="-128"/>
              </a:defRPr>
            </a:lvl5pPr>
            <a:lvl6pPr marL="2487191" indent="-226108" defTabSz="913854" eaLnBrk="0" fontAlgn="base" hangingPunct="0">
              <a:spcBef>
                <a:spcPct val="0"/>
              </a:spcBef>
              <a:spcAft>
                <a:spcPct val="0"/>
              </a:spcAft>
              <a:defRPr>
                <a:solidFill>
                  <a:schemeClr val="tx1"/>
                </a:solidFill>
                <a:latin typeface="Verdana" pitchFamily="34" charset="0"/>
                <a:ea typeface="MS PGothic" pitchFamily="34" charset="-128"/>
              </a:defRPr>
            </a:lvl6pPr>
            <a:lvl7pPr marL="2939407" indent="-226108" defTabSz="913854" eaLnBrk="0" fontAlgn="base" hangingPunct="0">
              <a:spcBef>
                <a:spcPct val="0"/>
              </a:spcBef>
              <a:spcAft>
                <a:spcPct val="0"/>
              </a:spcAft>
              <a:defRPr>
                <a:solidFill>
                  <a:schemeClr val="tx1"/>
                </a:solidFill>
                <a:latin typeface="Verdana" pitchFamily="34" charset="0"/>
                <a:ea typeface="MS PGothic" pitchFamily="34" charset="-128"/>
              </a:defRPr>
            </a:lvl7pPr>
            <a:lvl8pPr marL="3391624" indent="-226108" defTabSz="913854" eaLnBrk="0" fontAlgn="base" hangingPunct="0">
              <a:spcBef>
                <a:spcPct val="0"/>
              </a:spcBef>
              <a:spcAft>
                <a:spcPct val="0"/>
              </a:spcAft>
              <a:defRPr>
                <a:solidFill>
                  <a:schemeClr val="tx1"/>
                </a:solidFill>
                <a:latin typeface="Verdana" pitchFamily="34" charset="0"/>
                <a:ea typeface="MS PGothic" pitchFamily="34" charset="-128"/>
              </a:defRPr>
            </a:lvl8pPr>
            <a:lvl9pPr marL="3843840" indent="-226108" defTabSz="913854" eaLnBrk="0" fontAlgn="base" hangingPunct="0">
              <a:spcBef>
                <a:spcPct val="0"/>
              </a:spcBef>
              <a:spcAft>
                <a:spcPct val="0"/>
              </a:spcAft>
              <a:defRPr>
                <a:solidFill>
                  <a:schemeClr val="tx1"/>
                </a:solidFill>
                <a:latin typeface="Verdana" pitchFamily="34" charset="0"/>
                <a:ea typeface="MS PGothic" pitchFamily="34" charset="-128"/>
              </a:defRPr>
            </a:lvl9pPr>
          </a:lstStyle>
          <a:p>
            <a:fld id="{3F516D6C-C651-4C09-81B9-C763F8BD5F02}" type="slidenum">
              <a:rPr lang="en-US" altLang="tr-TR">
                <a:solidFill>
                  <a:prstClr val="black"/>
                </a:solidFill>
                <a:latin typeface="Times New Roman" pitchFamily="18" charset="0"/>
              </a:rPr>
              <a:pPr/>
              <a:t>16</a:t>
            </a:fld>
            <a:endParaRPr lang="en-US" altLang="tr-TR">
              <a:solidFill>
                <a:prstClr val="black"/>
              </a:solidFill>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 GPU,DSP</a:t>
            </a:r>
            <a:endParaRPr lang="tr-TR" dirty="0"/>
          </a:p>
        </p:txBody>
      </p:sp>
      <p:sp>
        <p:nvSpPr>
          <p:cNvPr id="4" name="Slayt Numarası Yer Tutucusu 3"/>
          <p:cNvSpPr>
            <a:spLocks noGrp="1"/>
          </p:cNvSpPr>
          <p:nvPr>
            <p:ph type="sldNum" sz="quarter" idx="10"/>
          </p:nvPr>
        </p:nvSpPr>
        <p:spPr/>
        <p:txBody>
          <a:bodyPr/>
          <a:lstStyle/>
          <a:p>
            <a:fld id="{8821AAB2-B4F0-46EB-B9C2-F52563FAD145}" type="slidenum">
              <a:rPr lang="tr-TR" smtClean="0"/>
              <a:t>28</a:t>
            </a:fld>
            <a:endParaRPr lang="tr-TR"/>
          </a:p>
        </p:txBody>
      </p:sp>
    </p:spTree>
    <p:extLst>
      <p:ext uri="{BB962C8B-B14F-4D97-AF65-F5344CB8AC3E}">
        <p14:creationId xmlns:p14="http://schemas.microsoft.com/office/powerpoint/2010/main" val="3023146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Başlık, Metin ve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tr-TR" smtClean="0"/>
              <a:t>Asıl başlık stili için tıklatın</a:t>
            </a:r>
            <a:endParaRPr lang="tr-TR"/>
          </a:p>
        </p:txBody>
      </p:sp>
      <p:sp>
        <p:nvSpPr>
          <p:cNvPr id="3" name="Text Placeholder 2"/>
          <p:cNvSpPr>
            <a:spLocks noGrp="1"/>
          </p:cNvSpPr>
          <p:nvPr>
            <p:ph type="body" sz="half" idx="1"/>
          </p:nvPr>
        </p:nvSpPr>
        <p:spPr>
          <a:xfrm>
            <a:off x="457200" y="1858963"/>
            <a:ext cx="4038600" cy="452596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Content Placeholder 3"/>
          <p:cNvSpPr>
            <a:spLocks noGrp="1"/>
          </p:cNvSpPr>
          <p:nvPr>
            <p:ph sz="half" idx="2"/>
          </p:nvPr>
        </p:nvSpPr>
        <p:spPr>
          <a:xfrm>
            <a:off x="4648200" y="1858963"/>
            <a:ext cx="4038600" cy="452596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1C727FB8-8ACB-4418-BE11-4395345AD2C4}" type="datetimeFigureOut">
              <a:rPr lang="tr-TR" smtClean="0"/>
              <a:t>24.09.2017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38B5A00-0BBF-4A06-B3A4-52CB483A57BF}" type="slidenum">
              <a:rPr lang="tr-TR" smtClean="0"/>
              <a:t>‹#›</a:t>
            </a:fld>
            <a:endParaRPr lang="tr-TR"/>
          </a:p>
        </p:txBody>
      </p:sp>
    </p:spTree>
    <p:extLst>
      <p:ext uri="{BB962C8B-B14F-4D97-AF65-F5344CB8AC3E}">
        <p14:creationId xmlns:p14="http://schemas.microsoft.com/office/powerpoint/2010/main" val="992741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C727FB8-8ACB-4418-BE11-4395345AD2C4}" type="datetimeFigureOut">
              <a:rPr lang="tr-TR" smtClean="0"/>
              <a:t>24.09.2017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38B5A00-0BBF-4A06-B3A4-52CB483A57BF}" type="slidenum">
              <a:rPr lang="tr-TR" smtClean="0"/>
              <a:t>‹#›</a:t>
            </a:fld>
            <a:endParaRPr lang="tr-TR"/>
          </a:p>
        </p:txBody>
      </p:sp>
    </p:spTree>
    <p:extLst>
      <p:ext uri="{BB962C8B-B14F-4D97-AF65-F5344CB8AC3E}">
        <p14:creationId xmlns:p14="http://schemas.microsoft.com/office/powerpoint/2010/main" val="61101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C727FB8-8ACB-4418-BE11-4395345AD2C4}" type="datetimeFigureOut">
              <a:rPr lang="tr-TR" smtClean="0"/>
              <a:t>24.09.2017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38B5A00-0BBF-4A06-B3A4-52CB483A57BF}" type="slidenum">
              <a:rPr lang="tr-TR" smtClean="0"/>
              <a:t>‹#›</a:t>
            </a:fld>
            <a:endParaRPr lang="tr-TR"/>
          </a:p>
        </p:txBody>
      </p:sp>
    </p:spTree>
    <p:extLst>
      <p:ext uri="{BB962C8B-B14F-4D97-AF65-F5344CB8AC3E}">
        <p14:creationId xmlns:p14="http://schemas.microsoft.com/office/powerpoint/2010/main" val="3122669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C727FB8-8ACB-4418-BE11-4395345AD2C4}" type="datetimeFigureOut">
              <a:rPr lang="tr-TR" smtClean="0"/>
              <a:t>24.09.2017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38B5A00-0BBF-4A06-B3A4-52CB483A57BF}" type="slidenum">
              <a:rPr lang="tr-TR" smtClean="0"/>
              <a:t>‹#›</a:t>
            </a:fld>
            <a:endParaRPr lang="tr-TR"/>
          </a:p>
        </p:txBody>
      </p:sp>
    </p:spTree>
    <p:extLst>
      <p:ext uri="{BB962C8B-B14F-4D97-AF65-F5344CB8AC3E}">
        <p14:creationId xmlns:p14="http://schemas.microsoft.com/office/powerpoint/2010/main" val="325488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C727FB8-8ACB-4418-BE11-4395345AD2C4}" type="datetimeFigureOut">
              <a:rPr lang="tr-TR" smtClean="0"/>
              <a:t>24.09.2017</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38B5A00-0BBF-4A06-B3A4-52CB483A57BF}" type="slidenum">
              <a:rPr lang="tr-TR" smtClean="0"/>
              <a:t>‹#›</a:t>
            </a:fld>
            <a:endParaRPr lang="tr-TR"/>
          </a:p>
        </p:txBody>
      </p:sp>
    </p:spTree>
    <p:extLst>
      <p:ext uri="{BB962C8B-B14F-4D97-AF65-F5344CB8AC3E}">
        <p14:creationId xmlns:p14="http://schemas.microsoft.com/office/powerpoint/2010/main" val="1185957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C727FB8-8ACB-4418-BE11-4395345AD2C4}" type="datetimeFigureOut">
              <a:rPr lang="tr-TR" smtClean="0"/>
              <a:t>24.09.2017</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38B5A00-0BBF-4A06-B3A4-52CB483A57BF}" type="slidenum">
              <a:rPr lang="tr-TR" smtClean="0"/>
              <a:t>‹#›</a:t>
            </a:fld>
            <a:endParaRPr lang="tr-TR"/>
          </a:p>
        </p:txBody>
      </p:sp>
    </p:spTree>
    <p:extLst>
      <p:ext uri="{BB962C8B-B14F-4D97-AF65-F5344CB8AC3E}">
        <p14:creationId xmlns:p14="http://schemas.microsoft.com/office/powerpoint/2010/main" val="349381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C727FB8-8ACB-4418-BE11-4395345AD2C4}" type="datetimeFigureOut">
              <a:rPr lang="tr-TR" smtClean="0"/>
              <a:t>24.09.2017</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38B5A00-0BBF-4A06-B3A4-52CB483A57BF}" type="slidenum">
              <a:rPr lang="tr-TR" smtClean="0"/>
              <a:t>‹#›</a:t>
            </a:fld>
            <a:endParaRPr lang="tr-TR"/>
          </a:p>
        </p:txBody>
      </p:sp>
    </p:spTree>
    <p:extLst>
      <p:ext uri="{BB962C8B-B14F-4D97-AF65-F5344CB8AC3E}">
        <p14:creationId xmlns:p14="http://schemas.microsoft.com/office/powerpoint/2010/main" val="4253134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lvl1pPr>
              <a:defRPr b="0"/>
            </a:lvl1pPr>
            <a:lvl2pPr>
              <a:defRPr b="0"/>
            </a:lvl2pPr>
            <a:lvl3pPr>
              <a:defRPr b="0"/>
            </a:lvl3pPr>
            <a:lvl4pPr>
              <a:defRPr b="0"/>
            </a:lvl4pPr>
            <a:lvl5pPr>
              <a:defRPr b="0"/>
            </a:lvl5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düzey0</a:t>
            </a:r>
            <a:endParaRPr lang="tr-T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1C727FB8-8ACB-4418-BE11-4395345AD2C4}" type="datetimeFigureOut">
              <a:rPr lang="tr-TR" smtClean="0"/>
              <a:t>24.09.2017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38B5A00-0BBF-4A06-B3A4-52CB483A57BF}" type="slidenum">
              <a:rPr lang="tr-TR" smtClean="0"/>
              <a:t>‹#›</a:t>
            </a:fld>
            <a:endParaRPr lang="tr-TR"/>
          </a:p>
        </p:txBody>
      </p:sp>
    </p:spTree>
    <p:extLst>
      <p:ext uri="{BB962C8B-B14F-4D97-AF65-F5344CB8AC3E}">
        <p14:creationId xmlns:p14="http://schemas.microsoft.com/office/powerpoint/2010/main" val="363894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1C727FB8-8ACB-4418-BE11-4395345AD2C4}" type="datetimeFigureOut">
              <a:rPr lang="tr-TR" smtClean="0"/>
              <a:t>24.09.2017</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38B5A00-0BBF-4A06-B3A4-52CB483A57BF}" type="slidenum">
              <a:rPr lang="tr-TR" smtClean="0"/>
              <a:t>‹#›</a:t>
            </a:fld>
            <a:endParaRPr lang="tr-TR"/>
          </a:p>
        </p:txBody>
      </p:sp>
    </p:spTree>
    <p:extLst>
      <p:ext uri="{BB962C8B-B14F-4D97-AF65-F5344CB8AC3E}">
        <p14:creationId xmlns:p14="http://schemas.microsoft.com/office/powerpoint/2010/main" val="686801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C727FB8-8ACB-4418-BE11-4395345AD2C4}" type="datetimeFigureOut">
              <a:rPr lang="tr-TR" smtClean="0"/>
              <a:t>24.09.2017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38B5A00-0BBF-4A06-B3A4-52CB483A57BF}" type="slidenum">
              <a:rPr lang="tr-TR" smtClean="0"/>
              <a:t>‹#›</a:t>
            </a:fld>
            <a:endParaRPr lang="tr-TR"/>
          </a:p>
        </p:txBody>
      </p:sp>
    </p:spTree>
    <p:extLst>
      <p:ext uri="{BB962C8B-B14F-4D97-AF65-F5344CB8AC3E}">
        <p14:creationId xmlns:p14="http://schemas.microsoft.com/office/powerpoint/2010/main" val="3997555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C727FB8-8ACB-4418-BE11-4395345AD2C4}" type="datetimeFigureOut">
              <a:rPr lang="tr-TR" smtClean="0"/>
              <a:t>24.09.2017</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38B5A00-0BBF-4A06-B3A4-52CB483A57BF}" type="slidenum">
              <a:rPr lang="tr-TR" smtClean="0"/>
              <a:t>‹#›</a:t>
            </a:fld>
            <a:endParaRPr lang="tr-TR"/>
          </a:p>
        </p:txBody>
      </p:sp>
    </p:spTree>
    <p:extLst>
      <p:ext uri="{BB962C8B-B14F-4D97-AF65-F5344CB8AC3E}">
        <p14:creationId xmlns:p14="http://schemas.microsoft.com/office/powerpoint/2010/main" val="2595655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050" name="Picture 2" descr="C:\Documents and Settings\systemx\Desktop\UE_SUNUM\Slayt_resim\ust_icerik.png"/>
          <p:cNvPicPr>
            <a:picLocks noChangeAspect="1" noChangeArrowheads="1"/>
          </p:cNvPicPr>
          <p:nvPr/>
        </p:nvPicPr>
        <p:blipFill>
          <a:blip r:embed="rId14"/>
          <a:srcRect/>
          <a:stretch>
            <a:fillRect/>
          </a:stretch>
        </p:blipFill>
        <p:spPr bwMode="auto">
          <a:xfrm>
            <a:off x="0" y="0"/>
            <a:ext cx="9144000" cy="1143000"/>
          </a:xfrm>
          <a:prstGeom prst="rect">
            <a:avLst/>
          </a:prstGeom>
          <a:noFill/>
          <a:ln w="9525">
            <a:noFill/>
            <a:miter lim="800000"/>
            <a:headEnd/>
            <a:tailEnd/>
          </a:ln>
        </p:spPr>
      </p:pic>
      <p:pic>
        <p:nvPicPr>
          <p:cNvPr id="2051" name="Picture 3" descr="C:\Documents and Settings\systemx\Desktop\UE_SUNUM\Slayt_resim\alt_icerik.png"/>
          <p:cNvPicPr>
            <a:picLocks noChangeAspect="1" noChangeArrowheads="1"/>
          </p:cNvPicPr>
          <p:nvPr/>
        </p:nvPicPr>
        <p:blipFill>
          <a:blip r:embed="rId15"/>
          <a:srcRect/>
          <a:stretch>
            <a:fillRect/>
          </a:stretch>
        </p:blipFill>
        <p:spPr bwMode="auto">
          <a:xfrm>
            <a:off x="0" y="6191250"/>
            <a:ext cx="9144000" cy="742950"/>
          </a:xfrm>
          <a:prstGeom prst="rect">
            <a:avLst/>
          </a:prstGeom>
          <a:noFill/>
          <a:ln w="9525">
            <a:noFill/>
            <a:miter lim="800000"/>
            <a:headEnd/>
            <a:tailEnd/>
          </a:ln>
        </p:spPr>
      </p:pic>
      <p:pic>
        <p:nvPicPr>
          <p:cNvPr id="1030" name="Picture 6" descr="sdu_logo_icerik"/>
          <p:cNvPicPr>
            <a:picLocks noChangeAspect="1" noChangeArrowheads="1"/>
          </p:cNvPicPr>
          <p:nvPr/>
        </p:nvPicPr>
        <p:blipFill>
          <a:blip r:embed="rId16"/>
          <a:srcRect/>
          <a:stretch>
            <a:fillRect/>
          </a:stretch>
        </p:blipFill>
        <p:spPr bwMode="auto">
          <a:xfrm>
            <a:off x="0" y="0"/>
            <a:ext cx="762000" cy="681038"/>
          </a:xfrm>
          <a:prstGeom prst="rect">
            <a:avLst/>
          </a:prstGeom>
          <a:noFill/>
          <a:ln w="9525">
            <a:noFill/>
            <a:miter lim="800000"/>
            <a:headEnd/>
            <a:tailEnd/>
          </a:ln>
        </p:spPr>
      </p:pic>
      <p:sp>
        <p:nvSpPr>
          <p:cNvPr id="2" name="Rectangle 6"/>
          <p:cNvSpPr>
            <a:spLocks noGrp="1" noChangeArrowheads="1"/>
          </p:cNvSpPr>
          <p:nvPr>
            <p:ph type="title"/>
          </p:nvPr>
        </p:nvSpPr>
        <p:spPr bwMode="auto">
          <a:xfrm>
            <a:off x="457200" y="5334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31" name="Rectangle 7"/>
          <p:cNvSpPr>
            <a:spLocks noGrp="1" noChangeArrowheads="1"/>
          </p:cNvSpPr>
          <p:nvPr>
            <p:ph type="body" idx="1"/>
          </p:nvPr>
        </p:nvSpPr>
        <p:spPr bwMode="auto">
          <a:xfrm>
            <a:off x="457200" y="185896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strips(downLeft)">
                                      <p:cBhvr>
                                        <p:cTn id="7" dur="500"/>
                                        <p:tgtEl>
                                          <p:spTgt spid="2050"/>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down)">
                                      <p:cBhvr>
                                        <p:cTn id="11" dur="500"/>
                                        <p:tgtEl>
                                          <p:spTgt spid="2051"/>
                                        </p:tgtEl>
                                      </p:cBhvr>
                                    </p:animEffect>
                                  </p:childTnLst>
                                </p:cTn>
                              </p:par>
                              <p:par>
                                <p:cTn id="12" presetID="10" presetClass="entr" presetSubtype="0" fill="hold" nodeType="withEffect">
                                  <p:stCondLst>
                                    <p:cond delay="0"/>
                                  </p:stCondLst>
                                  <p:childTnLst>
                                    <p:set>
                                      <p:cBhvr>
                                        <p:cTn id="13" dur="1" fill="hold">
                                          <p:stCondLst>
                                            <p:cond delay="0"/>
                                          </p:stCondLst>
                                        </p:cTn>
                                        <p:tgtEl>
                                          <p:spTgt spid="1030"/>
                                        </p:tgtEl>
                                        <p:attrNameLst>
                                          <p:attrName>style.visibility</p:attrName>
                                        </p:attrNameLst>
                                      </p:cBhvr>
                                      <p:to>
                                        <p:strVal val="visible"/>
                                      </p:to>
                                    </p:set>
                                    <p:animEffect transition="in" filter="fade">
                                      <p:cBhvr>
                                        <p:cTn id="14" dur="1000"/>
                                        <p:tgtEl>
                                          <p:spTgt spid="1030"/>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031">
                                            <p:txEl>
                                              <p:pRg st="0" end="0"/>
                                            </p:txEl>
                                          </p:spTgt>
                                        </p:tgtEl>
                                        <p:attrNameLst>
                                          <p:attrName>style.visibility</p:attrName>
                                        </p:attrNameLst>
                                      </p:cBhvr>
                                      <p:to>
                                        <p:strVal val="visible"/>
                                      </p:to>
                                    </p:set>
                                    <p:animEffect transition="in" filter="fade">
                                      <p:cBhvr>
                                        <p:cTn id="22" dur="500"/>
                                        <p:tgtEl>
                                          <p:spTgt spid="1031">
                                            <p:txEl>
                                              <p:pRg st="0" end="0"/>
                                            </p:txEl>
                                          </p:spTgt>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1031">
                                            <p:txEl>
                                              <p:pRg st="1" end="1"/>
                                            </p:txEl>
                                          </p:spTgt>
                                        </p:tgtEl>
                                        <p:attrNameLst>
                                          <p:attrName>style.visibility</p:attrName>
                                        </p:attrNameLst>
                                      </p:cBhvr>
                                      <p:to>
                                        <p:strVal val="visible"/>
                                      </p:to>
                                    </p:set>
                                    <p:animEffect transition="in" filter="fade">
                                      <p:cBhvr>
                                        <p:cTn id="26" dur="500"/>
                                        <p:tgtEl>
                                          <p:spTgt spid="1031">
                                            <p:txEl>
                                              <p:pRg st="1" end="1"/>
                                            </p:txEl>
                                          </p:spTgt>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031">
                                            <p:txEl>
                                              <p:pRg st="2" end="2"/>
                                            </p:txEl>
                                          </p:spTgt>
                                        </p:tgtEl>
                                        <p:attrNameLst>
                                          <p:attrName>style.visibility</p:attrName>
                                        </p:attrNameLst>
                                      </p:cBhvr>
                                      <p:to>
                                        <p:strVal val="visible"/>
                                      </p:to>
                                    </p:set>
                                    <p:animEffect transition="in" filter="fade">
                                      <p:cBhvr>
                                        <p:cTn id="30" dur="500"/>
                                        <p:tgtEl>
                                          <p:spTgt spid="1031">
                                            <p:txEl>
                                              <p:pRg st="2" end="2"/>
                                            </p:txEl>
                                          </p:spTgt>
                                        </p:tgtEl>
                                      </p:cBhvr>
                                    </p:animEffect>
                                  </p:childTnLst>
                                </p:cTn>
                              </p:par>
                            </p:childTnLst>
                          </p:cTn>
                        </p:par>
                        <p:par>
                          <p:cTn id="31" fill="hold">
                            <p:stCondLst>
                              <p:cond delay="3500"/>
                            </p:stCondLst>
                            <p:childTnLst>
                              <p:par>
                                <p:cTn id="32" presetID="10" presetClass="entr" presetSubtype="0" fill="hold" grpId="0" nodeType="afterEffect">
                                  <p:stCondLst>
                                    <p:cond delay="0"/>
                                  </p:stCondLst>
                                  <p:childTnLst>
                                    <p:set>
                                      <p:cBhvr>
                                        <p:cTn id="33" dur="1" fill="hold">
                                          <p:stCondLst>
                                            <p:cond delay="0"/>
                                          </p:stCondLst>
                                        </p:cTn>
                                        <p:tgtEl>
                                          <p:spTgt spid="1031">
                                            <p:txEl>
                                              <p:pRg st="3" end="3"/>
                                            </p:txEl>
                                          </p:spTgt>
                                        </p:tgtEl>
                                        <p:attrNameLst>
                                          <p:attrName>style.visibility</p:attrName>
                                        </p:attrNameLst>
                                      </p:cBhvr>
                                      <p:to>
                                        <p:strVal val="visible"/>
                                      </p:to>
                                    </p:set>
                                    <p:animEffect transition="in" filter="fade">
                                      <p:cBhvr>
                                        <p:cTn id="34" dur="500"/>
                                        <p:tgtEl>
                                          <p:spTgt spid="1031">
                                            <p:txEl>
                                              <p:pRg st="3" end="3"/>
                                            </p:txEl>
                                          </p:spTgt>
                                        </p:tgtEl>
                                      </p:cBhvr>
                                    </p:animEffect>
                                  </p:childTnLst>
                                </p:cTn>
                              </p:par>
                            </p:childTnLst>
                          </p:cTn>
                        </p:par>
                        <p:par>
                          <p:cTn id="35" fill="hold">
                            <p:stCondLst>
                              <p:cond delay="4000"/>
                            </p:stCondLst>
                            <p:childTnLst>
                              <p:par>
                                <p:cTn id="36" presetID="10" presetClass="entr" presetSubtype="0" fill="hold" grpId="0" nodeType="afterEffect">
                                  <p:stCondLst>
                                    <p:cond delay="0"/>
                                  </p:stCondLst>
                                  <p:childTnLst>
                                    <p:set>
                                      <p:cBhvr>
                                        <p:cTn id="37" dur="1" fill="hold">
                                          <p:stCondLst>
                                            <p:cond delay="0"/>
                                          </p:stCondLst>
                                        </p:cTn>
                                        <p:tgtEl>
                                          <p:spTgt spid="1031">
                                            <p:txEl>
                                              <p:pRg st="4" end="4"/>
                                            </p:txEl>
                                          </p:spTgt>
                                        </p:tgtEl>
                                        <p:attrNameLst>
                                          <p:attrName>style.visibility</p:attrName>
                                        </p:attrNameLst>
                                      </p:cBhvr>
                                      <p:to>
                                        <p:strVal val="visible"/>
                                      </p:to>
                                    </p:set>
                                    <p:animEffect transition="in" filter="fade">
                                      <p:cBhvr>
                                        <p:cTn id="38" dur="500"/>
                                        <p:tgtEl>
                                          <p:spTgt spid="10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31" grpId="0" build="p">
        <p:tmplLst>
          <p:tmpl lvl="1">
            <p:tnLst>
              <p:par>
                <p:cTn presetID="10" presetClass="entr" presetSubtype="0" fill="hold" nodeType="afterEffect">
                  <p:stCondLst>
                    <p:cond delay="0"/>
                  </p:stCondLst>
                  <p:childTnLst>
                    <p:set>
                      <p:cBhvr>
                        <p:cTn dur="1" fill="hold">
                          <p:stCondLst>
                            <p:cond delay="0"/>
                          </p:stCondLst>
                        </p:cTn>
                        <p:tgtEl>
                          <p:spTgt spid="1031"/>
                        </p:tgtEl>
                        <p:attrNameLst>
                          <p:attrName>style.visibility</p:attrName>
                        </p:attrNameLst>
                      </p:cBhvr>
                      <p:to>
                        <p:strVal val="visible"/>
                      </p:to>
                    </p:set>
                    <p:animEffect transition="in" filter="fade">
                      <p:cBhvr>
                        <p:cTn dur="500"/>
                        <p:tgtEl>
                          <p:spTgt spid="1031"/>
                        </p:tgtEl>
                      </p:cBhvr>
                    </p:animEffect>
                  </p:childTnLst>
                </p:cTn>
              </p:par>
            </p:tnLst>
          </p:tmpl>
          <p:tmpl lvl="2">
            <p:tnLst>
              <p:par>
                <p:cTn presetID="10" presetClass="entr" presetSubtype="0" fill="hold" nodeType="afterEffect">
                  <p:stCondLst>
                    <p:cond delay="0"/>
                  </p:stCondLst>
                  <p:childTnLst>
                    <p:set>
                      <p:cBhvr>
                        <p:cTn dur="1" fill="hold">
                          <p:stCondLst>
                            <p:cond delay="0"/>
                          </p:stCondLst>
                        </p:cTn>
                        <p:tgtEl>
                          <p:spTgt spid="1031"/>
                        </p:tgtEl>
                        <p:attrNameLst>
                          <p:attrName>style.visibility</p:attrName>
                        </p:attrNameLst>
                      </p:cBhvr>
                      <p:to>
                        <p:strVal val="visible"/>
                      </p:to>
                    </p:set>
                    <p:animEffect transition="in" filter="fade">
                      <p:cBhvr>
                        <p:cTn dur="500"/>
                        <p:tgtEl>
                          <p:spTgt spid="1031"/>
                        </p:tgtEl>
                      </p:cBhvr>
                    </p:animEffect>
                  </p:childTnLst>
                </p:cTn>
              </p:par>
            </p:tnLst>
          </p:tmpl>
          <p:tmpl lvl="3">
            <p:tnLst>
              <p:par>
                <p:cTn presetID="10" presetClass="entr" presetSubtype="0" fill="hold" nodeType="afterEffect">
                  <p:stCondLst>
                    <p:cond delay="0"/>
                  </p:stCondLst>
                  <p:childTnLst>
                    <p:set>
                      <p:cBhvr>
                        <p:cTn dur="1" fill="hold">
                          <p:stCondLst>
                            <p:cond delay="0"/>
                          </p:stCondLst>
                        </p:cTn>
                        <p:tgtEl>
                          <p:spTgt spid="1031"/>
                        </p:tgtEl>
                        <p:attrNameLst>
                          <p:attrName>style.visibility</p:attrName>
                        </p:attrNameLst>
                      </p:cBhvr>
                      <p:to>
                        <p:strVal val="visible"/>
                      </p:to>
                    </p:set>
                    <p:animEffect transition="in" filter="fade">
                      <p:cBhvr>
                        <p:cTn dur="500"/>
                        <p:tgtEl>
                          <p:spTgt spid="1031"/>
                        </p:tgtEl>
                      </p:cBhvr>
                    </p:animEffect>
                  </p:childTnLst>
                </p:cTn>
              </p:par>
            </p:tnLst>
          </p:tmpl>
          <p:tmpl lvl="4">
            <p:tnLst>
              <p:par>
                <p:cTn presetID="10" presetClass="entr" presetSubtype="0" fill="hold" nodeType="afterEffect">
                  <p:stCondLst>
                    <p:cond delay="0"/>
                  </p:stCondLst>
                  <p:childTnLst>
                    <p:set>
                      <p:cBhvr>
                        <p:cTn dur="1" fill="hold">
                          <p:stCondLst>
                            <p:cond delay="0"/>
                          </p:stCondLst>
                        </p:cTn>
                        <p:tgtEl>
                          <p:spTgt spid="1031"/>
                        </p:tgtEl>
                        <p:attrNameLst>
                          <p:attrName>style.visibility</p:attrName>
                        </p:attrNameLst>
                      </p:cBhvr>
                      <p:to>
                        <p:strVal val="visible"/>
                      </p:to>
                    </p:set>
                    <p:animEffect transition="in" filter="fade">
                      <p:cBhvr>
                        <p:cTn dur="500"/>
                        <p:tgtEl>
                          <p:spTgt spid="1031"/>
                        </p:tgtEl>
                      </p:cBhvr>
                    </p:animEffect>
                  </p:childTnLst>
                </p:cTn>
              </p:par>
            </p:tnLst>
          </p:tmpl>
          <p:tmpl lvl="5">
            <p:tnLst>
              <p:par>
                <p:cTn presetID="10" presetClass="entr" presetSubtype="0" fill="hold" nodeType="afterEffect">
                  <p:stCondLst>
                    <p:cond delay="0"/>
                  </p:stCondLst>
                  <p:childTnLst>
                    <p:set>
                      <p:cBhvr>
                        <p:cTn dur="1" fill="hold">
                          <p:stCondLst>
                            <p:cond delay="0"/>
                          </p:stCondLst>
                        </p:cTn>
                        <p:tgtEl>
                          <p:spTgt spid="1031"/>
                        </p:tgtEl>
                        <p:attrNameLst>
                          <p:attrName>style.visibility</p:attrName>
                        </p:attrNameLst>
                      </p:cBhvr>
                      <p:to>
                        <p:strVal val="visible"/>
                      </p:to>
                    </p:set>
                    <p:animEffect transition="in" filter="fade">
                      <p:cBhvr>
                        <p:cTn dur="500"/>
                        <p:tgtEl>
                          <p:spTgt spid="1031"/>
                        </p:tgtEl>
                      </p:cBhvr>
                    </p:animEffect>
                  </p:childTnLst>
                </p:cTn>
              </p:par>
            </p:tnLst>
          </p:tmpl>
        </p:tmplLst>
      </p:bldP>
    </p:bldLst>
  </p:timing>
  <p:txStyles>
    <p:titleStyle>
      <a:lvl1pPr algn="ctr" rtl="0" eaLnBrk="1" fontAlgn="base" hangingPunct="1">
        <a:spcBef>
          <a:spcPct val="0"/>
        </a:spcBef>
        <a:spcAft>
          <a:spcPct val="0"/>
        </a:spcAft>
        <a:defRPr sz="4400" b="1" kern="1200">
          <a:solidFill>
            <a:schemeClr val="tx1"/>
          </a:solidFill>
          <a:latin typeface="Myriad Pro" pitchFamily="34" charset="0"/>
          <a:ea typeface="+mj-ea"/>
          <a:cs typeface="+mj-cs"/>
        </a:defRPr>
      </a:lvl1pPr>
      <a:lvl2pPr algn="ctr" rtl="0" eaLnBrk="1" fontAlgn="base" hangingPunct="1">
        <a:spcBef>
          <a:spcPct val="0"/>
        </a:spcBef>
        <a:spcAft>
          <a:spcPct val="0"/>
        </a:spcAft>
        <a:defRPr sz="4400" b="1">
          <a:solidFill>
            <a:schemeClr val="tx1"/>
          </a:solidFill>
          <a:latin typeface="Myriad Pro" pitchFamily="34" charset="0"/>
        </a:defRPr>
      </a:lvl2pPr>
      <a:lvl3pPr algn="ctr" rtl="0" eaLnBrk="1" fontAlgn="base" hangingPunct="1">
        <a:spcBef>
          <a:spcPct val="0"/>
        </a:spcBef>
        <a:spcAft>
          <a:spcPct val="0"/>
        </a:spcAft>
        <a:defRPr sz="4400" b="1">
          <a:solidFill>
            <a:schemeClr val="tx1"/>
          </a:solidFill>
          <a:latin typeface="Myriad Pro" pitchFamily="34" charset="0"/>
        </a:defRPr>
      </a:lvl3pPr>
      <a:lvl4pPr algn="ctr" rtl="0" eaLnBrk="1" fontAlgn="base" hangingPunct="1">
        <a:spcBef>
          <a:spcPct val="0"/>
        </a:spcBef>
        <a:spcAft>
          <a:spcPct val="0"/>
        </a:spcAft>
        <a:defRPr sz="4400" b="1">
          <a:solidFill>
            <a:schemeClr val="tx1"/>
          </a:solidFill>
          <a:latin typeface="Myriad Pro" pitchFamily="34" charset="0"/>
        </a:defRPr>
      </a:lvl4pPr>
      <a:lvl5pPr algn="ctr" rtl="0" eaLnBrk="1" fontAlgn="base" hangingPunct="1">
        <a:spcBef>
          <a:spcPct val="0"/>
        </a:spcBef>
        <a:spcAft>
          <a:spcPct val="0"/>
        </a:spcAft>
        <a:defRPr sz="4400" b="1">
          <a:solidFill>
            <a:schemeClr val="tx1"/>
          </a:solidFill>
          <a:latin typeface="Myriad Pro"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2400" b="1" kern="1200">
          <a:solidFill>
            <a:schemeClr val="tx1"/>
          </a:solidFill>
          <a:latin typeface="Myriad Pro" pitchFamily="34" charset="0"/>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yriad Pro" pitchFamily="34"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yriad Pro"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yriad Pro" pitchFamily="34" charset="0"/>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27FB8-8ACB-4418-BE11-4395345AD2C4}" type="datetimeFigureOut">
              <a:rPr lang="tr-TR" smtClean="0"/>
              <a:t>24.09.2017</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B5A00-0BBF-4A06-B3A4-52CB483A57BF}" type="slidenum">
              <a:rPr lang="tr-TR" smtClean="0"/>
              <a:t>‹#›</a:t>
            </a:fld>
            <a:endParaRPr lang="tr-TR"/>
          </a:p>
        </p:txBody>
      </p:sp>
    </p:spTree>
    <p:extLst>
      <p:ext uri="{BB962C8B-B14F-4D97-AF65-F5344CB8AC3E}">
        <p14:creationId xmlns:p14="http://schemas.microsoft.com/office/powerpoint/2010/main" val="381796319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ctrTitle"/>
          </p:nvPr>
        </p:nvSpPr>
        <p:spPr/>
        <p:txBody>
          <a:bodyPr/>
          <a:lstStyle/>
          <a:p>
            <a:r>
              <a:rPr lang="tr-TR" dirty="0" smtClean="0"/>
              <a:t>Bilgisayar Sistemlerine Giriş</a:t>
            </a:r>
            <a:endParaRPr lang="tr-TR" dirty="0"/>
          </a:p>
        </p:txBody>
      </p:sp>
      <p:sp>
        <p:nvSpPr>
          <p:cNvPr id="5" name="Alt Başlık 4"/>
          <p:cNvSpPr>
            <a:spLocks noGrp="1"/>
          </p:cNvSpPr>
          <p:nvPr>
            <p:ph type="subTitle" idx="1"/>
          </p:nvPr>
        </p:nvSpPr>
        <p:spPr/>
        <p:txBody>
          <a:bodyPr/>
          <a:lstStyle/>
          <a:p>
            <a:endParaRPr lang="tr-TR"/>
          </a:p>
        </p:txBody>
      </p:sp>
    </p:spTree>
    <p:extLst>
      <p:ext uri="{BB962C8B-B14F-4D97-AF65-F5344CB8AC3E}">
        <p14:creationId xmlns:p14="http://schemas.microsoft.com/office/powerpoint/2010/main" val="3782601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533400"/>
            <a:ext cx="8229600" cy="807368"/>
          </a:xfrm>
        </p:spPr>
        <p:txBody>
          <a:bodyPr/>
          <a:lstStyle/>
          <a:p>
            <a:r>
              <a:rPr lang="tr-TR" sz="3200" u="sng" dirty="0" smtClean="0"/>
              <a:t>BİLGİSAYAR SİSTEMİNİN </a:t>
            </a:r>
            <a:r>
              <a:rPr lang="tr-TR" sz="3200" dirty="0" smtClean="0"/>
              <a:t>BİLEŞENLERİ</a:t>
            </a:r>
            <a:endParaRPr lang="tr-TR" sz="3200" dirty="0"/>
          </a:p>
        </p:txBody>
      </p:sp>
      <p:sp>
        <p:nvSpPr>
          <p:cNvPr id="3" name="İçerik Yer Tutucusu 2"/>
          <p:cNvSpPr>
            <a:spLocks noGrp="1"/>
          </p:cNvSpPr>
          <p:nvPr>
            <p:ph idx="1"/>
          </p:nvPr>
        </p:nvSpPr>
        <p:spPr>
          <a:xfrm>
            <a:off x="457200" y="4797153"/>
            <a:ext cx="8229600" cy="1587772"/>
          </a:xfrm>
        </p:spPr>
        <p:txBody>
          <a:bodyPr/>
          <a:lstStyle/>
          <a:p>
            <a:r>
              <a:rPr lang="tr-TR" sz="2000" dirty="0" smtClean="0"/>
              <a:t>Uygulama Programları; </a:t>
            </a:r>
            <a:r>
              <a:rPr lang="tr-TR" sz="2000" b="0" dirty="0" smtClean="0"/>
              <a:t>Banka Otomasyon sistemleri,  Muhasebe Programları, Ofis Yazılımları</a:t>
            </a:r>
          </a:p>
          <a:p>
            <a:r>
              <a:rPr lang="tr-TR" sz="2000" dirty="0" smtClean="0"/>
              <a:t>Sistem Programları; </a:t>
            </a:r>
            <a:r>
              <a:rPr lang="tr-TR" sz="2000" b="0" dirty="0" smtClean="0"/>
              <a:t>İşletim Sistemleri, Derleyiciler, Komut Yorumlayıcıları</a:t>
            </a:r>
            <a:endParaRPr lang="tr-TR" sz="2000" b="0" dirty="0"/>
          </a:p>
        </p:txBody>
      </p:sp>
      <p:pic>
        <p:nvPicPr>
          <p:cNvPr id="6" name="Picture 11" descr="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12776"/>
            <a:ext cx="5505450" cy="307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82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u="sng" dirty="0"/>
              <a:t>BİLGİSAYAR SİSTEMİNİN </a:t>
            </a:r>
            <a:r>
              <a:rPr lang="tr-TR" dirty="0"/>
              <a:t>BİLEŞENLERİ</a:t>
            </a:r>
          </a:p>
        </p:txBody>
      </p:sp>
      <p:pic>
        <p:nvPicPr>
          <p:cNvPr id="4" name="Picture 4"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1370"/>
            <a:ext cx="9144000" cy="45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43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36638" y="168275"/>
            <a:ext cx="6919738" cy="576263"/>
          </a:xfrm>
        </p:spPr>
        <p:txBody>
          <a:bodyPr vert="horz" lIns="91440" tIns="45720" rIns="91440" bIns="45720" rtlCol="0" anchor="ctr">
            <a:normAutofit fontScale="90000"/>
          </a:bodyPr>
          <a:lstStyle/>
          <a:p>
            <a:r>
              <a:rPr lang="tr-TR" altLang="tr-TR" dirty="0"/>
              <a:t>Kullanıcı </a:t>
            </a:r>
            <a:r>
              <a:rPr lang="tr-TR" altLang="tr-TR" dirty="0" err="1"/>
              <a:t>Arayüzleri</a:t>
            </a:r>
            <a:endParaRPr lang="en-US" altLang="tr-TR" dirty="0"/>
          </a:p>
        </p:txBody>
      </p:sp>
      <p:sp>
        <p:nvSpPr>
          <p:cNvPr id="12291" name="Rectangle 3"/>
          <p:cNvSpPr>
            <a:spLocks noGrp="1" noChangeArrowheads="1"/>
          </p:cNvSpPr>
          <p:nvPr>
            <p:ph idx="1"/>
          </p:nvPr>
        </p:nvSpPr>
        <p:spPr>
          <a:xfrm>
            <a:off x="838200" y="1154113"/>
            <a:ext cx="7327900" cy="4530725"/>
          </a:xfrm>
        </p:spPr>
        <p:txBody>
          <a:bodyPr>
            <a:normAutofit fontScale="92500" lnSpcReduction="20000"/>
          </a:bodyPr>
          <a:lstStyle/>
          <a:p>
            <a:r>
              <a:rPr lang="tr-TR" altLang="tr-TR" dirty="0" smtClean="0"/>
              <a:t>Kullanıcı dostu </a:t>
            </a:r>
            <a:r>
              <a:rPr lang="tr-TR" altLang="tr-TR" dirty="0" smtClean="0"/>
              <a:t>masaüstü (GUI)</a:t>
            </a:r>
          </a:p>
          <a:p>
            <a:pPr lvl="1"/>
            <a:r>
              <a:rPr lang="tr-TR" altLang="tr-TR" dirty="0" smtClean="0"/>
              <a:t>Microsoft Windows (Windows GUI)</a:t>
            </a:r>
          </a:p>
          <a:p>
            <a:pPr lvl="1"/>
            <a:r>
              <a:rPr lang="tr-TR" altLang="tr-TR" dirty="0" smtClean="0"/>
              <a:t>MAC OS</a:t>
            </a:r>
            <a:r>
              <a:rPr lang="tr-TR" altLang="tr-TR" dirty="0" smtClean="0"/>
              <a:t>(</a:t>
            </a:r>
            <a:r>
              <a:rPr lang="tr-TR" altLang="tr-TR" dirty="0" err="1" smtClean="0"/>
              <a:t>Aqua</a:t>
            </a:r>
            <a:r>
              <a:rPr lang="tr-TR" altLang="tr-TR" dirty="0" smtClean="0"/>
              <a:t>)</a:t>
            </a:r>
          </a:p>
          <a:p>
            <a:pPr lvl="1"/>
            <a:r>
              <a:rPr lang="tr-TR" altLang="tr-TR" dirty="0" smtClean="0"/>
              <a:t>Linux Tabanı</a:t>
            </a:r>
          </a:p>
          <a:p>
            <a:pPr lvl="2"/>
            <a:r>
              <a:rPr lang="tr-TR" altLang="tr-TR" dirty="0" smtClean="0"/>
              <a:t>GNOME</a:t>
            </a:r>
          </a:p>
          <a:p>
            <a:pPr lvl="2"/>
            <a:r>
              <a:rPr lang="tr-TR" altLang="tr-TR" dirty="0" smtClean="0"/>
              <a:t>KDE</a:t>
            </a:r>
          </a:p>
          <a:p>
            <a:pPr lvl="2"/>
            <a:r>
              <a:rPr lang="tr-TR" altLang="tr-TR" dirty="0" err="1" smtClean="0"/>
              <a:t>Xorg</a:t>
            </a:r>
            <a:endParaRPr lang="en-US" altLang="tr-TR" dirty="0" smtClean="0"/>
          </a:p>
          <a:p>
            <a:r>
              <a:rPr lang="tr-TR" altLang="tr-TR" dirty="0" smtClean="0"/>
              <a:t>Komut İstemci</a:t>
            </a:r>
          </a:p>
          <a:p>
            <a:pPr lvl="1"/>
            <a:r>
              <a:rPr lang="tr-TR" altLang="tr-TR" dirty="0" smtClean="0"/>
              <a:t>Windows (</a:t>
            </a:r>
            <a:r>
              <a:rPr lang="tr-TR" altLang="tr-TR" dirty="0" err="1" smtClean="0"/>
              <a:t>Power</a:t>
            </a:r>
            <a:r>
              <a:rPr lang="tr-TR" altLang="tr-TR" dirty="0" smtClean="0"/>
              <a:t> Shell, DOS Komut İstemci)</a:t>
            </a:r>
          </a:p>
          <a:p>
            <a:pPr lvl="1"/>
            <a:r>
              <a:rPr lang="tr-TR" altLang="tr-TR" dirty="0" smtClean="0"/>
              <a:t>Linux (Terminal)</a:t>
            </a:r>
          </a:p>
          <a:p>
            <a:r>
              <a:rPr lang="tr-TR" altLang="tr-TR" dirty="0" smtClean="0"/>
              <a:t>BAT Uzantılı Dosyalar (</a:t>
            </a:r>
            <a:r>
              <a:rPr lang="tr-TR" altLang="tr-TR" dirty="0" err="1" smtClean="0"/>
              <a:t>Batch</a:t>
            </a:r>
            <a:r>
              <a:rPr lang="tr-TR" altLang="tr-TR" dirty="0" smtClean="0"/>
              <a:t> File)</a:t>
            </a:r>
            <a:endParaRPr lang="en-US" altLang="tr-TR" dirty="0" smtClean="0"/>
          </a:p>
          <a:p>
            <a:pPr lvl="1"/>
            <a:endParaRPr lang="en-US" altLang="tr-TR" dirty="0" smtClean="0"/>
          </a:p>
        </p:txBody>
      </p:sp>
    </p:spTree>
    <p:extLst>
      <p:ext uri="{BB962C8B-B14F-4D97-AF65-F5344CB8AC3E}">
        <p14:creationId xmlns:p14="http://schemas.microsoft.com/office/powerpoint/2010/main" val="3092978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22325" y="182563"/>
            <a:ext cx="8229600" cy="576262"/>
          </a:xfrm>
        </p:spPr>
        <p:txBody>
          <a:bodyPr/>
          <a:lstStyle/>
          <a:p>
            <a:pPr eaLnBrk="1" hangingPunct="1"/>
            <a:r>
              <a:rPr lang="tr-TR" altLang="tr-TR" sz="3000" dirty="0" smtClean="0"/>
              <a:t>Dokunmatik ekran </a:t>
            </a:r>
            <a:r>
              <a:rPr lang="tr-TR" altLang="tr-TR" sz="3000" dirty="0" err="1" smtClean="0"/>
              <a:t>Arayüzü</a:t>
            </a:r>
            <a:endParaRPr lang="en-US" altLang="tr-TR" sz="3000" dirty="0" smtClean="0"/>
          </a:p>
        </p:txBody>
      </p:sp>
      <p:sp>
        <p:nvSpPr>
          <p:cNvPr id="11267" name="Rectangle 3"/>
          <p:cNvSpPr>
            <a:spLocks noGrp="1" noChangeArrowheads="1"/>
          </p:cNvSpPr>
          <p:nvPr>
            <p:ph idx="1"/>
          </p:nvPr>
        </p:nvSpPr>
        <p:spPr>
          <a:xfrm>
            <a:off x="806450" y="1233488"/>
            <a:ext cx="4121150" cy="4530725"/>
          </a:xfrm>
        </p:spPr>
        <p:txBody>
          <a:bodyPr/>
          <a:lstStyle/>
          <a:p>
            <a:pPr marL="0" indent="0">
              <a:buFont typeface="Monotype Sorts" charset="0"/>
              <a:buNone/>
              <a:defRPr/>
            </a:pPr>
            <a:endParaRPr lang="en-US" dirty="0">
              <a:ea typeface="ＭＳ Ｐゴシック" charset="0"/>
            </a:endParaRPr>
          </a:p>
          <a:p>
            <a:pPr lvl="1">
              <a:buFont typeface="Monotype Sorts" charset="0"/>
              <a:buChar char="l"/>
              <a:defRPr/>
            </a:pPr>
            <a:endParaRPr lang="en-US" dirty="0">
              <a:ea typeface="ＭＳ Ｐゴシック" charset="0"/>
            </a:endParaRPr>
          </a:p>
        </p:txBody>
      </p:sp>
      <p:pic>
        <p:nvPicPr>
          <p:cNvPr id="13316" name="Picture 3" descr="ipad.pd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1157610"/>
            <a:ext cx="3441700" cy="458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42785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98438"/>
            <a:ext cx="8229600" cy="576262"/>
          </a:xfrm>
        </p:spPr>
        <p:txBody>
          <a:bodyPr>
            <a:normAutofit fontScale="90000"/>
          </a:bodyPr>
          <a:lstStyle/>
          <a:p>
            <a:pPr eaLnBrk="1" hangingPunct="1"/>
            <a:r>
              <a:rPr lang="en-US" altLang="tr-TR" smtClean="0"/>
              <a:t>The Mac OS X GUI</a:t>
            </a:r>
          </a:p>
        </p:txBody>
      </p:sp>
      <p:pic>
        <p:nvPicPr>
          <p:cNvPr id="14339" name="Picture 4"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88" y="1274763"/>
            <a:ext cx="6410325"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484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İşletim Sistemi</a:t>
            </a:r>
            <a:endParaRPr lang="tr-TR" dirty="0"/>
          </a:p>
        </p:txBody>
      </p:sp>
      <p:sp>
        <p:nvSpPr>
          <p:cNvPr id="3" name="İçerik Yer Tutucusu 2"/>
          <p:cNvSpPr>
            <a:spLocks noGrp="1"/>
          </p:cNvSpPr>
          <p:nvPr>
            <p:ph idx="1"/>
          </p:nvPr>
        </p:nvSpPr>
        <p:spPr/>
        <p:txBody>
          <a:bodyPr/>
          <a:lstStyle/>
          <a:p>
            <a:r>
              <a:rPr lang="tr-TR" dirty="0" smtClean="0"/>
              <a:t>Güncel </a:t>
            </a:r>
            <a:r>
              <a:rPr lang="tr-TR" dirty="0"/>
              <a:t>işletim sistemleri doğrudan donanıma </a:t>
            </a:r>
            <a:r>
              <a:rPr lang="tr-TR" dirty="0" smtClean="0"/>
              <a:t>erişmeyi engeller.(Koruma)</a:t>
            </a:r>
          </a:p>
          <a:p>
            <a:pPr lvl="1"/>
            <a:r>
              <a:rPr lang="tr-TR" dirty="0"/>
              <a:t>kullanıcı </a:t>
            </a:r>
            <a:r>
              <a:rPr lang="tr-TR" dirty="0" err="1"/>
              <a:t>modu</a:t>
            </a:r>
            <a:r>
              <a:rPr lang="tr-TR" dirty="0"/>
              <a:t> × çekirdek </a:t>
            </a:r>
            <a:r>
              <a:rPr lang="tr-TR" dirty="0" err="1" smtClean="0"/>
              <a:t>modu</a:t>
            </a:r>
            <a:endParaRPr lang="tr-TR" dirty="0" smtClean="0"/>
          </a:p>
          <a:p>
            <a:r>
              <a:rPr lang="tr-TR" dirty="0" smtClean="0"/>
              <a:t>Donanımın </a:t>
            </a:r>
            <a:r>
              <a:rPr lang="tr-TR" dirty="0"/>
              <a:t>doğrudan kullanımının zorluklarını </a:t>
            </a:r>
            <a:r>
              <a:rPr lang="tr-TR" dirty="0" smtClean="0"/>
              <a:t>gizler.</a:t>
            </a:r>
          </a:p>
          <a:p>
            <a:r>
              <a:rPr lang="tr-TR" dirty="0" smtClean="0"/>
              <a:t>Kullanıcı </a:t>
            </a:r>
            <a:r>
              <a:rPr lang="tr-TR" dirty="0"/>
              <a:t>ve donanım arasında </a:t>
            </a:r>
            <a:r>
              <a:rPr lang="tr-TR" dirty="0" err="1" smtClean="0"/>
              <a:t>arayüz</a:t>
            </a:r>
            <a:endParaRPr lang="tr-TR" dirty="0" smtClean="0"/>
          </a:p>
          <a:p>
            <a:pPr lvl="1"/>
            <a:r>
              <a:rPr lang="tr-TR" dirty="0"/>
              <a:t>sistem çağrıları</a:t>
            </a:r>
          </a:p>
        </p:txBody>
      </p:sp>
    </p:spTree>
    <p:extLst>
      <p:ext uri="{BB962C8B-B14F-4D97-AF65-F5344CB8AC3E}">
        <p14:creationId xmlns:p14="http://schemas.microsoft.com/office/powerpoint/2010/main" val="168766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18070" y="332656"/>
            <a:ext cx="8229600" cy="576263"/>
          </a:xfrm>
        </p:spPr>
        <p:txBody>
          <a:bodyPr>
            <a:normAutofit fontScale="90000"/>
          </a:bodyPr>
          <a:lstStyle/>
          <a:p>
            <a:pPr eaLnBrk="1" hangingPunct="1"/>
            <a:r>
              <a:rPr lang="tr-TR" altLang="tr-TR" dirty="0" smtClean="0"/>
              <a:t>Sistem Çağrıları</a:t>
            </a:r>
            <a:endParaRPr lang="en-US" altLang="tr-TR" dirty="0" smtClean="0"/>
          </a:p>
        </p:txBody>
      </p:sp>
      <p:sp>
        <p:nvSpPr>
          <p:cNvPr id="15363" name="Rectangle 3"/>
          <p:cNvSpPr>
            <a:spLocks noGrp="1" noChangeArrowheads="1"/>
          </p:cNvSpPr>
          <p:nvPr>
            <p:ph idx="1"/>
          </p:nvPr>
        </p:nvSpPr>
        <p:spPr>
          <a:xfrm>
            <a:off x="949325" y="1106488"/>
            <a:ext cx="7367091" cy="2646362"/>
          </a:xfrm>
        </p:spPr>
        <p:txBody>
          <a:bodyPr>
            <a:noAutofit/>
          </a:bodyPr>
          <a:lstStyle/>
          <a:p>
            <a:pPr>
              <a:lnSpc>
                <a:spcPct val="90000"/>
              </a:lnSpc>
            </a:pPr>
            <a:r>
              <a:rPr lang="tr-TR" altLang="tr-TR" sz="2800" dirty="0" smtClean="0"/>
              <a:t>Programlama </a:t>
            </a:r>
            <a:r>
              <a:rPr lang="tr-TR" altLang="tr-TR" sz="2800" dirty="0" err="1" smtClean="0"/>
              <a:t>arayüzü</a:t>
            </a:r>
            <a:r>
              <a:rPr lang="tr-TR" altLang="tr-TR" sz="2800" dirty="0" smtClean="0"/>
              <a:t> işletim sistemi tarafından sağlanan hizmetlerle erişimi gerçekleştirir.</a:t>
            </a:r>
            <a:endParaRPr lang="en-US" altLang="tr-TR" sz="700" dirty="0" smtClean="0"/>
          </a:p>
          <a:p>
            <a:pPr>
              <a:lnSpc>
                <a:spcPct val="90000"/>
              </a:lnSpc>
            </a:pPr>
            <a:r>
              <a:rPr lang="tr-TR" sz="2800" dirty="0"/>
              <a:t>Tipik bir üst düzey dilde yazılmış</a:t>
            </a:r>
            <a:r>
              <a:rPr lang="en-US" altLang="tr-TR" sz="2800" dirty="0" smtClean="0"/>
              <a:t> (C or C++)</a:t>
            </a:r>
            <a:endParaRPr lang="en-US" altLang="tr-TR" sz="700" dirty="0" smtClean="0"/>
          </a:p>
          <a:p>
            <a:pPr>
              <a:lnSpc>
                <a:spcPct val="90000"/>
              </a:lnSpc>
            </a:pPr>
            <a:r>
              <a:rPr lang="tr-TR" altLang="tr-TR" sz="2800" dirty="0" smtClean="0"/>
              <a:t>Çoğunlukla direkt olarak sistem çağrıları yüksek seviyeli </a:t>
            </a:r>
            <a:r>
              <a:rPr lang="en-US" altLang="tr-TR" sz="2800" b="1" dirty="0" smtClean="0">
                <a:solidFill>
                  <a:srgbClr val="3366FF"/>
                </a:solidFill>
              </a:rPr>
              <a:t>Application Programming Interface </a:t>
            </a:r>
            <a:r>
              <a:rPr lang="en-US" altLang="tr-TR" sz="2800" b="1" dirty="0" smtClean="0">
                <a:solidFill>
                  <a:srgbClr val="000000"/>
                </a:solidFill>
              </a:rPr>
              <a:t>(</a:t>
            </a:r>
            <a:r>
              <a:rPr lang="en-US" altLang="tr-TR" sz="2800" b="1" dirty="0" smtClean="0">
                <a:solidFill>
                  <a:srgbClr val="3366FF"/>
                </a:solidFill>
              </a:rPr>
              <a:t>API</a:t>
            </a:r>
            <a:r>
              <a:rPr lang="en-US" altLang="tr-TR" sz="2800" b="1" dirty="0" smtClean="0">
                <a:solidFill>
                  <a:srgbClr val="000000"/>
                </a:solidFill>
              </a:rPr>
              <a:t>)</a:t>
            </a:r>
            <a:r>
              <a:rPr lang="en-US" altLang="tr-TR" sz="2800" dirty="0" smtClean="0">
                <a:solidFill>
                  <a:srgbClr val="3366FF"/>
                </a:solidFill>
              </a:rPr>
              <a:t> </a:t>
            </a:r>
            <a:r>
              <a:rPr lang="tr-TR" altLang="tr-TR" sz="2800" dirty="0" err="1"/>
              <a:t>ler</a:t>
            </a:r>
            <a:r>
              <a:rPr lang="tr-TR" altLang="tr-TR" sz="2800" dirty="0"/>
              <a:t> ile erişilir.</a:t>
            </a:r>
            <a:endParaRPr lang="en-US" altLang="tr-TR" sz="2800" dirty="0"/>
          </a:p>
          <a:p>
            <a:pPr>
              <a:lnSpc>
                <a:spcPct val="90000"/>
              </a:lnSpc>
            </a:pPr>
            <a:r>
              <a:rPr lang="tr-TR" altLang="tr-TR" sz="2800" dirty="0" smtClean="0"/>
              <a:t>Üç önemli API vardır </a:t>
            </a:r>
            <a:r>
              <a:rPr lang="tr-TR" altLang="tr-TR" sz="2800" dirty="0" smtClean="0"/>
              <a:t>.</a:t>
            </a:r>
          </a:p>
          <a:p>
            <a:pPr lvl="1">
              <a:lnSpc>
                <a:spcPct val="90000"/>
              </a:lnSpc>
            </a:pPr>
            <a:r>
              <a:rPr lang="en-US" altLang="tr-TR" sz="2400" dirty="0" smtClean="0"/>
              <a:t>Win32 </a:t>
            </a:r>
            <a:r>
              <a:rPr lang="en-US" altLang="tr-TR" sz="2400" dirty="0" smtClean="0"/>
              <a:t>API </a:t>
            </a:r>
            <a:r>
              <a:rPr lang="tr-TR" altLang="tr-TR" sz="2400" dirty="0" smtClean="0"/>
              <a:t>-</a:t>
            </a:r>
            <a:r>
              <a:rPr lang="en-US" altLang="tr-TR" sz="2400" dirty="0" smtClean="0"/>
              <a:t> Windows, </a:t>
            </a:r>
            <a:endParaRPr lang="tr-TR" altLang="tr-TR" sz="2400" dirty="0" smtClean="0"/>
          </a:p>
          <a:p>
            <a:pPr lvl="1">
              <a:lnSpc>
                <a:spcPct val="90000"/>
              </a:lnSpc>
            </a:pPr>
            <a:r>
              <a:rPr lang="en-US" altLang="tr-TR" sz="2400" dirty="0" smtClean="0"/>
              <a:t>POSIX </a:t>
            </a:r>
            <a:r>
              <a:rPr lang="tr-TR" altLang="tr-TR" sz="2400" dirty="0" smtClean="0"/>
              <a:t>sistem çağrıları - </a:t>
            </a:r>
            <a:r>
              <a:rPr lang="en-US" altLang="tr-TR" sz="2400" dirty="0" smtClean="0"/>
              <a:t>POSIX-</a:t>
            </a:r>
            <a:r>
              <a:rPr lang="tr-TR" altLang="tr-TR" sz="2400" dirty="0" smtClean="0"/>
              <a:t>tabanlı sistemler için</a:t>
            </a:r>
            <a:r>
              <a:rPr lang="en-US" altLang="tr-TR" sz="2400" dirty="0" smtClean="0"/>
              <a:t> </a:t>
            </a:r>
            <a:r>
              <a:rPr lang="tr-TR" altLang="tr-TR" sz="2400" dirty="0" smtClean="0"/>
              <a:t>(</a:t>
            </a:r>
            <a:r>
              <a:rPr lang="en-US" altLang="tr-TR" sz="2400" dirty="0" smtClean="0"/>
              <a:t>UNIX</a:t>
            </a:r>
            <a:r>
              <a:rPr lang="en-US" altLang="tr-TR" sz="2400" dirty="0" smtClean="0"/>
              <a:t>, </a:t>
            </a:r>
            <a:r>
              <a:rPr lang="en-US" altLang="tr-TR" sz="2400" dirty="0" smtClean="0"/>
              <a:t>Linux</a:t>
            </a:r>
            <a:r>
              <a:rPr lang="tr-TR" altLang="tr-TR" sz="2400" dirty="0"/>
              <a:t> </a:t>
            </a:r>
            <a:r>
              <a:rPr lang="tr-TR" altLang="tr-TR" sz="2400" dirty="0" smtClean="0"/>
              <a:t>ve</a:t>
            </a:r>
            <a:r>
              <a:rPr lang="en-US" altLang="tr-TR" sz="2400" dirty="0" smtClean="0"/>
              <a:t> </a:t>
            </a:r>
            <a:r>
              <a:rPr lang="en-US" altLang="tr-TR" sz="2400" dirty="0" smtClean="0"/>
              <a:t>Mac OS </a:t>
            </a:r>
            <a:r>
              <a:rPr lang="en-US" altLang="tr-TR" sz="2400" dirty="0" smtClean="0"/>
              <a:t>X</a:t>
            </a:r>
            <a:r>
              <a:rPr lang="tr-TR" altLang="tr-TR" sz="2400" dirty="0" smtClean="0"/>
              <a:t> tüm sistemleri için</a:t>
            </a:r>
            <a:r>
              <a:rPr lang="en-US" altLang="tr-TR" sz="2400" dirty="0" smtClean="0"/>
              <a:t>)</a:t>
            </a:r>
            <a:r>
              <a:rPr lang="tr-TR" altLang="tr-TR" sz="2400" dirty="0" smtClean="0"/>
              <a:t> </a:t>
            </a:r>
            <a:r>
              <a:rPr lang="en-US" altLang="tr-TR" sz="2400" dirty="0" smtClean="0"/>
              <a:t> </a:t>
            </a:r>
            <a:endParaRPr lang="tr-TR" altLang="tr-TR" sz="2400" dirty="0" smtClean="0"/>
          </a:p>
          <a:p>
            <a:pPr lvl="1">
              <a:lnSpc>
                <a:spcPct val="90000"/>
              </a:lnSpc>
            </a:pPr>
            <a:r>
              <a:rPr lang="en-US" altLang="tr-TR" sz="2400" dirty="0" smtClean="0"/>
              <a:t>Java </a:t>
            </a:r>
            <a:r>
              <a:rPr lang="en-US" altLang="tr-TR" sz="2400" dirty="0" smtClean="0"/>
              <a:t>API for the Java virtual machine (JVM)</a:t>
            </a:r>
          </a:p>
        </p:txBody>
      </p:sp>
    </p:spTree>
    <p:extLst>
      <p:ext uri="{BB962C8B-B14F-4D97-AF65-F5344CB8AC3E}">
        <p14:creationId xmlns:p14="http://schemas.microsoft.com/office/powerpoint/2010/main" val="6799043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İşletim Sisteminin Fonksiyonları</a:t>
            </a:r>
          </a:p>
        </p:txBody>
      </p:sp>
      <p:sp>
        <p:nvSpPr>
          <p:cNvPr id="3" name="İçerik Yer Tutucusu 2"/>
          <p:cNvSpPr>
            <a:spLocks noGrp="1"/>
          </p:cNvSpPr>
          <p:nvPr>
            <p:ph idx="1"/>
          </p:nvPr>
        </p:nvSpPr>
        <p:spPr/>
        <p:txBody>
          <a:bodyPr>
            <a:normAutofit fontScale="92500" lnSpcReduction="20000"/>
          </a:bodyPr>
          <a:lstStyle/>
          <a:p>
            <a:r>
              <a:rPr lang="tr-TR" b="0" dirty="0"/>
              <a:t>Sistem üzerindeki işleri </a:t>
            </a:r>
            <a:r>
              <a:rPr lang="tr-TR" b="0" dirty="0" smtClean="0"/>
              <a:t>sıra </a:t>
            </a:r>
            <a:r>
              <a:rPr lang="tr-TR" b="0" dirty="0" err="1" smtClean="0"/>
              <a:t>düzensel</a:t>
            </a:r>
            <a:r>
              <a:rPr lang="tr-TR" b="0" dirty="0" smtClean="0"/>
              <a:t> </a:t>
            </a:r>
            <a:r>
              <a:rPr lang="tr-TR" b="0" dirty="0"/>
              <a:t>olarak yerine getirmelidir.</a:t>
            </a:r>
          </a:p>
          <a:p>
            <a:endParaRPr lang="tr-TR" b="0" dirty="0"/>
          </a:p>
          <a:p>
            <a:r>
              <a:rPr lang="tr-TR" b="0" dirty="0"/>
              <a:t>Veriler üzerinde hata denetimlerini gerçekleştirir. </a:t>
            </a:r>
            <a:endParaRPr lang="tr-TR" b="0" dirty="0" smtClean="0"/>
          </a:p>
          <a:p>
            <a:endParaRPr lang="tr-TR" b="0" dirty="0"/>
          </a:p>
          <a:p>
            <a:r>
              <a:rPr lang="tr-TR" b="0" dirty="0"/>
              <a:t>Depolama </a:t>
            </a:r>
            <a:r>
              <a:rPr lang="tr-TR" b="0" dirty="0" smtClean="0"/>
              <a:t>aygıtları veya dış dünya </a:t>
            </a:r>
            <a:r>
              <a:rPr lang="tr-TR" b="0" dirty="0"/>
              <a:t>ile olan </a:t>
            </a:r>
            <a:r>
              <a:rPr lang="tr-TR" b="0" dirty="0" smtClean="0"/>
              <a:t>Giriş/Çıkış işlemlerinde </a:t>
            </a:r>
            <a:r>
              <a:rPr lang="tr-TR" b="0" dirty="0"/>
              <a:t>ilgili işi sonuçlandırmalıdır</a:t>
            </a:r>
            <a:r>
              <a:rPr lang="tr-TR" b="0" dirty="0" smtClean="0"/>
              <a:t>.</a:t>
            </a:r>
          </a:p>
          <a:p>
            <a:endParaRPr lang="tr-TR" b="0" dirty="0"/>
          </a:p>
          <a:p>
            <a:r>
              <a:rPr lang="tr-TR" b="0" dirty="0" smtClean="0"/>
              <a:t>Programcı tarafından </a:t>
            </a:r>
            <a:r>
              <a:rPr lang="tr-TR" b="0" dirty="0"/>
              <a:t>gerçekleştirilen kesmelerin gereklerini yerine getirebilmelidir.</a:t>
            </a:r>
            <a:endParaRPr lang="tr-TR" dirty="0"/>
          </a:p>
        </p:txBody>
      </p:sp>
    </p:spTree>
    <p:extLst>
      <p:ext uri="{BB962C8B-B14F-4D97-AF65-F5344CB8AC3E}">
        <p14:creationId xmlns:p14="http://schemas.microsoft.com/office/powerpoint/2010/main" val="836149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a:spLocks noGrp="1"/>
          </p:cNvSpPr>
          <p:nvPr>
            <p:ph type="title"/>
          </p:nvPr>
        </p:nvSpPr>
        <p:spPr/>
        <p:txBody>
          <a:bodyPr/>
          <a:lstStyle/>
          <a:p>
            <a:r>
              <a:rPr lang="tr-TR" dirty="0"/>
              <a:t>İşletim Sisteminin Fonksiyonları</a:t>
            </a:r>
          </a:p>
        </p:txBody>
      </p:sp>
      <p:sp>
        <p:nvSpPr>
          <p:cNvPr id="3" name="İçerik Yer Tutucusu 2"/>
          <p:cNvSpPr>
            <a:spLocks noGrp="1"/>
          </p:cNvSpPr>
          <p:nvPr>
            <p:ph idx="1"/>
          </p:nvPr>
        </p:nvSpPr>
        <p:spPr>
          <a:xfrm>
            <a:off x="457200" y="1556792"/>
            <a:ext cx="8229600" cy="4525962"/>
          </a:xfrm>
        </p:spPr>
        <p:txBody>
          <a:bodyPr>
            <a:normAutofit fontScale="77500" lnSpcReduction="20000"/>
          </a:bodyPr>
          <a:lstStyle/>
          <a:p>
            <a:endParaRPr lang="tr-TR" b="0" dirty="0"/>
          </a:p>
          <a:p>
            <a:r>
              <a:rPr lang="tr-TR" b="0" dirty="0"/>
              <a:t>Sistem üzerinde çalışan </a:t>
            </a:r>
            <a:r>
              <a:rPr lang="tr-TR" b="0" dirty="0" smtClean="0"/>
              <a:t>programları bir </a:t>
            </a:r>
            <a:r>
              <a:rPr lang="tr-TR" b="0" dirty="0"/>
              <a:t>öncelik sıralamasına koymalıdır. </a:t>
            </a:r>
            <a:endParaRPr lang="tr-TR" b="0" dirty="0" smtClean="0"/>
          </a:p>
          <a:p>
            <a:endParaRPr lang="tr-TR" b="0" dirty="0"/>
          </a:p>
          <a:p>
            <a:r>
              <a:rPr lang="tr-TR" b="0" dirty="0"/>
              <a:t>Donanımsal </a:t>
            </a:r>
            <a:r>
              <a:rPr lang="tr-TR" b="0" dirty="0" smtClean="0"/>
              <a:t>kaynakları devamlı olarak </a:t>
            </a:r>
            <a:r>
              <a:rPr lang="tr-TR" b="0" dirty="0"/>
              <a:t>kontrol altında bulundurmalıdır</a:t>
            </a:r>
            <a:r>
              <a:rPr lang="tr-TR" b="0" dirty="0" smtClean="0"/>
              <a:t>.</a:t>
            </a:r>
          </a:p>
          <a:p>
            <a:endParaRPr lang="tr-TR" b="0" dirty="0"/>
          </a:p>
          <a:p>
            <a:r>
              <a:rPr lang="tr-TR" b="0" dirty="0"/>
              <a:t>Sistem üzerindeki kullanıcıların birbirlerine müdahale etmesine engel olmalıdır</a:t>
            </a:r>
            <a:r>
              <a:rPr lang="tr-TR" b="0" dirty="0" smtClean="0"/>
              <a:t>.</a:t>
            </a:r>
          </a:p>
          <a:p>
            <a:endParaRPr lang="tr-TR" b="0" dirty="0"/>
          </a:p>
          <a:p>
            <a:r>
              <a:rPr lang="tr-TR" b="0" dirty="0"/>
              <a:t>Kullanıcının kolaylıkla algılayabileceği bir </a:t>
            </a:r>
            <a:r>
              <a:rPr lang="tr-TR" b="0" dirty="0" err="1" smtClean="0"/>
              <a:t>arayüzü</a:t>
            </a:r>
            <a:r>
              <a:rPr lang="tr-TR" b="0" dirty="0" smtClean="0"/>
              <a:t> olmalıdır</a:t>
            </a:r>
            <a:r>
              <a:rPr lang="tr-TR" b="0" dirty="0"/>
              <a:t>.</a:t>
            </a:r>
            <a:endParaRPr lang="tr-TR" dirty="0"/>
          </a:p>
        </p:txBody>
      </p:sp>
    </p:spTree>
    <p:extLst>
      <p:ext uri="{BB962C8B-B14F-4D97-AF65-F5344CB8AC3E}">
        <p14:creationId xmlns:p14="http://schemas.microsoft.com/office/powerpoint/2010/main" val="2723523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a:spLocks noGrp="1"/>
          </p:cNvSpPr>
          <p:nvPr>
            <p:ph type="title"/>
          </p:nvPr>
        </p:nvSpPr>
        <p:spPr/>
        <p:txBody>
          <a:bodyPr/>
          <a:lstStyle/>
          <a:p>
            <a:r>
              <a:rPr lang="tr-TR" dirty="0"/>
              <a:t>İşletim Sisteminin Fonksiyonları</a:t>
            </a:r>
          </a:p>
        </p:txBody>
      </p:sp>
      <p:sp>
        <p:nvSpPr>
          <p:cNvPr id="3" name="İçerik Yer Tutucusu 2"/>
          <p:cNvSpPr>
            <a:spLocks noGrp="1"/>
          </p:cNvSpPr>
          <p:nvPr>
            <p:ph idx="1"/>
          </p:nvPr>
        </p:nvSpPr>
        <p:spPr/>
        <p:txBody>
          <a:bodyPr>
            <a:normAutofit fontScale="85000" lnSpcReduction="20000"/>
          </a:bodyPr>
          <a:lstStyle/>
          <a:p>
            <a:r>
              <a:rPr lang="tr-TR" b="0" dirty="0" smtClean="0"/>
              <a:t>Kullanıcılar </a:t>
            </a:r>
            <a:r>
              <a:rPr lang="tr-TR" b="0" dirty="0"/>
              <a:t>arasında donanımın </a:t>
            </a:r>
            <a:r>
              <a:rPr lang="tr-TR" b="0" dirty="0" smtClean="0"/>
              <a:t>paylaşımlı olarak kullanılmasını sağlar.</a:t>
            </a:r>
          </a:p>
          <a:p>
            <a:endParaRPr lang="tr-TR" b="0" dirty="0"/>
          </a:p>
          <a:p>
            <a:r>
              <a:rPr lang="tr-TR" b="0" dirty="0"/>
              <a:t>Kullanıcıların </a:t>
            </a:r>
            <a:r>
              <a:rPr lang="tr-TR" b="0" dirty="0" smtClean="0"/>
              <a:t>programları ve </a:t>
            </a:r>
            <a:r>
              <a:rPr lang="tr-TR" b="0" dirty="0"/>
              <a:t>veriyi </a:t>
            </a:r>
            <a:r>
              <a:rPr lang="tr-TR" b="0" dirty="0" smtClean="0"/>
              <a:t>paylaşmasını sağlar.</a:t>
            </a:r>
          </a:p>
          <a:p>
            <a:endParaRPr lang="tr-TR" b="0" dirty="0"/>
          </a:p>
          <a:p>
            <a:r>
              <a:rPr lang="tr-TR" b="0" dirty="0"/>
              <a:t>Kullanıcıların verilerini </a:t>
            </a:r>
            <a:r>
              <a:rPr lang="tr-TR" b="0" dirty="0" smtClean="0"/>
              <a:t>korumalarını sağlar.</a:t>
            </a:r>
          </a:p>
          <a:p>
            <a:endParaRPr lang="tr-TR" b="0" dirty="0"/>
          </a:p>
          <a:p>
            <a:r>
              <a:rPr lang="tr-TR" b="0" dirty="0"/>
              <a:t>Kaynakların </a:t>
            </a:r>
            <a:r>
              <a:rPr lang="tr-TR" b="0" dirty="0" smtClean="0"/>
              <a:t>kullanımını programlar.</a:t>
            </a:r>
          </a:p>
          <a:p>
            <a:endParaRPr lang="tr-TR" b="0" dirty="0"/>
          </a:p>
          <a:p>
            <a:r>
              <a:rPr lang="tr-TR" b="0" dirty="0"/>
              <a:t>Disk veya </a:t>
            </a:r>
            <a:r>
              <a:rPr lang="tr-TR" b="0" dirty="0" smtClean="0"/>
              <a:t>dış ortamla </a:t>
            </a:r>
            <a:r>
              <a:rPr lang="tr-TR" b="0" dirty="0"/>
              <a:t>olan Giriş/ </a:t>
            </a:r>
            <a:r>
              <a:rPr lang="tr-TR" b="0" dirty="0" smtClean="0"/>
              <a:t>Çıkış işlemlerini </a:t>
            </a:r>
            <a:r>
              <a:rPr lang="tr-TR" b="0" dirty="0"/>
              <a:t>düzenler.</a:t>
            </a:r>
            <a:endParaRPr lang="tr-TR" dirty="0"/>
          </a:p>
        </p:txBody>
      </p:sp>
    </p:spTree>
    <p:extLst>
      <p:ext uri="{BB962C8B-B14F-4D97-AF65-F5344CB8AC3E}">
        <p14:creationId xmlns:p14="http://schemas.microsoft.com/office/powerpoint/2010/main" val="1728580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GİRİŞ</a:t>
            </a:r>
            <a:endParaRPr lang="tr-TR" dirty="0"/>
          </a:p>
        </p:txBody>
      </p:sp>
      <p:sp>
        <p:nvSpPr>
          <p:cNvPr id="3" name="İçerik Yer Tutucusu 2"/>
          <p:cNvSpPr>
            <a:spLocks noGrp="1"/>
          </p:cNvSpPr>
          <p:nvPr>
            <p:ph idx="1"/>
          </p:nvPr>
        </p:nvSpPr>
        <p:spPr/>
        <p:txBody>
          <a:bodyPr/>
          <a:lstStyle/>
          <a:p>
            <a:r>
              <a:rPr lang="tr-TR" dirty="0" smtClean="0"/>
              <a:t>Donanım nedir?</a:t>
            </a:r>
          </a:p>
          <a:p>
            <a:pPr marL="0" indent="0">
              <a:buNone/>
            </a:pPr>
            <a:endParaRPr lang="tr-TR" dirty="0" smtClean="0"/>
          </a:p>
          <a:p>
            <a:r>
              <a:rPr lang="tr-TR" dirty="0" smtClean="0"/>
              <a:t>Yazılım Nedir?</a:t>
            </a:r>
          </a:p>
          <a:p>
            <a:endParaRPr lang="tr-TR" dirty="0"/>
          </a:p>
          <a:p>
            <a:pPr marL="457200" lvl="1" indent="0">
              <a:buNone/>
            </a:pPr>
            <a:endParaRPr lang="tr-TR" dirty="0"/>
          </a:p>
        </p:txBody>
      </p:sp>
    </p:spTree>
    <p:extLst>
      <p:ext uri="{BB962C8B-B14F-4D97-AF65-F5344CB8AC3E}">
        <p14:creationId xmlns:p14="http://schemas.microsoft.com/office/powerpoint/2010/main" val="1162432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600" dirty="0" smtClean="0"/>
              <a:t>Bir </a:t>
            </a:r>
            <a:r>
              <a:rPr lang="tr-TR" sz="3600" dirty="0"/>
              <a:t>İşletim Sisteminden Beklenenler</a:t>
            </a:r>
          </a:p>
        </p:txBody>
      </p:sp>
      <p:sp>
        <p:nvSpPr>
          <p:cNvPr id="3" name="İçerik Yer Tutucusu 2"/>
          <p:cNvSpPr>
            <a:spLocks noGrp="1"/>
          </p:cNvSpPr>
          <p:nvPr>
            <p:ph idx="1"/>
          </p:nvPr>
        </p:nvSpPr>
        <p:spPr>
          <a:xfrm>
            <a:off x="457200" y="1556792"/>
            <a:ext cx="8229600" cy="4525962"/>
          </a:xfrm>
        </p:spPr>
        <p:txBody>
          <a:bodyPr>
            <a:normAutofit fontScale="85000" lnSpcReduction="20000"/>
          </a:bodyPr>
          <a:lstStyle/>
          <a:p>
            <a:r>
              <a:rPr lang="tr-TR" b="0" dirty="0"/>
              <a:t>Etkin </a:t>
            </a:r>
            <a:r>
              <a:rPr lang="tr-TR" b="0" dirty="0" smtClean="0"/>
              <a:t>olmalıdır.</a:t>
            </a:r>
          </a:p>
          <a:p>
            <a:pPr marL="0" indent="0">
              <a:buNone/>
            </a:pPr>
            <a:endParaRPr lang="tr-TR" sz="800" b="0" dirty="0"/>
          </a:p>
          <a:p>
            <a:r>
              <a:rPr lang="tr-TR" b="0" dirty="0"/>
              <a:t>Bir görevden diğer bir göreve </a:t>
            </a:r>
            <a:r>
              <a:rPr lang="tr-TR" b="0" dirty="0" smtClean="0"/>
              <a:t>geçiş süresi </a:t>
            </a:r>
            <a:r>
              <a:rPr lang="tr-TR" b="0" dirty="0"/>
              <a:t>kısa olmalıdır</a:t>
            </a:r>
            <a:r>
              <a:rPr lang="tr-TR" b="0" dirty="0" smtClean="0"/>
              <a:t>.</a:t>
            </a:r>
          </a:p>
          <a:p>
            <a:pPr marL="0" indent="0">
              <a:buNone/>
            </a:pPr>
            <a:endParaRPr lang="tr-TR" sz="800" b="0" dirty="0"/>
          </a:p>
          <a:p>
            <a:r>
              <a:rPr lang="tr-TR" b="0" dirty="0" smtClean="0"/>
              <a:t>Hızlı cevap </a:t>
            </a:r>
            <a:r>
              <a:rPr lang="tr-TR" b="0" dirty="0"/>
              <a:t>verebilmelidir</a:t>
            </a:r>
            <a:r>
              <a:rPr lang="tr-TR" b="0" dirty="0" smtClean="0"/>
              <a:t>.</a:t>
            </a:r>
          </a:p>
          <a:p>
            <a:endParaRPr lang="tr-TR" sz="800" b="0" dirty="0" smtClean="0"/>
          </a:p>
          <a:p>
            <a:r>
              <a:rPr lang="tr-TR" b="0" dirty="0" smtClean="0"/>
              <a:t>Hatalara karşı güvenilir </a:t>
            </a:r>
            <a:r>
              <a:rPr lang="tr-TR" b="0" dirty="0"/>
              <a:t>olmalıdır</a:t>
            </a:r>
            <a:r>
              <a:rPr lang="tr-TR" b="0" dirty="0" smtClean="0"/>
              <a:t>.</a:t>
            </a:r>
          </a:p>
          <a:p>
            <a:endParaRPr lang="tr-TR" sz="800" b="0" dirty="0"/>
          </a:p>
          <a:p>
            <a:r>
              <a:rPr lang="tr-TR" b="0" dirty="0"/>
              <a:t>Sistem daha sonra da kullanılabilmeye imkan verecek şekilde sürekli olmalıdır</a:t>
            </a:r>
            <a:r>
              <a:rPr lang="tr-TR" b="0" dirty="0" smtClean="0"/>
              <a:t>.</a:t>
            </a:r>
          </a:p>
          <a:p>
            <a:endParaRPr lang="tr-TR" sz="800" b="0" dirty="0"/>
          </a:p>
          <a:p>
            <a:r>
              <a:rPr lang="tr-TR" b="0" dirty="0"/>
              <a:t>Kolay bir şekilde yönetilebilir olmalıdır</a:t>
            </a:r>
            <a:r>
              <a:rPr lang="tr-TR" b="0" dirty="0" smtClean="0"/>
              <a:t>.</a:t>
            </a:r>
          </a:p>
          <a:p>
            <a:endParaRPr lang="tr-TR" sz="1050" b="0" dirty="0"/>
          </a:p>
          <a:p>
            <a:r>
              <a:rPr lang="tr-TR" b="0" dirty="0"/>
              <a:t>Dışarıdan yapılacak izinsiz müdahalelere </a:t>
            </a:r>
            <a:r>
              <a:rPr lang="tr-TR" b="0" dirty="0" smtClean="0"/>
              <a:t>karşı güvenilir </a:t>
            </a:r>
            <a:r>
              <a:rPr lang="tr-TR" b="0" dirty="0"/>
              <a:t>olmalıdır.</a:t>
            </a:r>
          </a:p>
        </p:txBody>
      </p:sp>
    </p:spTree>
    <p:extLst>
      <p:ext uri="{BB962C8B-B14F-4D97-AF65-F5344CB8AC3E}">
        <p14:creationId xmlns:p14="http://schemas.microsoft.com/office/powerpoint/2010/main" val="3177121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29630" y="397098"/>
            <a:ext cx="8229600" cy="735360"/>
          </a:xfrm>
        </p:spPr>
        <p:txBody>
          <a:bodyPr/>
          <a:lstStyle/>
          <a:p>
            <a:r>
              <a:rPr lang="tr-TR" sz="3600" dirty="0" smtClean="0"/>
              <a:t>Bilgisayar Sistemleri Tarihçesi</a:t>
            </a:r>
            <a:endParaRPr lang="tr-TR" sz="3600" dirty="0"/>
          </a:p>
        </p:txBody>
      </p:sp>
      <p:sp>
        <p:nvSpPr>
          <p:cNvPr id="3" name="İçerik Yer Tutucusu 2"/>
          <p:cNvSpPr>
            <a:spLocks noGrp="1"/>
          </p:cNvSpPr>
          <p:nvPr>
            <p:ph idx="1"/>
          </p:nvPr>
        </p:nvSpPr>
        <p:spPr>
          <a:xfrm>
            <a:off x="539552" y="1135286"/>
            <a:ext cx="8229600" cy="4525962"/>
          </a:xfrm>
        </p:spPr>
        <p:txBody>
          <a:bodyPr/>
          <a:lstStyle/>
          <a:p>
            <a:r>
              <a:rPr lang="tr-TR" sz="2000" dirty="0" smtClean="0"/>
              <a:t>1. Nesil (1945 - 1955) (UNIVAC, ENIAC)</a:t>
            </a:r>
          </a:p>
          <a:p>
            <a:pPr lvl="1"/>
            <a:r>
              <a:rPr lang="en-US" sz="2000" dirty="0" err="1" smtClean="0"/>
              <a:t>Va</a:t>
            </a:r>
            <a:r>
              <a:rPr lang="tr-TR" sz="2000" dirty="0" smtClean="0"/>
              <a:t>k</a:t>
            </a:r>
            <a:r>
              <a:rPr lang="en-US" sz="2000" dirty="0" smtClean="0"/>
              <a:t>u</a:t>
            </a:r>
            <a:r>
              <a:rPr lang="tr-TR" sz="2000" dirty="0" smtClean="0"/>
              <a:t>m Tüpleri</a:t>
            </a:r>
            <a:endParaRPr lang="en-US" sz="2000" dirty="0"/>
          </a:p>
          <a:p>
            <a:pPr lvl="1"/>
            <a:r>
              <a:rPr lang="tr-TR" sz="2000" dirty="0" smtClean="0"/>
              <a:t>İşletim Sistemi yoktur.</a:t>
            </a:r>
          </a:p>
          <a:p>
            <a:pPr lvl="1"/>
            <a:r>
              <a:rPr lang="tr-TR" sz="2000" dirty="0" smtClean="0"/>
              <a:t>Programlama bir kablolu kart üzerinde yapılırdı.</a:t>
            </a:r>
          </a:p>
          <a:p>
            <a:pPr lvl="1"/>
            <a:r>
              <a:rPr lang="tr-TR" sz="2000" dirty="0" smtClean="0"/>
              <a:t>Uygulamalar çoğunlukla sayısal hesaplama üzerinde yapılırdı.</a:t>
            </a:r>
            <a:r>
              <a:rPr lang="tr-TR" sz="2000" dirty="0"/>
              <a:t> </a:t>
            </a:r>
            <a:r>
              <a:rPr lang="tr-TR" sz="2000" dirty="0" smtClean="0"/>
              <a:t>(yörünge </a:t>
            </a:r>
            <a:r>
              <a:rPr lang="tr-TR" sz="2000" dirty="0"/>
              <a:t>hesaplamaları, sinüs hesaplamaları vs</a:t>
            </a:r>
            <a:r>
              <a:rPr lang="tr-TR" sz="2000" dirty="0" smtClean="0"/>
              <a:t>.)</a:t>
            </a:r>
            <a:endParaRPr lang="en-US" sz="2000" dirty="0"/>
          </a:p>
          <a:p>
            <a:pPr marL="457200" lvl="1" indent="0">
              <a:buNone/>
            </a:pPr>
            <a:endParaRPr lang="tr-TR" sz="2000" dirty="0"/>
          </a:p>
        </p:txBody>
      </p:sp>
      <p:pic>
        <p:nvPicPr>
          <p:cNvPr id="1026" name="Picture 2" descr="http://www-03.ibm.com/ibm/history/ibm100/images/icp/E470631I02857T92/us__en_us__ibm100__603calc__603_vacuum__620x3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3344366"/>
            <a:ext cx="590550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137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sz="2000" dirty="0" smtClean="0"/>
              <a:t>2. Nesil (</a:t>
            </a:r>
            <a:r>
              <a:rPr lang="en-US" sz="2000" dirty="0" smtClean="0"/>
              <a:t>1955 – 1965)</a:t>
            </a:r>
          </a:p>
          <a:p>
            <a:pPr lvl="1"/>
            <a:r>
              <a:rPr lang="en-US" sz="2000" dirty="0" smtClean="0"/>
              <a:t>Trans</a:t>
            </a:r>
            <a:r>
              <a:rPr lang="tr-TR" sz="2000" dirty="0" err="1" smtClean="0"/>
              <a:t>istörler</a:t>
            </a:r>
            <a:endParaRPr lang="tr-TR" sz="2000" dirty="0" smtClean="0"/>
          </a:p>
          <a:p>
            <a:pPr lvl="1"/>
            <a:r>
              <a:rPr lang="tr-TR" sz="2000" dirty="0" smtClean="0"/>
              <a:t>Ticari olarak üretilen bilgisayarlar</a:t>
            </a:r>
          </a:p>
          <a:p>
            <a:pPr lvl="1"/>
            <a:r>
              <a:rPr lang="tr-TR" sz="2000" dirty="0" smtClean="0"/>
              <a:t>PC </a:t>
            </a:r>
            <a:r>
              <a:rPr lang="tr-TR" sz="2000" dirty="0" err="1" smtClean="0"/>
              <a:t>lerle</a:t>
            </a:r>
            <a:r>
              <a:rPr lang="tr-TR" sz="2000" dirty="0" smtClean="0"/>
              <a:t> karşılaştırıldığında çok pahalı ve çok yavaş bilgisayarlar.</a:t>
            </a:r>
          </a:p>
          <a:p>
            <a:pPr lvl="1"/>
            <a:r>
              <a:rPr lang="tr-TR" sz="2000" dirty="0" smtClean="0"/>
              <a:t>Toplu işlem (Tek seferde çalıştırma, iş toplama, çıkışta hepsini yazdırma) (</a:t>
            </a:r>
            <a:r>
              <a:rPr lang="tr-TR" sz="2000" dirty="0" err="1" smtClean="0"/>
              <a:t>Batch</a:t>
            </a:r>
            <a:r>
              <a:rPr lang="tr-TR" sz="2000" dirty="0" smtClean="0"/>
              <a:t> File- Toplu iş dosyası)</a:t>
            </a:r>
          </a:p>
          <a:p>
            <a:pPr lvl="1"/>
            <a:r>
              <a:rPr lang="tr-TR" sz="2000" dirty="0" smtClean="0"/>
              <a:t>Kuyruk (Online çevre birimi işletimi)</a:t>
            </a:r>
          </a:p>
          <a:p>
            <a:pPr lvl="2"/>
            <a:r>
              <a:rPr lang="tr-TR" sz="1800" b="1" dirty="0" smtClean="0"/>
              <a:t>Çevrimiçi kuyruk</a:t>
            </a:r>
          </a:p>
          <a:p>
            <a:pPr lvl="2"/>
            <a:r>
              <a:rPr lang="tr-TR" sz="1800" b="1" dirty="0" smtClean="0"/>
              <a:t>Çevrimdışı kuyruk</a:t>
            </a:r>
            <a:r>
              <a:rPr lang="tr-TR" sz="1800" dirty="0" smtClean="0"/>
              <a:t>: </a:t>
            </a:r>
            <a:r>
              <a:rPr lang="tr-TR" sz="1800" dirty="0"/>
              <a:t>A</a:t>
            </a:r>
            <a:r>
              <a:rPr lang="tr-TR" sz="1800" dirty="0" smtClean="0"/>
              <a:t>na sistem, Sunucu bilgisayarlarla, yavaş G/Ç aygıtlarının yerine koyar ki bu makineleri G/Ç aygıtı olarak görür.</a:t>
            </a:r>
          </a:p>
          <a:p>
            <a:pPr lvl="1"/>
            <a:r>
              <a:rPr lang="tr-TR" sz="2000" dirty="0" smtClean="0"/>
              <a:t>Uygulamalar genellikle bilimsel ve mühendislik hesaplamalarına dayalıdır.</a:t>
            </a:r>
          </a:p>
          <a:p>
            <a:pPr lvl="1"/>
            <a:r>
              <a:rPr lang="tr-TR" sz="2000" dirty="0" smtClean="0"/>
              <a:t>FORTRAN ve COBOL gibi yüksek seviyeli diller kullanılırdı.</a:t>
            </a:r>
          </a:p>
          <a:p>
            <a:pPr lvl="2"/>
            <a:endParaRPr lang="tr-TR" sz="1800" dirty="0"/>
          </a:p>
        </p:txBody>
      </p:sp>
      <p:sp>
        <p:nvSpPr>
          <p:cNvPr id="5" name="Başlık 1"/>
          <p:cNvSpPr txBox="1">
            <a:spLocks/>
          </p:cNvSpPr>
          <p:nvPr/>
        </p:nvSpPr>
        <p:spPr bwMode="auto">
          <a:xfrm>
            <a:off x="539552" y="188640"/>
            <a:ext cx="8229600" cy="1143000"/>
          </a:xfrm>
          <a:prstGeom prst="rect">
            <a:avLst/>
          </a:prstGeom>
        </p:spPr>
        <p:txBody>
          <a:bodyPr vert="horz" lIns="91440" tIns="45720" rIns="91440" bIns="45720" rtlCol="0" anchor="ctr">
            <a:normAutofit/>
          </a:bodyPr>
          <a:lstStyle>
            <a:lvl1pPr algn="ctr">
              <a:spcBef>
                <a:spcPct val="0"/>
              </a:spcBef>
              <a:buNone/>
              <a:defRPr sz="3600">
                <a:latin typeface="+mj-lt"/>
                <a:ea typeface="+mj-ea"/>
                <a:cs typeface="+mj-cs"/>
              </a:defRPr>
            </a:lvl1pPr>
          </a:lstStyle>
          <a:p>
            <a:r>
              <a:rPr lang="tr-TR" dirty="0"/>
              <a:t>Bilgisayar Sistemleri Tarihçesi</a:t>
            </a:r>
            <a:endParaRPr lang="tr-TR" dirty="0"/>
          </a:p>
        </p:txBody>
      </p:sp>
    </p:spTree>
    <p:extLst>
      <p:ext uri="{BB962C8B-B14F-4D97-AF65-F5344CB8AC3E}">
        <p14:creationId xmlns:p14="http://schemas.microsoft.com/office/powerpoint/2010/main" val="2787859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7" y="2000250"/>
            <a:ext cx="81375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9472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1"/>
          <p:cNvSpPr>
            <a:spLocks noGrp="1"/>
          </p:cNvSpPr>
          <p:nvPr>
            <p:ph type="title"/>
          </p:nvPr>
        </p:nvSpPr>
        <p:spPr/>
        <p:txBody>
          <a:bodyPr vert="horz" lIns="91440" tIns="45720" rIns="91440" bIns="45720" rtlCol="0" anchor="ctr">
            <a:normAutofit/>
          </a:bodyPr>
          <a:lstStyle/>
          <a:p>
            <a:r>
              <a:rPr lang="tr-TR" sz="3600" dirty="0"/>
              <a:t>Bilgisayar Sistemleri Tarihçesi</a:t>
            </a:r>
            <a:endParaRPr lang="tr-TR" sz="3600" dirty="0"/>
          </a:p>
        </p:txBody>
      </p:sp>
      <p:sp>
        <p:nvSpPr>
          <p:cNvPr id="3" name="İçerik Yer Tutucusu 2"/>
          <p:cNvSpPr>
            <a:spLocks noGrp="1"/>
          </p:cNvSpPr>
          <p:nvPr>
            <p:ph idx="1"/>
          </p:nvPr>
        </p:nvSpPr>
        <p:spPr/>
        <p:txBody>
          <a:bodyPr/>
          <a:lstStyle/>
          <a:p>
            <a:r>
              <a:rPr lang="tr-TR" dirty="0" smtClean="0"/>
              <a:t>3.Nesil</a:t>
            </a:r>
          </a:p>
          <a:p>
            <a:pPr lvl="1"/>
            <a:r>
              <a:rPr lang="tr-TR" dirty="0" smtClean="0"/>
              <a:t>Entegre Devreler paketleri</a:t>
            </a:r>
          </a:p>
          <a:p>
            <a:pPr lvl="1"/>
            <a:r>
              <a:rPr lang="tr-TR" dirty="0" smtClean="0"/>
              <a:t>G/Ç işlemleri işlemci ile paralel çalışabilmekte – Çoklu programlama</a:t>
            </a:r>
          </a:p>
          <a:p>
            <a:pPr lvl="1"/>
            <a:r>
              <a:rPr lang="tr-TR" dirty="0" smtClean="0"/>
              <a:t>Çevrim içi kuyruk</a:t>
            </a:r>
          </a:p>
          <a:p>
            <a:pPr lvl="1"/>
            <a:r>
              <a:rPr lang="tr-TR" dirty="0" smtClean="0"/>
              <a:t>Zaman Paylaşımı</a:t>
            </a:r>
            <a:endParaRPr lang="tr-TR" dirty="0"/>
          </a:p>
        </p:txBody>
      </p:sp>
      <p:pic>
        <p:nvPicPr>
          <p:cNvPr id="5" name="Picture 4"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501008"/>
            <a:ext cx="3571775" cy="26428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310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a:spLocks noGrp="1"/>
          </p:cNvSpPr>
          <p:nvPr>
            <p:ph type="title"/>
          </p:nvPr>
        </p:nvSpPr>
        <p:spPr/>
        <p:txBody>
          <a:bodyPr vert="horz" lIns="91440" tIns="45720" rIns="91440" bIns="45720" rtlCol="0" anchor="ctr">
            <a:normAutofit/>
          </a:bodyPr>
          <a:lstStyle/>
          <a:p>
            <a:r>
              <a:rPr lang="tr-TR" sz="3600" dirty="0"/>
              <a:t>Bilgisayar Sistemleri Tarihçesi</a:t>
            </a:r>
            <a:endParaRPr lang="tr-TR" sz="3600" dirty="0"/>
          </a:p>
        </p:txBody>
      </p:sp>
      <p:sp>
        <p:nvSpPr>
          <p:cNvPr id="3" name="İçerik Yer Tutucusu 2"/>
          <p:cNvSpPr>
            <a:spLocks noGrp="1"/>
          </p:cNvSpPr>
          <p:nvPr>
            <p:ph idx="1"/>
          </p:nvPr>
        </p:nvSpPr>
        <p:spPr/>
        <p:txBody>
          <a:bodyPr>
            <a:normAutofit fontScale="92500" lnSpcReduction="20000"/>
          </a:bodyPr>
          <a:lstStyle/>
          <a:p>
            <a:r>
              <a:rPr lang="tr-TR" dirty="0" smtClean="0"/>
              <a:t>4. Nesil(1980 - 1990)</a:t>
            </a:r>
          </a:p>
          <a:p>
            <a:pPr lvl="1"/>
            <a:r>
              <a:rPr lang="tr-TR" dirty="0" smtClean="0"/>
              <a:t>Geniş çaplı uyum</a:t>
            </a:r>
          </a:p>
          <a:p>
            <a:pPr lvl="1"/>
            <a:r>
              <a:rPr lang="tr-TR" dirty="0" smtClean="0"/>
              <a:t>Kişisel Bilgisayarlar</a:t>
            </a:r>
          </a:p>
          <a:p>
            <a:pPr lvl="1"/>
            <a:r>
              <a:rPr lang="tr-TR" dirty="0" smtClean="0"/>
              <a:t>MS DOS, Unix gibi işletim sistemleri</a:t>
            </a:r>
          </a:p>
          <a:p>
            <a:pPr lvl="1"/>
            <a:r>
              <a:rPr lang="tr-TR" dirty="0" smtClean="0"/>
              <a:t>Ağ</a:t>
            </a:r>
            <a:endParaRPr lang="tr-TR" dirty="0"/>
          </a:p>
          <a:p>
            <a:r>
              <a:rPr lang="tr-TR" dirty="0"/>
              <a:t>Şimdi</a:t>
            </a:r>
          </a:p>
          <a:p>
            <a:pPr lvl="1"/>
            <a:r>
              <a:rPr lang="en-US" dirty="0"/>
              <a:t>Client/Server </a:t>
            </a:r>
            <a:r>
              <a:rPr lang="tr-TR" dirty="0"/>
              <a:t>hesaplamaları</a:t>
            </a:r>
            <a:endParaRPr lang="en-US" dirty="0"/>
          </a:p>
          <a:p>
            <a:pPr lvl="1"/>
            <a:r>
              <a:rPr lang="en-US" dirty="0"/>
              <a:t>Clients : </a:t>
            </a:r>
            <a:r>
              <a:rPr lang="tr-TR" dirty="0"/>
              <a:t>Kişisel Bilgisayarlar, İş istasyonu altında çalışan Windows ve UNIX işletim sistemleri</a:t>
            </a:r>
          </a:p>
          <a:p>
            <a:pPr lvl="1"/>
            <a:r>
              <a:rPr lang="en-US" dirty="0"/>
              <a:t>Servers </a:t>
            </a:r>
            <a:r>
              <a:rPr lang="tr-TR" dirty="0"/>
              <a:t>Windows NT ve Unix tabanlı işletim sistemleri</a:t>
            </a:r>
            <a:endParaRPr lang="en-US" dirty="0"/>
          </a:p>
          <a:p>
            <a:pPr lvl="1"/>
            <a:r>
              <a:rPr lang="tr-TR" dirty="0"/>
              <a:t>İnternet ve İntranet ağları</a:t>
            </a:r>
            <a:r>
              <a:rPr lang="en-US" dirty="0"/>
              <a:t> (WWW) </a:t>
            </a:r>
          </a:p>
          <a:p>
            <a:pPr lvl="1"/>
            <a:endParaRPr lang="tr-TR" dirty="0"/>
          </a:p>
        </p:txBody>
      </p:sp>
    </p:spTree>
    <p:extLst>
      <p:ext uri="{BB962C8B-B14F-4D97-AF65-F5344CB8AC3E}">
        <p14:creationId xmlns:p14="http://schemas.microsoft.com/office/powerpoint/2010/main" val="2591325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Bilgisayarın Genel Yapısı</a:t>
            </a:r>
            <a:endParaRPr lang="tr-T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7406292"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000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p:txBody>
          <a:bodyPr/>
          <a:lstStyle/>
          <a:p>
            <a:r>
              <a:rPr lang="tr-TR" dirty="0" smtClean="0"/>
              <a:t>Bilgisayarın Genel Yapısı (devam)</a:t>
            </a:r>
            <a:endParaRPr lang="tr-TR"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060849"/>
            <a:ext cx="7887063" cy="3897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697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Temel Bilgisayar Yapısı</a:t>
            </a:r>
            <a:endParaRPr lang="tr-T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8800"/>
            <a:ext cx="9144000" cy="52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058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Komutların Çalıştırılma Aşaması</a:t>
            </a: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32527"/>
            <a:ext cx="8281210" cy="186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798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Yazılım </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Sorun çözümü özgü(Uygulama Yazılımları)</a:t>
            </a:r>
          </a:p>
          <a:p>
            <a:pPr lvl="1"/>
            <a:r>
              <a:rPr lang="tr-TR" dirty="0" smtClean="0"/>
              <a:t>Hesaplamalar, aramalar, sıralamalar</a:t>
            </a:r>
          </a:p>
          <a:p>
            <a:pPr lvl="2"/>
            <a:r>
              <a:rPr lang="tr-TR" dirty="0" smtClean="0"/>
              <a:t>Farklılık gösteren uygulamalar</a:t>
            </a:r>
          </a:p>
          <a:p>
            <a:endParaRPr lang="tr-TR" dirty="0"/>
          </a:p>
          <a:p>
            <a:r>
              <a:rPr lang="tr-TR" dirty="0" smtClean="0"/>
              <a:t>Verilerin giriş çıkış sistemine(Sistem Yazılımları)</a:t>
            </a:r>
          </a:p>
          <a:p>
            <a:pPr lvl="1"/>
            <a:r>
              <a:rPr lang="tr-TR" dirty="0" smtClean="0"/>
              <a:t>Donanıma bağımlı, bir bilgisayar sistemi için hep aynı (bir uygulama programının hard diskten veri okuması gibi)</a:t>
            </a:r>
          </a:p>
          <a:p>
            <a:pPr lvl="1"/>
            <a:r>
              <a:rPr lang="tr-TR" dirty="0" smtClean="0"/>
              <a:t>Tüm donanımlar tarafından kullanılabilir </a:t>
            </a:r>
          </a:p>
          <a:p>
            <a:pPr lvl="1"/>
            <a:r>
              <a:rPr lang="tr-TR" dirty="0" smtClean="0"/>
              <a:t>Kullanıcı donanıma özgü karmaşık ayrıntıları bilme zorunluluğu yok</a:t>
            </a:r>
          </a:p>
          <a:p>
            <a:pPr lvl="1"/>
            <a:r>
              <a:rPr lang="tr-TR" dirty="0" smtClean="0"/>
              <a:t>Kullanımı kolay olmalı,</a:t>
            </a:r>
          </a:p>
          <a:p>
            <a:pPr marL="457200" lvl="1" indent="0">
              <a:buNone/>
            </a:pPr>
            <a:r>
              <a:rPr lang="tr-TR" dirty="0" err="1" smtClean="0"/>
              <a:t>Örn</a:t>
            </a:r>
            <a:r>
              <a:rPr lang="tr-TR" dirty="0" smtClean="0"/>
              <a:t>: Hard Diskten veri okuma</a:t>
            </a:r>
            <a:endParaRPr lang="tr-TR" dirty="0"/>
          </a:p>
        </p:txBody>
      </p:sp>
    </p:spTree>
    <p:extLst>
      <p:ext uri="{BB962C8B-B14F-4D97-AF65-F5344CB8AC3E}">
        <p14:creationId xmlns:p14="http://schemas.microsoft.com/office/powerpoint/2010/main" val="118237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CPU Komut Örnekleri</a:t>
            </a:r>
            <a:endParaRPr lang="tr-TR" dirty="0"/>
          </a:p>
        </p:txBody>
      </p:sp>
      <p:sp>
        <p:nvSpPr>
          <p:cNvPr id="3" name="İçerik Yer Tutucusu 2"/>
          <p:cNvSpPr>
            <a:spLocks noGrp="1"/>
          </p:cNvSpPr>
          <p:nvPr>
            <p:ph idx="1"/>
          </p:nvPr>
        </p:nvSpPr>
        <p:spPr/>
        <p:txBody>
          <a:bodyPr/>
          <a:lstStyle/>
          <a:p>
            <a:r>
              <a:rPr lang="tr-TR" b="0" dirty="0" smtClean="0"/>
              <a:t>MOV </a:t>
            </a:r>
            <a:r>
              <a:rPr lang="tr-TR" b="0" dirty="0"/>
              <a:t>[</a:t>
            </a:r>
            <a:r>
              <a:rPr lang="tr-TR" b="0" dirty="0" err="1"/>
              <a:t>address</a:t>
            </a:r>
            <a:r>
              <a:rPr lang="tr-TR" b="0" dirty="0"/>
              <a:t>], </a:t>
            </a:r>
            <a:r>
              <a:rPr lang="tr-TR" b="0" dirty="0" err="1"/>
              <a:t>ax</a:t>
            </a:r>
            <a:endParaRPr lang="tr-TR" b="0" dirty="0"/>
          </a:p>
          <a:p>
            <a:r>
              <a:rPr lang="tr-TR" b="0" dirty="0" smtClean="0"/>
              <a:t>ADD </a:t>
            </a:r>
            <a:r>
              <a:rPr lang="tr-TR" b="0" dirty="0" err="1"/>
              <a:t>ax</a:t>
            </a:r>
            <a:r>
              <a:rPr lang="tr-TR" b="0" dirty="0"/>
              <a:t>, </a:t>
            </a:r>
            <a:r>
              <a:rPr lang="tr-TR" b="0" dirty="0" err="1"/>
              <a:t>bx</a:t>
            </a:r>
            <a:endParaRPr lang="tr-TR" b="0" dirty="0"/>
          </a:p>
          <a:p>
            <a:r>
              <a:rPr lang="en-US" b="0" dirty="0" smtClean="0"/>
              <a:t>MOV </a:t>
            </a:r>
            <a:r>
              <a:rPr lang="en-US" b="0" dirty="0" err="1"/>
              <a:t>CRn</a:t>
            </a:r>
            <a:r>
              <a:rPr lang="en-US" b="0" dirty="0"/>
              <a:t> (move control register)</a:t>
            </a:r>
          </a:p>
          <a:p>
            <a:r>
              <a:rPr lang="tr-TR" b="0" dirty="0" smtClean="0"/>
              <a:t>IN</a:t>
            </a:r>
            <a:r>
              <a:rPr lang="tr-TR" b="0" dirty="0"/>
              <a:t>, INS (</a:t>
            </a:r>
            <a:r>
              <a:rPr lang="tr-TR" b="0" dirty="0" err="1"/>
              <a:t>input</a:t>
            </a:r>
            <a:r>
              <a:rPr lang="tr-TR" b="0" dirty="0"/>
              <a:t> </a:t>
            </a:r>
            <a:r>
              <a:rPr lang="tr-TR" b="0" dirty="0" err="1"/>
              <a:t>string</a:t>
            </a:r>
            <a:r>
              <a:rPr lang="tr-TR" b="0" dirty="0"/>
              <a:t>)</a:t>
            </a:r>
          </a:p>
          <a:p>
            <a:r>
              <a:rPr lang="tr-TR" b="0" dirty="0" smtClean="0"/>
              <a:t>HLT </a:t>
            </a:r>
            <a:r>
              <a:rPr lang="tr-TR" b="0" dirty="0"/>
              <a:t>(halt)</a:t>
            </a:r>
          </a:p>
          <a:p>
            <a:r>
              <a:rPr lang="tr-TR" b="0" dirty="0" smtClean="0"/>
              <a:t>LTR </a:t>
            </a:r>
            <a:r>
              <a:rPr lang="tr-TR" b="0" dirty="0"/>
              <a:t>(</a:t>
            </a:r>
            <a:r>
              <a:rPr lang="tr-TR" b="0" dirty="0" err="1"/>
              <a:t>load</a:t>
            </a:r>
            <a:r>
              <a:rPr lang="tr-TR" b="0" dirty="0"/>
              <a:t> </a:t>
            </a:r>
            <a:r>
              <a:rPr lang="tr-TR" b="0" dirty="0" err="1"/>
              <a:t>task</a:t>
            </a:r>
            <a:r>
              <a:rPr lang="tr-TR" b="0" dirty="0"/>
              <a:t> </a:t>
            </a:r>
            <a:r>
              <a:rPr lang="tr-TR" b="0" dirty="0" err="1"/>
              <a:t>register</a:t>
            </a:r>
            <a:r>
              <a:rPr lang="tr-TR" b="0" dirty="0"/>
              <a:t>)</a:t>
            </a:r>
          </a:p>
          <a:p>
            <a:r>
              <a:rPr lang="tr-TR" b="0" dirty="0" smtClean="0"/>
              <a:t>INT </a:t>
            </a:r>
            <a:r>
              <a:rPr lang="tr-TR" b="0" dirty="0"/>
              <a:t>n (software </a:t>
            </a:r>
            <a:r>
              <a:rPr lang="tr-TR" b="0" dirty="0" err="1"/>
              <a:t>interrupt</a:t>
            </a:r>
            <a:r>
              <a:rPr lang="tr-TR" b="0" dirty="0"/>
              <a:t>)</a:t>
            </a:r>
            <a:endParaRPr lang="tr-TR" dirty="0"/>
          </a:p>
        </p:txBody>
      </p:sp>
    </p:spTree>
    <p:extLst>
      <p:ext uri="{BB962C8B-B14F-4D97-AF65-F5344CB8AC3E}">
        <p14:creationId xmlns:p14="http://schemas.microsoft.com/office/powerpoint/2010/main" val="3679756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24745"/>
            <a:ext cx="7571184" cy="5765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Başlık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mtClean="0"/>
              <a:t>Komutların Çalıştırılması</a:t>
            </a:r>
            <a:endParaRPr lang="tr-TR" dirty="0"/>
          </a:p>
        </p:txBody>
      </p:sp>
    </p:spTree>
    <p:extLst>
      <p:ext uri="{BB962C8B-B14F-4D97-AF65-F5344CB8AC3E}">
        <p14:creationId xmlns:p14="http://schemas.microsoft.com/office/powerpoint/2010/main" val="2471041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a:lstStyle/>
          <a:p>
            <a:r>
              <a:rPr lang="tr-TR" dirty="0" smtClean="0"/>
              <a:t>Kesmeler</a:t>
            </a:r>
            <a:endParaRPr lang="tr-TR" dirty="0"/>
          </a:p>
        </p:txBody>
      </p:sp>
      <p:sp>
        <p:nvSpPr>
          <p:cNvPr id="4" name="İçerik Yer Tutucusu 3"/>
          <p:cNvSpPr>
            <a:spLocks noGrp="1"/>
          </p:cNvSpPr>
          <p:nvPr>
            <p:ph idx="1"/>
          </p:nvPr>
        </p:nvSpPr>
        <p:spPr/>
        <p:txBody>
          <a:bodyPr>
            <a:normAutofit/>
          </a:bodyPr>
          <a:lstStyle/>
          <a:p>
            <a:r>
              <a:rPr lang="tr-TR" sz="2800" dirty="0" smtClean="0"/>
              <a:t>Program Kesmeleri</a:t>
            </a:r>
          </a:p>
          <a:p>
            <a:r>
              <a:rPr lang="tr-TR" sz="2800" dirty="0" err="1" smtClean="0"/>
              <a:t>Timer</a:t>
            </a:r>
            <a:endParaRPr lang="tr-TR" sz="2800" dirty="0" smtClean="0"/>
          </a:p>
          <a:p>
            <a:r>
              <a:rPr lang="tr-TR" sz="2800" dirty="0" smtClean="0"/>
              <a:t>Giriş / Çıkış (I/O)</a:t>
            </a:r>
          </a:p>
          <a:p>
            <a:r>
              <a:rPr lang="tr-TR" sz="2800" dirty="0" smtClean="0"/>
              <a:t>Donanım Hataları</a:t>
            </a:r>
            <a:endParaRPr lang="tr-TR" sz="2800"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775596"/>
            <a:ext cx="626427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676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Bellek Hiyerarşisi</a:t>
            </a:r>
            <a:endParaRPr lang="tr-TR" dirty="0"/>
          </a:p>
        </p:txBody>
      </p:sp>
      <p:sp>
        <p:nvSpPr>
          <p:cNvPr id="4" name="Metin kutusu 3"/>
          <p:cNvSpPr txBox="1"/>
          <p:nvPr/>
        </p:nvSpPr>
        <p:spPr>
          <a:xfrm>
            <a:off x="6228184" y="2060848"/>
            <a:ext cx="1837811" cy="923330"/>
          </a:xfrm>
          <a:prstGeom prst="rect">
            <a:avLst/>
          </a:prstGeom>
          <a:noFill/>
        </p:spPr>
        <p:txBody>
          <a:bodyPr wrap="none" rtlCol="0">
            <a:spAutoFit/>
          </a:bodyPr>
          <a:lstStyle/>
          <a:p>
            <a:pPr marL="285750" indent="-285750">
              <a:buFontTx/>
              <a:buChar char="-"/>
            </a:pPr>
            <a:r>
              <a:rPr lang="tr-TR" dirty="0" smtClean="0"/>
              <a:t>Maliyet</a:t>
            </a:r>
          </a:p>
          <a:p>
            <a:pPr marL="285750" indent="-285750">
              <a:buFontTx/>
              <a:buChar char="-"/>
            </a:pPr>
            <a:r>
              <a:rPr lang="tr-TR" dirty="0" smtClean="0"/>
              <a:t>Erişim Zamanı </a:t>
            </a:r>
          </a:p>
          <a:p>
            <a:pPr marL="285750" indent="-285750">
              <a:buFontTx/>
              <a:buChar char="-"/>
            </a:pPr>
            <a:r>
              <a:rPr lang="tr-TR" dirty="0" smtClean="0"/>
              <a:t>Kapasite</a:t>
            </a:r>
            <a:endParaRPr lang="tr-TR" dirty="0"/>
          </a:p>
        </p:txBody>
      </p:sp>
      <p:sp>
        <p:nvSpPr>
          <p:cNvPr id="5" name="Dikdörtgen 4"/>
          <p:cNvSpPr/>
          <p:nvPr/>
        </p:nvSpPr>
        <p:spPr>
          <a:xfrm>
            <a:off x="3546140" y="5934670"/>
            <a:ext cx="5364088" cy="923330"/>
          </a:xfrm>
          <a:prstGeom prst="rect">
            <a:avLst/>
          </a:prstGeom>
        </p:spPr>
        <p:txBody>
          <a:bodyPr wrap="square">
            <a:spAutoFit/>
          </a:bodyPr>
          <a:lstStyle/>
          <a:p>
            <a:r>
              <a:rPr lang="tr-TR" dirty="0"/>
              <a:t>• Daha hızlı erişim süresi, bit başına daha fazla maliyet</a:t>
            </a:r>
            <a:br>
              <a:rPr lang="tr-TR" dirty="0"/>
            </a:br>
            <a:r>
              <a:rPr lang="tr-TR" dirty="0"/>
              <a:t>• Daha fazla kapasite, bit başına daha küçük maliyet</a:t>
            </a:r>
            <a:br>
              <a:rPr lang="tr-TR" dirty="0"/>
            </a:br>
            <a:r>
              <a:rPr lang="tr-TR" dirty="0"/>
              <a:t>• Daha fazla kapasite, daha yavaş erişim hızı</a:t>
            </a:r>
          </a:p>
        </p:txBody>
      </p:sp>
      <p:pic>
        <p:nvPicPr>
          <p:cNvPr id="6" name="Picture 3" descr="C:\Users\as668\Desktop\1_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0" y="1124744"/>
            <a:ext cx="5322887" cy="443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932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1_1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092442"/>
            <a:ext cx="9216802" cy="3846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845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Ön Bellek</a:t>
            </a:r>
            <a:endParaRPr lang="tr-T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988840"/>
            <a:ext cx="6151953" cy="4020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4072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Ön Bellek Bellek (devam)</a:t>
            </a:r>
            <a:endParaRPr lang="tr-TR" dirty="0"/>
          </a:p>
        </p:txBody>
      </p:sp>
      <p:sp>
        <p:nvSpPr>
          <p:cNvPr id="4" name="Rectangle 3"/>
          <p:cNvSpPr>
            <a:spLocks noGrp="1" noChangeArrowheads="1"/>
          </p:cNvSpPr>
          <p:nvPr>
            <p:ph idx="1"/>
          </p:nvPr>
        </p:nvSpPr>
        <p:spPr/>
        <p:txBody>
          <a:bodyPr>
            <a:normAutofit fontScale="92500" lnSpcReduction="10000"/>
          </a:bodyPr>
          <a:lstStyle/>
          <a:p>
            <a:r>
              <a:rPr lang="tr-TR" altLang="tr-TR" dirty="0" err="1" smtClean="0"/>
              <a:t>Bilgisyarda</a:t>
            </a:r>
            <a:r>
              <a:rPr lang="tr-TR" altLang="tr-TR" dirty="0" smtClean="0"/>
              <a:t> bir çok seviyede gerçekleştirilir. </a:t>
            </a:r>
          </a:p>
          <a:p>
            <a:pPr marL="0" indent="0">
              <a:buNone/>
            </a:pPr>
            <a:r>
              <a:rPr lang="tr-TR" altLang="tr-TR" dirty="0"/>
              <a:t>	</a:t>
            </a:r>
            <a:r>
              <a:rPr lang="en-US" altLang="tr-TR" dirty="0" smtClean="0"/>
              <a:t>(</a:t>
            </a:r>
            <a:r>
              <a:rPr lang="tr-TR" altLang="tr-TR" dirty="0" smtClean="0"/>
              <a:t>donanım</a:t>
            </a:r>
            <a:r>
              <a:rPr lang="en-US" altLang="tr-TR" dirty="0" smtClean="0"/>
              <a:t>, </a:t>
            </a:r>
            <a:r>
              <a:rPr lang="tr-TR" altLang="tr-TR" dirty="0" smtClean="0"/>
              <a:t>işletim sistemi</a:t>
            </a:r>
            <a:r>
              <a:rPr lang="en-US" altLang="tr-TR" dirty="0" smtClean="0"/>
              <a:t>, </a:t>
            </a:r>
            <a:r>
              <a:rPr lang="tr-TR" altLang="tr-TR" dirty="0" smtClean="0"/>
              <a:t>yazılım</a:t>
            </a:r>
            <a:r>
              <a:rPr lang="en-US" altLang="tr-TR" dirty="0" smtClean="0"/>
              <a:t>)</a:t>
            </a:r>
            <a:endParaRPr lang="en-US" altLang="tr-TR" sz="800" dirty="0" smtClean="0"/>
          </a:p>
          <a:p>
            <a:r>
              <a:rPr lang="tr-TR" dirty="0" smtClean="0"/>
              <a:t>Eğer bir bilgi isteniyorsa, ilk kontrolde, hızlı depolama aygıtlarına bakılır</a:t>
            </a:r>
            <a:endParaRPr lang="en-US" altLang="tr-TR" dirty="0" smtClean="0"/>
          </a:p>
          <a:p>
            <a:pPr lvl="1"/>
            <a:r>
              <a:rPr lang="tr-TR" altLang="tr-TR" dirty="0" smtClean="0"/>
              <a:t>Bilgi Ön Bellek de ise veri hızlı bir şekilde getirilir.</a:t>
            </a:r>
            <a:endParaRPr lang="en-US" altLang="tr-TR" dirty="0" smtClean="0"/>
          </a:p>
          <a:p>
            <a:pPr lvl="1"/>
            <a:r>
              <a:rPr lang="tr-TR" altLang="tr-TR" dirty="0" smtClean="0"/>
              <a:t>Bilgi Ön Bellek değilse, buraya kopyalanır.</a:t>
            </a:r>
            <a:endParaRPr lang="en-US" altLang="tr-TR" sz="800" dirty="0" smtClean="0"/>
          </a:p>
          <a:p>
            <a:r>
              <a:rPr lang="tr-TR" altLang="tr-TR" dirty="0" smtClean="0"/>
              <a:t>Ön Bellek diğer depolama alanlarından küçüktür</a:t>
            </a:r>
          </a:p>
          <a:p>
            <a:pPr lvl="1"/>
            <a:r>
              <a:rPr lang="tr-TR" altLang="tr-TR" dirty="0" smtClean="0"/>
              <a:t>Ön Bellek Yönetimi önemli bir tasarım problemidir.</a:t>
            </a:r>
          </a:p>
          <a:p>
            <a:pPr lvl="1"/>
            <a:r>
              <a:rPr lang="tr-TR" altLang="tr-TR" dirty="0" smtClean="0"/>
              <a:t>Ön Bellek boyutu ve yer değişim politikalarını</a:t>
            </a:r>
            <a:endParaRPr lang="en-US" altLang="tr-TR" dirty="0" smtClean="0"/>
          </a:p>
        </p:txBody>
      </p:sp>
    </p:spTree>
    <p:extLst>
      <p:ext uri="{BB962C8B-B14F-4D97-AF65-F5344CB8AC3E}">
        <p14:creationId xmlns:p14="http://schemas.microsoft.com/office/powerpoint/2010/main" val="952576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Direct Memory Access (DMA)</a:t>
            </a:r>
            <a:endParaRPr lang="tr-TR" dirty="0"/>
          </a:p>
        </p:txBody>
      </p:sp>
      <p:sp>
        <p:nvSpPr>
          <p:cNvPr id="3" name="İçerik Yer Tutucusu 2"/>
          <p:cNvSpPr>
            <a:spLocks noGrp="1"/>
          </p:cNvSpPr>
          <p:nvPr>
            <p:ph idx="1"/>
          </p:nvPr>
        </p:nvSpPr>
        <p:spPr/>
        <p:txBody>
          <a:bodyPr/>
          <a:lstStyle/>
          <a:p>
            <a:r>
              <a:rPr lang="tr-TR" dirty="0" smtClean="0"/>
              <a:t>Giriş / Çıkış (I/O) işlemleri için 3 teknik;</a:t>
            </a:r>
          </a:p>
          <a:p>
            <a:pPr lvl="1"/>
            <a:r>
              <a:rPr lang="tr-TR" dirty="0" smtClean="0"/>
              <a:t>I/O programlama</a:t>
            </a:r>
          </a:p>
          <a:p>
            <a:pPr lvl="1"/>
            <a:r>
              <a:rPr lang="tr-TR" dirty="0" smtClean="0"/>
              <a:t>Kesme Odaklı I/O</a:t>
            </a:r>
          </a:p>
          <a:p>
            <a:pPr lvl="1"/>
            <a:r>
              <a:rPr lang="tr-TR" dirty="0" smtClean="0"/>
              <a:t>Doğrudan Bellek Erişimi (DMA)</a:t>
            </a:r>
          </a:p>
          <a:p>
            <a:pPr lvl="2"/>
            <a:r>
              <a:rPr lang="tr-TR" b="1" dirty="0" smtClean="0"/>
              <a:t>DMA modülünün gönderebileceği bilgileri(işlemciye)</a:t>
            </a:r>
          </a:p>
          <a:p>
            <a:pPr lvl="3"/>
            <a:r>
              <a:rPr lang="tr-TR" dirty="0" smtClean="0"/>
              <a:t>Okuma Yazma talepleri</a:t>
            </a:r>
          </a:p>
          <a:p>
            <a:pPr lvl="3"/>
            <a:r>
              <a:rPr lang="tr-TR" dirty="0" smtClean="0"/>
              <a:t>İlgili Cihazın adresi</a:t>
            </a:r>
          </a:p>
          <a:p>
            <a:pPr lvl="3"/>
            <a:r>
              <a:rPr lang="tr-TR" dirty="0" smtClean="0"/>
              <a:t>Verileri yazmak ve okumak için bellekteki başlangıç adresleri</a:t>
            </a:r>
          </a:p>
          <a:p>
            <a:pPr lvl="3"/>
            <a:r>
              <a:rPr lang="tr-TR" dirty="0" smtClean="0"/>
              <a:t>Okunacak ve yazılacak kelime sayısı</a:t>
            </a:r>
          </a:p>
        </p:txBody>
      </p:sp>
    </p:spTree>
    <p:extLst>
      <p:ext uri="{BB962C8B-B14F-4D97-AF65-F5344CB8AC3E}">
        <p14:creationId xmlns:p14="http://schemas.microsoft.com/office/powerpoint/2010/main" val="1173848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p:txBody>
          <a:bodyPr>
            <a:normAutofit fontScale="90000"/>
          </a:bodyPr>
          <a:lstStyle/>
          <a:p>
            <a:r>
              <a:rPr lang="tr-TR" dirty="0" smtClean="0"/>
              <a:t>Modern bilgisayar sistemlerinin çalışması</a:t>
            </a:r>
            <a:endParaRPr lang="tr-TR" dirty="0"/>
          </a:p>
        </p:txBody>
      </p:sp>
      <p:pic>
        <p:nvPicPr>
          <p:cNvPr id="5"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988840"/>
            <a:ext cx="5132387"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9607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z="3600" dirty="0" smtClean="0"/>
              <a:t>Çok işlemcili ve Çok Çekirdekli Sistemler</a:t>
            </a:r>
            <a:endParaRPr lang="tr-TR" sz="3600" dirty="0"/>
          </a:p>
        </p:txBody>
      </p:sp>
      <p:sp>
        <p:nvSpPr>
          <p:cNvPr id="3" name="İçerik Yer Tutucusu 2"/>
          <p:cNvSpPr>
            <a:spLocks noGrp="1"/>
          </p:cNvSpPr>
          <p:nvPr>
            <p:ph idx="1"/>
          </p:nvPr>
        </p:nvSpPr>
        <p:spPr/>
        <p:txBody>
          <a:bodyPr/>
          <a:lstStyle/>
          <a:p>
            <a:r>
              <a:rPr lang="tr-TR" dirty="0" smtClean="0"/>
              <a:t>Üç yaklaşım,</a:t>
            </a:r>
          </a:p>
          <a:p>
            <a:pPr lvl="1"/>
            <a:r>
              <a:rPr lang="it-IT" b="0" dirty="0"/>
              <a:t>symmetric multiprocessors (SMPs), </a:t>
            </a:r>
            <a:endParaRPr lang="tr-TR" b="0" dirty="0" smtClean="0"/>
          </a:p>
          <a:p>
            <a:pPr lvl="1"/>
            <a:r>
              <a:rPr lang="it-IT" b="0" dirty="0" smtClean="0"/>
              <a:t>multicore computers,</a:t>
            </a:r>
            <a:endParaRPr lang="tr-TR" dirty="0"/>
          </a:p>
          <a:p>
            <a:pPr lvl="1"/>
            <a:r>
              <a:rPr lang="tr-TR" b="0" dirty="0" err="1" smtClean="0"/>
              <a:t>clusters</a:t>
            </a:r>
            <a:r>
              <a:rPr lang="tr-TR" b="0" dirty="0"/>
              <a:t>.</a:t>
            </a:r>
            <a:endParaRPr lang="tr-TR" dirty="0"/>
          </a:p>
        </p:txBody>
      </p:sp>
    </p:spTree>
    <p:extLst>
      <p:ext uri="{BB962C8B-B14F-4D97-AF65-F5344CB8AC3E}">
        <p14:creationId xmlns:p14="http://schemas.microsoft.com/office/powerpoint/2010/main" val="1190668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ctrTitle"/>
          </p:nvPr>
        </p:nvSpPr>
        <p:spPr/>
        <p:txBody>
          <a:bodyPr/>
          <a:lstStyle/>
          <a:p>
            <a:r>
              <a:rPr lang="tr-TR" dirty="0" smtClean="0"/>
              <a:t>Buna göre İşletim Sistemi Nedir?</a:t>
            </a:r>
            <a:endParaRPr lang="tr-TR" dirty="0"/>
          </a:p>
        </p:txBody>
      </p:sp>
    </p:spTree>
    <p:extLst>
      <p:ext uri="{BB962C8B-B14F-4D97-AF65-F5344CB8AC3E}">
        <p14:creationId xmlns:p14="http://schemas.microsoft.com/office/powerpoint/2010/main" val="2615656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Simetrik Çoklu İşlemciler</a:t>
            </a:r>
            <a:endParaRPr lang="tr-TR" dirty="0"/>
          </a:p>
        </p:txBody>
      </p:sp>
      <p:sp>
        <p:nvSpPr>
          <p:cNvPr id="3" name="İçerik Yer Tutucusu 2"/>
          <p:cNvSpPr>
            <a:spLocks noGrp="1"/>
          </p:cNvSpPr>
          <p:nvPr>
            <p:ph idx="1"/>
          </p:nvPr>
        </p:nvSpPr>
        <p:spPr>
          <a:xfrm>
            <a:off x="539552" y="1556792"/>
            <a:ext cx="8229600" cy="4810397"/>
          </a:xfrm>
        </p:spPr>
        <p:txBody>
          <a:bodyPr>
            <a:normAutofit fontScale="85000" lnSpcReduction="20000"/>
          </a:bodyPr>
          <a:lstStyle/>
          <a:p>
            <a:r>
              <a:rPr lang="tr-TR" b="0" dirty="0" smtClean="0"/>
              <a:t>Benzer özelliği olan iki veya daha fazla işlemci bulunur.</a:t>
            </a:r>
          </a:p>
          <a:p>
            <a:r>
              <a:rPr lang="tr-TR" b="0" dirty="0"/>
              <a:t>Bu işlemciler aynı ana </a:t>
            </a:r>
            <a:r>
              <a:rPr lang="tr-TR" b="0" dirty="0" smtClean="0"/>
              <a:t>belleği paylaşır </a:t>
            </a:r>
            <a:r>
              <a:rPr lang="tr-TR" b="0" dirty="0"/>
              <a:t>ve I / O </a:t>
            </a:r>
            <a:r>
              <a:rPr lang="tr-TR" b="0" dirty="0" smtClean="0"/>
              <a:t>birimleri bir yol </a:t>
            </a:r>
            <a:r>
              <a:rPr lang="tr-TR" b="0" dirty="0"/>
              <a:t>ya da diğer iç bağlantı şeması ile birbirine bağlı, öyle ki bellek erişim süresi her işlemci için yaklaşık aynıdır</a:t>
            </a:r>
            <a:r>
              <a:rPr lang="tr-TR" b="0" dirty="0" smtClean="0"/>
              <a:t>.</a:t>
            </a:r>
          </a:p>
          <a:p>
            <a:r>
              <a:rPr lang="tr-TR" b="0" dirty="0"/>
              <a:t>I / O cihazları tüm </a:t>
            </a:r>
            <a:r>
              <a:rPr lang="tr-TR" b="0" dirty="0" smtClean="0"/>
              <a:t>işlemcileri paylaşırken </a:t>
            </a:r>
            <a:r>
              <a:rPr lang="tr-TR" b="0" dirty="0"/>
              <a:t>erişimi, ya aynı kanallar aracılığıyla veya aynı cihaza </a:t>
            </a:r>
            <a:r>
              <a:rPr lang="tr-TR" b="0" dirty="0" smtClean="0"/>
              <a:t>farklı yollar </a:t>
            </a:r>
            <a:r>
              <a:rPr lang="tr-TR" b="0" dirty="0"/>
              <a:t>sunan farklı kanallardan</a:t>
            </a:r>
            <a:r>
              <a:rPr lang="tr-TR" b="0" dirty="0" smtClean="0"/>
              <a:t>.</a:t>
            </a:r>
          </a:p>
          <a:p>
            <a:r>
              <a:rPr lang="tr-TR" b="0" dirty="0" smtClean="0"/>
              <a:t>Tüm işlemcilerle aynı işlemleri yapabilirsiniz( simetrik özellik)</a:t>
            </a:r>
          </a:p>
          <a:p>
            <a:r>
              <a:rPr lang="tr-TR" b="0" dirty="0"/>
              <a:t>Sistem, iş, görev, dosya ve veri elemanı düzeyde işlemciler ve programlar arasında etkileşimi sağlayan entegre bir işletim sistemi tarafından kontrol edilir.</a:t>
            </a:r>
            <a:endParaRPr lang="tr-TR" b="0" dirty="0" smtClean="0"/>
          </a:p>
          <a:p>
            <a:endParaRPr lang="tr-TR" dirty="0"/>
          </a:p>
        </p:txBody>
      </p:sp>
    </p:spTree>
    <p:extLst>
      <p:ext uri="{BB962C8B-B14F-4D97-AF65-F5344CB8AC3E}">
        <p14:creationId xmlns:p14="http://schemas.microsoft.com/office/powerpoint/2010/main" val="2795544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56792"/>
            <a:ext cx="6539086" cy="503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Başlık 1"/>
          <p:cNvSpPr>
            <a:spLocks noGrp="1"/>
          </p:cNvSpPr>
          <p:nvPr>
            <p:ph type="title"/>
          </p:nvPr>
        </p:nvSpPr>
        <p:spPr/>
        <p:txBody>
          <a:bodyPr/>
          <a:lstStyle/>
          <a:p>
            <a:r>
              <a:rPr lang="tr-TR" dirty="0" smtClean="0"/>
              <a:t>Simetrik Çoklu İşlemciler</a:t>
            </a:r>
            <a:endParaRPr lang="tr-TR" dirty="0"/>
          </a:p>
        </p:txBody>
      </p:sp>
    </p:spTree>
    <p:extLst>
      <p:ext uri="{BB962C8B-B14F-4D97-AF65-F5344CB8AC3E}">
        <p14:creationId xmlns:p14="http://schemas.microsoft.com/office/powerpoint/2010/main" val="385480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Çok çekirdekli İşlemciler</a:t>
            </a:r>
            <a:endParaRPr lang="tr-TR" dirty="0"/>
          </a:p>
        </p:txBody>
      </p:sp>
      <p:sp>
        <p:nvSpPr>
          <p:cNvPr id="3" name="İçerik Yer Tutucusu 2"/>
          <p:cNvSpPr>
            <a:spLocks noGrp="1"/>
          </p:cNvSpPr>
          <p:nvPr>
            <p:ph idx="1"/>
          </p:nvPr>
        </p:nvSpPr>
        <p:spPr>
          <a:xfrm>
            <a:off x="457200" y="5646613"/>
            <a:ext cx="8229600" cy="738311"/>
          </a:xfrm>
        </p:spPr>
        <p:txBody>
          <a:bodyPr/>
          <a:lstStyle/>
          <a:p>
            <a:pPr marL="0" indent="0" algn="ctr">
              <a:buNone/>
            </a:pPr>
            <a:r>
              <a:rPr lang="tr-TR" dirty="0"/>
              <a:t>Intel </a:t>
            </a:r>
            <a:r>
              <a:rPr lang="tr-TR" dirty="0" err="1"/>
              <a:t>Core</a:t>
            </a:r>
            <a:r>
              <a:rPr lang="tr-TR" dirty="0"/>
              <a:t> i7 </a:t>
            </a:r>
            <a:r>
              <a:rPr lang="tr-TR" dirty="0" err="1"/>
              <a:t>Block</a:t>
            </a:r>
            <a:r>
              <a:rPr lang="tr-TR" dirty="0"/>
              <a:t> </a:t>
            </a:r>
            <a:r>
              <a:rPr lang="tr-TR" dirty="0" err="1"/>
              <a:t>Diagram</a:t>
            </a:r>
            <a:endParaRPr lang="tr-T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484784"/>
            <a:ext cx="5117926" cy="4161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5116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Kümeleme (Cluster) Sistemler</a:t>
            </a:r>
            <a:endParaRPr lang="tr-TR" dirty="0"/>
          </a:p>
        </p:txBody>
      </p:sp>
      <p:pic>
        <p:nvPicPr>
          <p:cNvPr id="4" name="Content Placeholder 3" descr="1.08.pdf"/>
          <p:cNvPicPr>
            <a:picLocks noGrp="1" noChangeAspect="1"/>
          </p:cNvPicPr>
          <p:nvPr>
            <p:ph idx="4294967295"/>
          </p:nvPr>
        </p:nvPicPr>
        <p:blipFill>
          <a:blip r:embed="rId2">
            <a:extLst>
              <a:ext uri="{28A0092B-C50C-407E-A947-70E740481C1C}">
                <a14:useLocalDpi xmlns:a14="http://schemas.microsoft.com/office/drawing/2010/main" val="0"/>
              </a:ext>
            </a:extLst>
          </a:blip>
          <a:srcRect t="-3476" b="-3476"/>
          <a:stretch>
            <a:fillRect/>
          </a:stretch>
        </p:blipFill>
        <p:spPr>
          <a:xfrm>
            <a:off x="1331640" y="2636912"/>
            <a:ext cx="6402387" cy="3524250"/>
          </a:xfrm>
        </p:spPr>
      </p:pic>
    </p:spTree>
    <p:extLst>
      <p:ext uri="{BB962C8B-B14F-4D97-AF65-F5344CB8AC3E}">
        <p14:creationId xmlns:p14="http://schemas.microsoft.com/office/powerpoint/2010/main" val="4027670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İşletim Sistemi Nedir?</a:t>
            </a:r>
            <a:endParaRPr lang="tr-TR" dirty="0"/>
          </a:p>
        </p:txBody>
      </p:sp>
      <p:sp>
        <p:nvSpPr>
          <p:cNvPr id="3" name="İçerik Yer Tutucusu 2"/>
          <p:cNvSpPr>
            <a:spLocks noGrp="1"/>
          </p:cNvSpPr>
          <p:nvPr>
            <p:ph idx="1"/>
          </p:nvPr>
        </p:nvSpPr>
        <p:spPr>
          <a:xfrm>
            <a:off x="457200" y="1858963"/>
            <a:ext cx="8229600" cy="1498029"/>
          </a:xfrm>
        </p:spPr>
        <p:txBody>
          <a:bodyPr>
            <a:normAutofit fontScale="85000" lnSpcReduction="20000"/>
          </a:bodyPr>
          <a:lstStyle/>
          <a:p>
            <a:pPr marL="0" indent="0" algn="just">
              <a:buNone/>
            </a:pPr>
            <a:r>
              <a:rPr lang="tr-TR" b="0" dirty="0" smtClean="0">
                <a:solidFill>
                  <a:srgbClr val="FF0000"/>
                </a:solidFill>
              </a:rPr>
              <a:t>İşletim sistemi, bilgisayar donanımı ile kullanıcı programları arasında yer alarak kullanıcıların bilgisayar sisteminden kolayca yararlanabilmelerini sağlayan hizmet yazılımıdır.</a:t>
            </a:r>
            <a:endParaRPr lang="tr-TR" b="0" dirty="0">
              <a:solidFill>
                <a:srgbClr val="FF0000"/>
              </a:solidFill>
            </a:endParaRPr>
          </a:p>
        </p:txBody>
      </p:sp>
      <p:pic>
        <p:nvPicPr>
          <p:cNvPr id="5" name="Picture 2" descr="http://images.google.com.tr/url?q=http://www.teknoist.com/wp-content/vista.jpg&amp;usg=AFQjCNGg2-GKWp7-7ibHmPFhPgKoBNWq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808" y="4077072"/>
            <a:ext cx="2293937"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http://keakaj.com/media/visageloginshots/loginsc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558" y="4077072"/>
            <a:ext cx="2357437"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http://burkinafasafiso.com/wp-content/uploads/2006/07/pardus.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3308" y="4077072"/>
            <a:ext cx="2357437"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3914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858963"/>
            <a:ext cx="8229600" cy="2794173"/>
          </a:xfrm>
        </p:spPr>
        <p:txBody>
          <a:bodyPr>
            <a:normAutofit fontScale="92500" lnSpcReduction="10000"/>
          </a:bodyPr>
          <a:lstStyle/>
          <a:p>
            <a:r>
              <a:rPr lang="tr-TR" dirty="0"/>
              <a:t>Kullanıcılar bir bilgisayar sisteminden hizmet alırken donanımsal kaynakların yanı sıra yazılım nitelikli kaynaklardan da yararlanırlar. </a:t>
            </a:r>
            <a:endParaRPr lang="tr-TR" dirty="0" smtClean="0"/>
          </a:p>
          <a:p>
            <a:pPr lvl="1"/>
            <a:r>
              <a:rPr lang="tr-TR" dirty="0" smtClean="0"/>
              <a:t>Metin Düzenleyici</a:t>
            </a:r>
          </a:p>
          <a:p>
            <a:pPr lvl="1"/>
            <a:r>
              <a:rPr lang="tr-TR" dirty="0" smtClean="0"/>
              <a:t>Derleyici</a:t>
            </a:r>
          </a:p>
          <a:p>
            <a:pPr lvl="1"/>
            <a:r>
              <a:rPr lang="tr-TR" dirty="0" smtClean="0"/>
              <a:t>Yorumlayıcı</a:t>
            </a:r>
            <a:endParaRPr lang="tr-TR" dirty="0"/>
          </a:p>
        </p:txBody>
      </p:sp>
    </p:spTree>
    <p:extLst>
      <p:ext uri="{BB962C8B-B14F-4D97-AF65-F5344CB8AC3E}">
        <p14:creationId xmlns:p14="http://schemas.microsoft.com/office/powerpoint/2010/main" val="1495487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ctrTitle"/>
          </p:nvPr>
        </p:nvSpPr>
        <p:spPr/>
        <p:txBody>
          <a:bodyPr/>
          <a:lstStyle/>
          <a:p>
            <a:r>
              <a:rPr lang="tr-TR" dirty="0" smtClean="0"/>
              <a:t>Buna göre İşletim Sistemi Nedir?</a:t>
            </a:r>
            <a:endParaRPr lang="tr-TR" dirty="0"/>
          </a:p>
        </p:txBody>
      </p:sp>
    </p:spTree>
    <p:extLst>
      <p:ext uri="{BB962C8B-B14F-4D97-AF65-F5344CB8AC3E}">
        <p14:creationId xmlns:p14="http://schemas.microsoft.com/office/powerpoint/2010/main" val="1841104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a:spLocks noGrp="1"/>
          </p:cNvSpPr>
          <p:nvPr>
            <p:ph type="title"/>
          </p:nvPr>
        </p:nvSpPr>
        <p:spPr/>
        <p:txBody>
          <a:bodyPr/>
          <a:lstStyle/>
          <a:p>
            <a:r>
              <a:rPr lang="tr-TR" dirty="0" smtClean="0"/>
              <a:t>İşletim Sistemi Nedir?</a:t>
            </a:r>
            <a:endParaRPr lang="tr-TR" dirty="0"/>
          </a:p>
        </p:txBody>
      </p:sp>
      <p:sp>
        <p:nvSpPr>
          <p:cNvPr id="3" name="İçerik Yer Tutucusu 2"/>
          <p:cNvSpPr>
            <a:spLocks noGrp="1"/>
          </p:cNvSpPr>
          <p:nvPr>
            <p:ph idx="1"/>
          </p:nvPr>
        </p:nvSpPr>
        <p:spPr>
          <a:xfrm>
            <a:off x="457200" y="1858963"/>
            <a:ext cx="8229600" cy="2218109"/>
          </a:xfrm>
        </p:spPr>
        <p:txBody>
          <a:bodyPr>
            <a:normAutofit fontScale="85000" lnSpcReduction="20000"/>
          </a:bodyPr>
          <a:lstStyle/>
          <a:p>
            <a:pPr marL="0" indent="0" algn="just">
              <a:buNone/>
            </a:pPr>
            <a:r>
              <a:rPr lang="tr-TR" b="0" dirty="0">
                <a:solidFill>
                  <a:srgbClr val="FF0000"/>
                </a:solidFill>
              </a:rPr>
              <a:t>İşletim sistemi, bilgisayar sistemini oluşturan donanım ve yazılım nitelikli kaynakları, kullanıcılar (programlar) arasında kolay, hızlı ve nitelikli bir işletim hizmetine olanak verecek biçimde paylaştırırken bu kaynakların kullanım verimliliğini en üst düzeyde tutmayı amaçlayan bir yazılım </a:t>
            </a:r>
            <a:r>
              <a:rPr lang="tr-TR" b="0" dirty="0" smtClean="0">
                <a:solidFill>
                  <a:srgbClr val="FF0000"/>
                </a:solidFill>
              </a:rPr>
              <a:t>sistemidir.</a:t>
            </a:r>
            <a:endParaRPr lang="tr-TR" b="0" dirty="0">
              <a:solidFill>
                <a:srgbClr val="FF0000"/>
              </a:solidFill>
            </a:endParaRPr>
          </a:p>
        </p:txBody>
      </p:sp>
    </p:spTree>
    <p:extLst>
      <p:ext uri="{BB962C8B-B14F-4D97-AF65-F5344CB8AC3E}">
        <p14:creationId xmlns:p14="http://schemas.microsoft.com/office/powerpoint/2010/main" val="174815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p:cNvSpPr>
            <a:spLocks noGrp="1"/>
          </p:cNvSpPr>
          <p:nvPr>
            <p:ph type="title"/>
          </p:nvPr>
        </p:nvSpPr>
        <p:spPr/>
        <p:txBody>
          <a:bodyPr/>
          <a:lstStyle/>
          <a:p>
            <a:r>
              <a:rPr lang="tr-TR" dirty="0" smtClean="0"/>
              <a:t>İşletim Sistemi Nedir?</a:t>
            </a:r>
            <a:endParaRPr lang="tr-TR" dirty="0"/>
          </a:p>
        </p:txBody>
      </p:sp>
      <p:sp>
        <p:nvSpPr>
          <p:cNvPr id="3" name="İçerik Yer Tutucusu 2"/>
          <p:cNvSpPr>
            <a:spLocks noGrp="1"/>
          </p:cNvSpPr>
          <p:nvPr>
            <p:ph idx="1"/>
          </p:nvPr>
        </p:nvSpPr>
        <p:spPr>
          <a:xfrm>
            <a:off x="457200" y="1858963"/>
            <a:ext cx="8229600" cy="2290117"/>
          </a:xfrm>
        </p:spPr>
        <p:txBody>
          <a:bodyPr>
            <a:normAutofit fontScale="85000" lnSpcReduction="20000"/>
          </a:bodyPr>
          <a:lstStyle/>
          <a:p>
            <a:pPr algn="just"/>
            <a:r>
              <a:rPr lang="tr-TR" b="0" dirty="0">
                <a:solidFill>
                  <a:srgbClr val="FF0000"/>
                </a:solidFill>
              </a:rPr>
              <a:t>İşletim sistemi, bilgisayar sistemini oluşturan donanım ve yazılım nitelikli kaynakları kullanıcılar (programlar) arasında kolay, hızlı ve </a:t>
            </a:r>
            <a:r>
              <a:rPr lang="tr-TR" u="sng" dirty="0">
                <a:solidFill>
                  <a:srgbClr val="FF0000"/>
                </a:solidFill>
              </a:rPr>
              <a:t>güvenli</a:t>
            </a:r>
            <a:r>
              <a:rPr lang="tr-TR" b="0" dirty="0">
                <a:solidFill>
                  <a:srgbClr val="FF0000"/>
                </a:solidFill>
              </a:rPr>
              <a:t> bir işletim hizmetine olanak verecek biçimde paylaştırırken bu kaynakların kullanım verimliliğini en üst düzeyde tutmayı amaçlayan bir yazılım </a:t>
            </a:r>
            <a:r>
              <a:rPr lang="tr-TR" b="0" dirty="0" smtClean="0">
                <a:solidFill>
                  <a:srgbClr val="FF0000"/>
                </a:solidFill>
              </a:rPr>
              <a:t>sistemidir</a:t>
            </a:r>
            <a:endParaRPr lang="tr-TR" b="0" dirty="0">
              <a:solidFill>
                <a:srgbClr val="FF0000"/>
              </a:solidFill>
            </a:endParaRPr>
          </a:p>
        </p:txBody>
      </p:sp>
    </p:spTree>
    <p:extLst>
      <p:ext uri="{BB962C8B-B14F-4D97-AF65-F5344CB8AC3E}">
        <p14:creationId xmlns:p14="http://schemas.microsoft.com/office/powerpoint/2010/main" val="3485190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masdu">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Özel Tasarım">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temasdu</Template>
  <TotalTime>4971</TotalTime>
  <Words>1118</Words>
  <Application>Microsoft Office PowerPoint</Application>
  <PresentationFormat>Ekran Gösterisi (4:3)</PresentationFormat>
  <Paragraphs>204</Paragraphs>
  <Slides>43</Slides>
  <Notes>7</Notes>
  <HiddenSlides>0</HiddenSlides>
  <MMClips>0</MMClips>
  <ScaleCrop>false</ScaleCrop>
  <HeadingPairs>
    <vt:vector size="6" baseType="variant">
      <vt:variant>
        <vt:lpstr>Kullanılan Yazı Tipleri</vt:lpstr>
      </vt:variant>
      <vt:variant>
        <vt:i4>7</vt:i4>
      </vt:variant>
      <vt:variant>
        <vt:lpstr>Tema</vt:lpstr>
      </vt:variant>
      <vt:variant>
        <vt:i4>2</vt:i4>
      </vt:variant>
      <vt:variant>
        <vt:lpstr>Slayt Başlıkları</vt:lpstr>
      </vt:variant>
      <vt:variant>
        <vt:i4>43</vt:i4>
      </vt:variant>
    </vt:vector>
  </HeadingPairs>
  <TitlesOfParts>
    <vt:vector size="52" baseType="lpstr">
      <vt:lpstr>ＭＳ Ｐゴシック</vt:lpstr>
      <vt:lpstr>ＭＳ Ｐゴシック</vt:lpstr>
      <vt:lpstr>Arial</vt:lpstr>
      <vt:lpstr>Calibri</vt:lpstr>
      <vt:lpstr>Monotype Sorts</vt:lpstr>
      <vt:lpstr>Myriad Pro</vt:lpstr>
      <vt:lpstr>Times New Roman</vt:lpstr>
      <vt:lpstr>temasdu</vt:lpstr>
      <vt:lpstr>Özel Tasarım</vt:lpstr>
      <vt:lpstr>Bilgisayar Sistemlerine Giriş</vt:lpstr>
      <vt:lpstr>GİRİŞ</vt:lpstr>
      <vt:lpstr>Yazılım </vt:lpstr>
      <vt:lpstr>Buna göre İşletim Sistemi Nedir?</vt:lpstr>
      <vt:lpstr>İşletim Sistemi Nedir?</vt:lpstr>
      <vt:lpstr>PowerPoint Sunusu</vt:lpstr>
      <vt:lpstr>Buna göre İşletim Sistemi Nedir?</vt:lpstr>
      <vt:lpstr>İşletim Sistemi Nedir?</vt:lpstr>
      <vt:lpstr>İşletim Sistemi Nedir?</vt:lpstr>
      <vt:lpstr>BİLGİSAYAR SİSTEMİNİN BİLEŞENLERİ</vt:lpstr>
      <vt:lpstr>BİLGİSAYAR SİSTEMİNİN BİLEŞENLERİ</vt:lpstr>
      <vt:lpstr>Kullanıcı Arayüzleri</vt:lpstr>
      <vt:lpstr>Dokunmatik ekran Arayüzü</vt:lpstr>
      <vt:lpstr>The Mac OS X GUI</vt:lpstr>
      <vt:lpstr>İşletim Sistemi</vt:lpstr>
      <vt:lpstr>Sistem Çağrıları</vt:lpstr>
      <vt:lpstr>İşletim Sisteminin Fonksiyonları</vt:lpstr>
      <vt:lpstr>İşletim Sisteminin Fonksiyonları</vt:lpstr>
      <vt:lpstr>İşletim Sisteminin Fonksiyonları</vt:lpstr>
      <vt:lpstr>Bir İşletim Sisteminden Beklenenler</vt:lpstr>
      <vt:lpstr>Bilgisayar Sistemleri Tarihçesi</vt:lpstr>
      <vt:lpstr>PowerPoint Sunusu</vt:lpstr>
      <vt:lpstr>PowerPoint Sunusu</vt:lpstr>
      <vt:lpstr>Bilgisayar Sistemleri Tarihçesi</vt:lpstr>
      <vt:lpstr>Bilgisayar Sistemleri Tarihçesi</vt:lpstr>
      <vt:lpstr>Bilgisayarın Genel Yapısı</vt:lpstr>
      <vt:lpstr>Bilgisayarın Genel Yapısı (devam)</vt:lpstr>
      <vt:lpstr>Temel Bilgisayar Yapısı</vt:lpstr>
      <vt:lpstr>Komutların Çalıştırılma Aşaması</vt:lpstr>
      <vt:lpstr>CPU Komut Örnekleri</vt:lpstr>
      <vt:lpstr>PowerPoint Sunusu</vt:lpstr>
      <vt:lpstr>Kesmeler</vt:lpstr>
      <vt:lpstr>Bellek Hiyerarşisi</vt:lpstr>
      <vt:lpstr>PowerPoint Sunusu</vt:lpstr>
      <vt:lpstr>Ön Bellek</vt:lpstr>
      <vt:lpstr>Ön Bellek Bellek (devam)</vt:lpstr>
      <vt:lpstr>Direct Memory Access (DMA)</vt:lpstr>
      <vt:lpstr>Modern bilgisayar sistemlerinin çalışması</vt:lpstr>
      <vt:lpstr>Çok işlemcili ve Çok Çekirdekli Sistemler</vt:lpstr>
      <vt:lpstr>Simetrik Çoklu İşlemciler</vt:lpstr>
      <vt:lpstr>Simetrik Çoklu İşlemciler</vt:lpstr>
      <vt:lpstr>Çok çekirdekli İşlemciler</vt:lpstr>
      <vt:lpstr>Kümeleme (Cluster) Sistemler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HP Compaq</dc:creator>
  <cp:lastModifiedBy>mevlut ersoy</cp:lastModifiedBy>
  <cp:revision>153</cp:revision>
  <dcterms:created xsi:type="dcterms:W3CDTF">2011-09-05T11:12:24Z</dcterms:created>
  <dcterms:modified xsi:type="dcterms:W3CDTF">2017-09-24T21:48:40Z</dcterms:modified>
</cp:coreProperties>
</file>