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7" r:id="rId2"/>
    <p:sldId id="258" r:id="rId3"/>
    <p:sldId id="259" r:id="rId4"/>
    <p:sldId id="260" r:id="rId5"/>
    <p:sldId id="261" r:id="rId6"/>
    <p:sldId id="262" r:id="rId7"/>
    <p:sldId id="314" r:id="rId8"/>
    <p:sldId id="263" r:id="rId9"/>
    <p:sldId id="264" r:id="rId10"/>
    <p:sldId id="267" r:id="rId11"/>
    <p:sldId id="268" r:id="rId12"/>
    <p:sldId id="269" r:id="rId13"/>
    <p:sldId id="270" r:id="rId14"/>
    <p:sldId id="271" r:id="rId15"/>
    <p:sldId id="272" r:id="rId16"/>
    <p:sldId id="273" r:id="rId17"/>
    <p:sldId id="275" r:id="rId18"/>
    <p:sldId id="276" r:id="rId19"/>
    <p:sldId id="277" r:id="rId20"/>
    <p:sldId id="278" r:id="rId21"/>
    <p:sldId id="279" r:id="rId22"/>
    <p:sldId id="280" r:id="rId23"/>
    <p:sldId id="316" r:id="rId24"/>
    <p:sldId id="317" r:id="rId25"/>
    <p:sldId id="281" r:id="rId26"/>
    <p:sldId id="282" r:id="rId27"/>
    <p:sldId id="283" r:id="rId28"/>
    <p:sldId id="284" r:id="rId29"/>
    <p:sldId id="315"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4A93A3-740C-44C1-98A2-4BCD7C5E6289}" type="datetimeFigureOut">
              <a:rPr lang="tr-TR" smtClean="0"/>
              <a:t>1.10.2017</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212BF7-31BC-43C6-B51F-6E468142DB4E}" type="slidenum">
              <a:rPr lang="tr-TR" smtClean="0"/>
              <a:t>‹#›</a:t>
            </a:fld>
            <a:endParaRPr lang="tr-TR"/>
          </a:p>
        </p:txBody>
      </p:sp>
    </p:spTree>
    <p:extLst>
      <p:ext uri="{BB962C8B-B14F-4D97-AF65-F5344CB8AC3E}">
        <p14:creationId xmlns:p14="http://schemas.microsoft.com/office/powerpoint/2010/main" val="2936110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36303AA0-C326-481E-B0A4-F62BFBE621C0}" type="slidenum">
              <a:rPr lang="en-US" altLang="tr-TR">
                <a:solidFill>
                  <a:prstClr val="black"/>
                </a:solidFill>
                <a:latin typeface="Times New Roman" pitchFamily="18" charset="0"/>
              </a:rPr>
              <a:pPr/>
              <a:t>39</a:t>
            </a:fld>
            <a:endParaRPr lang="en-US" altLang="tr-TR">
              <a:solidFill>
                <a:prstClr val="black"/>
              </a:solidFill>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83392FE5-EEF0-4DCC-9675-74D13A27FAA9}" type="slidenum">
              <a:rPr lang="en-US" altLang="tr-TR">
                <a:solidFill>
                  <a:prstClr val="black"/>
                </a:solidFill>
                <a:latin typeface="Times New Roman" pitchFamily="18" charset="0"/>
              </a:rPr>
              <a:pPr/>
              <a:t>53</a:t>
            </a:fld>
            <a:endParaRPr lang="en-US" altLang="tr-TR">
              <a:solidFill>
                <a:prstClr val="black"/>
              </a:solidFill>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DF98629A-50BA-4758-A478-B5D55A087E98}" type="slidenum">
              <a:rPr lang="en-US" altLang="tr-TR">
                <a:solidFill>
                  <a:prstClr val="black"/>
                </a:solidFill>
                <a:latin typeface="Times New Roman" pitchFamily="18" charset="0"/>
              </a:rPr>
              <a:pPr/>
              <a:t>54</a:t>
            </a:fld>
            <a:endParaRPr lang="en-US" altLang="tr-TR">
              <a:solidFill>
                <a:prstClr val="black"/>
              </a:solidFill>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6A8E7598-21DF-48D6-A532-C52D5C6E7A43}" type="slidenum">
              <a:rPr lang="en-US" altLang="tr-TR">
                <a:solidFill>
                  <a:prstClr val="black"/>
                </a:solidFill>
                <a:latin typeface="Times New Roman" pitchFamily="18" charset="0"/>
              </a:rPr>
              <a:pPr/>
              <a:t>56</a:t>
            </a:fld>
            <a:endParaRPr lang="en-US" altLang="tr-TR">
              <a:solidFill>
                <a:prstClr val="black"/>
              </a:solidFill>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527EC2E0-4137-401F-BD9D-C2020767146C}" type="slidenum">
              <a:rPr lang="en-US" altLang="tr-TR">
                <a:solidFill>
                  <a:prstClr val="black"/>
                </a:solidFill>
                <a:latin typeface="Times New Roman" pitchFamily="18" charset="0"/>
              </a:rPr>
              <a:pPr/>
              <a:t>40</a:t>
            </a:fld>
            <a:endParaRPr lang="en-US" altLang="tr-TR">
              <a:solidFill>
                <a:prstClr val="black"/>
              </a:solidFill>
              <a:latin typeface="Times New Roman"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816FF080-40A0-42DA-B130-8A7D0BC78259}" type="slidenum">
              <a:rPr lang="en-US" altLang="tr-TR">
                <a:solidFill>
                  <a:prstClr val="black"/>
                </a:solidFill>
                <a:latin typeface="Times New Roman" pitchFamily="18" charset="0"/>
              </a:rPr>
              <a:pPr/>
              <a:t>46</a:t>
            </a:fld>
            <a:endParaRPr lang="en-US" altLang="tr-TR">
              <a:solidFill>
                <a:prstClr val="black"/>
              </a:solidFill>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858C7153-8B19-4EE8-9826-FCD908E99EDA}" type="slidenum">
              <a:rPr lang="en-US" altLang="tr-TR">
                <a:solidFill>
                  <a:prstClr val="black"/>
                </a:solidFill>
                <a:latin typeface="Times New Roman" pitchFamily="18" charset="0"/>
              </a:rPr>
              <a:pPr/>
              <a:t>47</a:t>
            </a:fld>
            <a:endParaRPr lang="en-US" altLang="tr-TR">
              <a:solidFill>
                <a:prstClr val="black"/>
              </a:solidFill>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DBA26FC8-9D71-4C93-B0DE-75242F172C19}" type="slidenum">
              <a:rPr lang="en-US" altLang="tr-TR">
                <a:solidFill>
                  <a:prstClr val="black"/>
                </a:solidFill>
                <a:latin typeface="Times New Roman" pitchFamily="18" charset="0"/>
              </a:rPr>
              <a:pPr/>
              <a:t>48</a:t>
            </a:fld>
            <a:endParaRPr lang="en-US" altLang="tr-TR">
              <a:solidFill>
                <a:prstClr val="black"/>
              </a:solidFill>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B00C0272-4367-47BB-85B2-86A494ADF889}" type="slidenum">
              <a:rPr lang="en-US" altLang="tr-TR">
                <a:solidFill>
                  <a:prstClr val="black"/>
                </a:solidFill>
                <a:latin typeface="Times New Roman" pitchFamily="18" charset="0"/>
              </a:rPr>
              <a:pPr/>
              <a:t>49</a:t>
            </a:fld>
            <a:endParaRPr lang="en-US" altLang="tr-TR">
              <a:solidFill>
                <a:prstClr val="black"/>
              </a:solidFill>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8D469841-F982-494E-929D-86ACC6289AC6}" type="slidenum">
              <a:rPr lang="en-US" altLang="tr-TR">
                <a:solidFill>
                  <a:prstClr val="black"/>
                </a:solidFill>
                <a:latin typeface="Times New Roman" pitchFamily="18" charset="0"/>
              </a:rPr>
              <a:pPr/>
              <a:t>50</a:t>
            </a:fld>
            <a:endParaRPr lang="en-US" altLang="tr-TR">
              <a:solidFill>
                <a:prstClr val="black"/>
              </a:solidFill>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99B3B62E-E3FE-497B-9047-38A9774B2F59}" type="slidenum">
              <a:rPr lang="en-US" altLang="tr-TR">
                <a:solidFill>
                  <a:prstClr val="black"/>
                </a:solidFill>
                <a:latin typeface="Times New Roman" pitchFamily="18" charset="0"/>
              </a:rPr>
              <a:pPr/>
              <a:t>51</a:t>
            </a:fld>
            <a:endParaRPr lang="en-US" altLang="tr-TR">
              <a:solidFill>
                <a:prstClr val="black"/>
              </a:solidFill>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5A8CCF6C-1119-4201-BAB9-4F6E08E1881F}" type="slidenum">
              <a:rPr lang="en-US" altLang="tr-TR">
                <a:solidFill>
                  <a:prstClr val="black"/>
                </a:solidFill>
                <a:latin typeface="Times New Roman" pitchFamily="18" charset="0"/>
              </a:rPr>
              <a:pPr/>
              <a:t>52</a:t>
            </a:fld>
            <a:endParaRPr lang="en-US" altLang="tr-TR">
              <a:solidFill>
                <a:prstClr val="black"/>
              </a:solidFill>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24F64B25-102D-4C2B-A15B-1D87E701F4EE}" type="datetimeFigureOut">
              <a:rPr lang="tr-TR" smtClean="0"/>
              <a:t>1.10.2017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70C8FCA-EE51-4E58-8882-F153F8B38747}" type="slidenum">
              <a:rPr lang="tr-TR" smtClean="0"/>
              <a:t>‹#›</a:t>
            </a:fld>
            <a:endParaRPr lang="tr-TR"/>
          </a:p>
        </p:txBody>
      </p:sp>
    </p:spTree>
    <p:extLst>
      <p:ext uri="{BB962C8B-B14F-4D97-AF65-F5344CB8AC3E}">
        <p14:creationId xmlns:p14="http://schemas.microsoft.com/office/powerpoint/2010/main" val="3099636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4F64B25-102D-4C2B-A15B-1D87E701F4EE}" type="datetimeFigureOut">
              <a:rPr lang="tr-TR" smtClean="0"/>
              <a:t>1.10.2017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70C8FCA-EE51-4E58-8882-F153F8B38747}" type="slidenum">
              <a:rPr lang="tr-TR" smtClean="0"/>
              <a:t>‹#›</a:t>
            </a:fld>
            <a:endParaRPr lang="tr-TR"/>
          </a:p>
        </p:txBody>
      </p:sp>
    </p:spTree>
    <p:extLst>
      <p:ext uri="{BB962C8B-B14F-4D97-AF65-F5344CB8AC3E}">
        <p14:creationId xmlns:p14="http://schemas.microsoft.com/office/powerpoint/2010/main" val="3589954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4F64B25-102D-4C2B-A15B-1D87E701F4EE}" type="datetimeFigureOut">
              <a:rPr lang="tr-TR" smtClean="0"/>
              <a:t>1.10.2017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70C8FCA-EE51-4E58-8882-F153F8B38747}" type="slidenum">
              <a:rPr lang="tr-TR" smtClean="0"/>
              <a:t>‹#›</a:t>
            </a:fld>
            <a:endParaRPr lang="tr-TR"/>
          </a:p>
        </p:txBody>
      </p:sp>
    </p:spTree>
    <p:extLst>
      <p:ext uri="{BB962C8B-B14F-4D97-AF65-F5344CB8AC3E}">
        <p14:creationId xmlns:p14="http://schemas.microsoft.com/office/powerpoint/2010/main" val="19777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4F64B25-102D-4C2B-A15B-1D87E701F4EE}" type="datetimeFigureOut">
              <a:rPr lang="tr-TR" smtClean="0"/>
              <a:t>1.10.2017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70C8FCA-EE51-4E58-8882-F153F8B38747}" type="slidenum">
              <a:rPr lang="tr-TR" smtClean="0"/>
              <a:t>‹#›</a:t>
            </a:fld>
            <a:endParaRPr lang="tr-TR"/>
          </a:p>
        </p:txBody>
      </p:sp>
    </p:spTree>
    <p:extLst>
      <p:ext uri="{BB962C8B-B14F-4D97-AF65-F5344CB8AC3E}">
        <p14:creationId xmlns:p14="http://schemas.microsoft.com/office/powerpoint/2010/main" val="1053824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24F64B25-102D-4C2B-A15B-1D87E701F4EE}" type="datetimeFigureOut">
              <a:rPr lang="tr-TR" smtClean="0"/>
              <a:t>1.10.2017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170C8FCA-EE51-4E58-8882-F153F8B38747}" type="slidenum">
              <a:rPr lang="tr-TR" smtClean="0"/>
              <a:t>‹#›</a:t>
            </a:fld>
            <a:endParaRPr lang="tr-TR"/>
          </a:p>
        </p:txBody>
      </p:sp>
    </p:spTree>
    <p:extLst>
      <p:ext uri="{BB962C8B-B14F-4D97-AF65-F5344CB8AC3E}">
        <p14:creationId xmlns:p14="http://schemas.microsoft.com/office/powerpoint/2010/main" val="367969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4F64B25-102D-4C2B-A15B-1D87E701F4EE}" type="datetimeFigureOut">
              <a:rPr lang="tr-TR" smtClean="0"/>
              <a:t>1.10.2017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170C8FCA-EE51-4E58-8882-F153F8B38747}" type="slidenum">
              <a:rPr lang="tr-TR" smtClean="0"/>
              <a:t>‹#›</a:t>
            </a:fld>
            <a:endParaRPr lang="tr-TR"/>
          </a:p>
        </p:txBody>
      </p:sp>
    </p:spTree>
    <p:extLst>
      <p:ext uri="{BB962C8B-B14F-4D97-AF65-F5344CB8AC3E}">
        <p14:creationId xmlns:p14="http://schemas.microsoft.com/office/powerpoint/2010/main" val="144822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24F64B25-102D-4C2B-A15B-1D87E701F4EE}" type="datetimeFigureOut">
              <a:rPr lang="tr-TR" smtClean="0"/>
              <a:t>1.10.2017</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170C8FCA-EE51-4E58-8882-F153F8B38747}" type="slidenum">
              <a:rPr lang="tr-TR" smtClean="0"/>
              <a:t>‹#›</a:t>
            </a:fld>
            <a:endParaRPr lang="tr-TR"/>
          </a:p>
        </p:txBody>
      </p:sp>
    </p:spTree>
    <p:extLst>
      <p:ext uri="{BB962C8B-B14F-4D97-AF65-F5344CB8AC3E}">
        <p14:creationId xmlns:p14="http://schemas.microsoft.com/office/powerpoint/2010/main" val="2667114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24F64B25-102D-4C2B-A15B-1D87E701F4EE}" type="datetimeFigureOut">
              <a:rPr lang="tr-TR" smtClean="0"/>
              <a:t>1.10.2017</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170C8FCA-EE51-4E58-8882-F153F8B38747}" type="slidenum">
              <a:rPr lang="tr-TR" smtClean="0"/>
              <a:t>‹#›</a:t>
            </a:fld>
            <a:endParaRPr lang="tr-TR"/>
          </a:p>
        </p:txBody>
      </p:sp>
    </p:spTree>
    <p:extLst>
      <p:ext uri="{BB962C8B-B14F-4D97-AF65-F5344CB8AC3E}">
        <p14:creationId xmlns:p14="http://schemas.microsoft.com/office/powerpoint/2010/main" val="2184604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24F64B25-102D-4C2B-A15B-1D87E701F4EE}" type="datetimeFigureOut">
              <a:rPr lang="tr-TR" smtClean="0"/>
              <a:t>1.10.2017</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170C8FCA-EE51-4E58-8882-F153F8B38747}" type="slidenum">
              <a:rPr lang="tr-TR" smtClean="0"/>
              <a:t>‹#›</a:t>
            </a:fld>
            <a:endParaRPr lang="tr-TR"/>
          </a:p>
        </p:txBody>
      </p:sp>
    </p:spTree>
    <p:extLst>
      <p:ext uri="{BB962C8B-B14F-4D97-AF65-F5344CB8AC3E}">
        <p14:creationId xmlns:p14="http://schemas.microsoft.com/office/powerpoint/2010/main" val="1510086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24F64B25-102D-4C2B-A15B-1D87E701F4EE}" type="datetimeFigureOut">
              <a:rPr lang="tr-TR" smtClean="0"/>
              <a:t>1.10.2017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170C8FCA-EE51-4E58-8882-F153F8B38747}" type="slidenum">
              <a:rPr lang="tr-TR" smtClean="0"/>
              <a:t>‹#›</a:t>
            </a:fld>
            <a:endParaRPr lang="tr-TR"/>
          </a:p>
        </p:txBody>
      </p:sp>
    </p:spTree>
    <p:extLst>
      <p:ext uri="{BB962C8B-B14F-4D97-AF65-F5344CB8AC3E}">
        <p14:creationId xmlns:p14="http://schemas.microsoft.com/office/powerpoint/2010/main" val="669554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24F64B25-102D-4C2B-A15B-1D87E701F4EE}" type="datetimeFigureOut">
              <a:rPr lang="tr-TR" smtClean="0"/>
              <a:t>1.10.2017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170C8FCA-EE51-4E58-8882-F153F8B38747}" type="slidenum">
              <a:rPr lang="tr-TR" smtClean="0"/>
              <a:t>‹#›</a:t>
            </a:fld>
            <a:endParaRPr lang="tr-TR"/>
          </a:p>
        </p:txBody>
      </p:sp>
    </p:spTree>
    <p:extLst>
      <p:ext uri="{BB962C8B-B14F-4D97-AF65-F5344CB8AC3E}">
        <p14:creationId xmlns:p14="http://schemas.microsoft.com/office/powerpoint/2010/main" val="1724465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F64B25-102D-4C2B-A15B-1D87E701F4EE}" type="datetimeFigureOut">
              <a:rPr lang="tr-TR" smtClean="0"/>
              <a:t>1.10.2017</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0C8FCA-EE51-4E58-8882-F153F8B38747}" type="slidenum">
              <a:rPr lang="tr-TR" smtClean="0"/>
              <a:t>‹#›</a:t>
            </a:fld>
            <a:endParaRPr lang="tr-TR"/>
          </a:p>
        </p:txBody>
      </p:sp>
    </p:spTree>
    <p:extLst>
      <p:ext uri="{BB962C8B-B14F-4D97-AF65-F5344CB8AC3E}">
        <p14:creationId xmlns:p14="http://schemas.microsoft.com/office/powerpoint/2010/main" val="858718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vmware.com/tr/product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www.di.uevora.pt/~lmr/syscall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smtClean="0"/>
              <a:t>İşletim Sistemlerinin Gelişimi</a:t>
            </a:r>
            <a:endParaRPr lang="tr-TR" dirty="0"/>
          </a:p>
        </p:txBody>
      </p:sp>
      <p:sp>
        <p:nvSpPr>
          <p:cNvPr id="4" name="Alt Başlık 3"/>
          <p:cNvSpPr>
            <a:spLocks noGrp="1"/>
          </p:cNvSpPr>
          <p:nvPr>
            <p:ph type="subTitle" idx="1"/>
          </p:nvPr>
        </p:nvSpPr>
        <p:spPr/>
        <p:txBody>
          <a:bodyPr/>
          <a:lstStyle/>
          <a:p>
            <a:endParaRPr lang="tr-TR"/>
          </a:p>
        </p:txBody>
      </p:sp>
    </p:spTree>
    <p:extLst>
      <p:ext uri="{BB962C8B-B14F-4D97-AF65-F5344CB8AC3E}">
        <p14:creationId xmlns:p14="http://schemas.microsoft.com/office/powerpoint/2010/main" val="325419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smtClean="0"/>
              <a:t>Bazı Tanımlar</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1231947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İş ve Görev Tanımı</a:t>
            </a:r>
            <a:endParaRPr lang="tr-TR" dirty="0"/>
          </a:p>
        </p:txBody>
      </p:sp>
      <p:sp>
        <p:nvSpPr>
          <p:cNvPr id="3" name="İçerik Yer Tutucusu 2"/>
          <p:cNvSpPr>
            <a:spLocks noGrp="1"/>
          </p:cNvSpPr>
          <p:nvPr>
            <p:ph idx="1"/>
          </p:nvPr>
        </p:nvSpPr>
        <p:spPr/>
        <p:txBody>
          <a:bodyPr>
            <a:normAutofit fontScale="77500" lnSpcReduction="20000"/>
          </a:bodyPr>
          <a:lstStyle/>
          <a:p>
            <a:pPr algn="just"/>
            <a:r>
              <a:rPr lang="tr-TR" b="0" dirty="0" smtClean="0"/>
              <a:t>İşletim sisteminde, bir programın çalıştırılması, kabuk katmanınca yorumlanan sistem komutları aracılığıyla veya sadece bu programın saklandığı (derlenmiş) dosya(kütük) adı verilen yapılarda saklanır.</a:t>
            </a:r>
          </a:p>
          <a:p>
            <a:pPr algn="just"/>
            <a:r>
              <a:rPr lang="tr-TR" b="0" dirty="0" smtClean="0"/>
              <a:t>Run, </a:t>
            </a:r>
            <a:r>
              <a:rPr lang="tr-TR" b="0" dirty="0" err="1" smtClean="0"/>
              <a:t>execute</a:t>
            </a:r>
            <a:r>
              <a:rPr lang="tr-TR" b="0" dirty="0"/>
              <a:t> </a:t>
            </a:r>
            <a:r>
              <a:rPr lang="tr-TR" b="0" dirty="0" smtClean="0"/>
              <a:t>gibi sistem komutları ile çalıştırılır.</a:t>
            </a:r>
          </a:p>
          <a:p>
            <a:pPr algn="just"/>
            <a:r>
              <a:rPr lang="tr-TR" b="0" dirty="0"/>
              <a:t>Kullanıcılar, kimi zaman ya değişik programları arka arkaya ya da aynı programı değişik veri takımlarıyla, belirli bir mantıksal sırada işletmek </a:t>
            </a:r>
            <a:r>
              <a:rPr lang="tr-TR" b="0" dirty="0" smtClean="0"/>
              <a:t>gereksinimini </a:t>
            </a:r>
            <a:r>
              <a:rPr lang="tr-TR" b="0" dirty="0"/>
              <a:t>duyabilirler</a:t>
            </a:r>
            <a:r>
              <a:rPr lang="tr-TR" b="0" dirty="0" smtClean="0"/>
              <a:t>.</a:t>
            </a:r>
          </a:p>
          <a:p>
            <a:pPr algn="just"/>
            <a:r>
              <a:rPr lang="tr-TR" b="0" dirty="0">
                <a:solidFill>
                  <a:srgbClr val="FF0000"/>
                </a:solidFill>
              </a:rPr>
              <a:t>Bu durumda </a:t>
            </a:r>
            <a:r>
              <a:rPr lang="tr-TR" dirty="0" smtClean="0">
                <a:solidFill>
                  <a:srgbClr val="FF0000"/>
                </a:solidFill>
              </a:rPr>
              <a:t>toplu iş</a:t>
            </a:r>
            <a:r>
              <a:rPr lang="tr-TR" dirty="0">
                <a:solidFill>
                  <a:srgbClr val="FF0000"/>
                </a:solidFill>
              </a:rPr>
              <a:t>,</a:t>
            </a:r>
            <a:r>
              <a:rPr lang="tr-TR" b="0" dirty="0">
                <a:solidFill>
                  <a:srgbClr val="FF0000"/>
                </a:solidFill>
              </a:rPr>
              <a:t> kullanıcıların sistemden bir bütün olarak ele alınmasını istedikleri işlem takımına verilen ad olarak tanımlanır</a:t>
            </a:r>
            <a:r>
              <a:rPr lang="tr-TR" b="0" dirty="0" smtClean="0">
                <a:solidFill>
                  <a:srgbClr val="FF0000"/>
                </a:solidFill>
              </a:rPr>
              <a:t>.</a:t>
            </a:r>
          </a:p>
          <a:p>
            <a:pPr algn="just"/>
            <a:r>
              <a:rPr lang="tr-TR" b="0" dirty="0" smtClean="0">
                <a:solidFill>
                  <a:srgbClr val="FF0000"/>
                </a:solidFill>
              </a:rPr>
              <a:t>Örneğin; MSDOS  da .BAT uzantılı dosyalar.</a:t>
            </a:r>
            <a:endParaRPr lang="tr-TR" b="0" dirty="0">
              <a:solidFill>
                <a:srgbClr val="FF0000"/>
              </a:solidFill>
            </a:endParaRPr>
          </a:p>
        </p:txBody>
      </p:sp>
    </p:spTree>
    <p:extLst>
      <p:ext uri="{BB962C8B-B14F-4D97-AF65-F5344CB8AC3E}">
        <p14:creationId xmlns:p14="http://schemas.microsoft.com/office/powerpoint/2010/main" val="1567547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Örnek iş tanım dosyası</a:t>
            </a:r>
            <a:endParaRPr lang="tr-T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772816"/>
            <a:ext cx="4987956"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Metin kutusu 3"/>
          <p:cNvSpPr txBox="1"/>
          <p:nvPr/>
        </p:nvSpPr>
        <p:spPr>
          <a:xfrm>
            <a:off x="2418512" y="5570418"/>
            <a:ext cx="4202882" cy="369332"/>
          </a:xfrm>
          <a:prstGeom prst="rect">
            <a:avLst/>
          </a:prstGeom>
          <a:noFill/>
        </p:spPr>
        <p:txBody>
          <a:bodyPr wrap="none" rtlCol="0">
            <a:spAutoFit/>
          </a:bodyPr>
          <a:lstStyle/>
          <a:p>
            <a:r>
              <a:rPr lang="tr-TR" b="1" dirty="0" smtClean="0"/>
              <a:t>Unix iş tanım kütüğü (Shell Programlama )</a:t>
            </a:r>
            <a:endParaRPr lang="tr-TR" b="1" dirty="0"/>
          </a:p>
        </p:txBody>
      </p:sp>
    </p:spTree>
    <p:extLst>
      <p:ext uri="{BB962C8B-B14F-4D97-AF65-F5344CB8AC3E}">
        <p14:creationId xmlns:p14="http://schemas.microsoft.com/office/powerpoint/2010/main" val="993629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Görev</a:t>
            </a:r>
            <a:endParaRPr lang="tr-TR" dirty="0"/>
          </a:p>
        </p:txBody>
      </p:sp>
      <p:sp>
        <p:nvSpPr>
          <p:cNvPr id="3" name="İçerik Yer Tutucusu 2"/>
          <p:cNvSpPr>
            <a:spLocks noGrp="1"/>
          </p:cNvSpPr>
          <p:nvPr>
            <p:ph idx="1"/>
          </p:nvPr>
        </p:nvSpPr>
        <p:spPr/>
        <p:txBody>
          <a:bodyPr>
            <a:normAutofit/>
          </a:bodyPr>
          <a:lstStyle/>
          <a:p>
            <a:r>
              <a:rPr lang="tr-TR" sz="3600" b="0" dirty="0"/>
              <a:t>Görev herhangi bir programın işletimine </a:t>
            </a:r>
            <a:r>
              <a:rPr lang="tr-TR" sz="3600" b="0" dirty="0" smtClean="0"/>
              <a:t>(işlemcide çalışmasına) verilen </a:t>
            </a:r>
            <a:r>
              <a:rPr lang="tr-TR" sz="3600" b="0" dirty="0"/>
              <a:t>addır</a:t>
            </a:r>
            <a:r>
              <a:rPr lang="tr-TR" sz="3600" b="0" dirty="0" smtClean="0"/>
              <a:t>.</a:t>
            </a:r>
            <a:r>
              <a:rPr lang="tr-TR" sz="3600" b="0" dirty="0"/>
              <a:t> </a:t>
            </a:r>
            <a:endParaRPr lang="tr-TR" sz="3600" b="0" dirty="0" smtClean="0"/>
          </a:p>
          <a:p>
            <a:r>
              <a:rPr lang="tr-TR" sz="3600" b="0" dirty="0" smtClean="0"/>
              <a:t>İlk defa 1960 </a:t>
            </a:r>
            <a:r>
              <a:rPr lang="tr-TR" sz="3600" b="0" dirty="0" err="1" smtClean="0"/>
              <a:t>larda</a:t>
            </a:r>
            <a:r>
              <a:rPr lang="tr-TR" sz="3600" b="0" dirty="0" smtClean="0"/>
              <a:t> </a:t>
            </a:r>
            <a:r>
              <a:rPr lang="tr-TR" sz="3600" b="0" dirty="0" err="1" smtClean="0"/>
              <a:t>Multics</a:t>
            </a:r>
            <a:r>
              <a:rPr lang="tr-TR" sz="3600" b="0" dirty="0" smtClean="0"/>
              <a:t> tarafından kullanılmıştır.</a:t>
            </a:r>
          </a:p>
          <a:p>
            <a:r>
              <a:rPr lang="tr-TR" sz="3600" b="0" dirty="0" smtClean="0"/>
              <a:t>İş tanımından daha genel bir terimdir.</a:t>
            </a:r>
          </a:p>
          <a:p>
            <a:pPr marL="0" indent="0">
              <a:buNone/>
            </a:pPr>
            <a:endParaRPr lang="tr-TR" sz="3600" b="0" dirty="0"/>
          </a:p>
          <a:p>
            <a:endParaRPr lang="tr-TR" sz="3600" b="0" dirty="0" smtClean="0"/>
          </a:p>
          <a:p>
            <a:endParaRPr lang="tr-TR" sz="3600" b="0" dirty="0"/>
          </a:p>
          <a:p>
            <a:endParaRPr lang="tr-TR" sz="3600" b="0" dirty="0"/>
          </a:p>
        </p:txBody>
      </p:sp>
    </p:spTree>
    <p:extLst>
      <p:ext uri="{BB962C8B-B14F-4D97-AF65-F5344CB8AC3E}">
        <p14:creationId xmlns:p14="http://schemas.microsoft.com/office/powerpoint/2010/main" val="1084083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Çoklu Görev</a:t>
            </a:r>
            <a:endParaRPr lang="tr-TR" dirty="0"/>
          </a:p>
        </p:txBody>
      </p:sp>
      <p:sp>
        <p:nvSpPr>
          <p:cNvPr id="3" name="İçerik Yer Tutucusu 2"/>
          <p:cNvSpPr>
            <a:spLocks noGrp="1"/>
          </p:cNvSpPr>
          <p:nvPr>
            <p:ph idx="1"/>
          </p:nvPr>
        </p:nvSpPr>
        <p:spPr>
          <a:xfrm>
            <a:off x="457200" y="1858963"/>
            <a:ext cx="8229600" cy="2362125"/>
          </a:xfrm>
        </p:spPr>
        <p:txBody>
          <a:bodyPr>
            <a:normAutofit fontScale="77500" lnSpcReduction="20000"/>
          </a:bodyPr>
          <a:lstStyle/>
          <a:p>
            <a:r>
              <a:rPr lang="tr-TR" b="0" dirty="0"/>
              <a:t>Bir bilgisayar sisteminde aynı anda birden çok görevin, işletim sisteminin denetiminde çalıştırılması, bu sistemde çok görevli işlemin yapıldığını söylemeye yetmez. </a:t>
            </a:r>
            <a:endParaRPr lang="tr-TR" b="0" dirty="0" smtClean="0"/>
          </a:p>
          <a:p>
            <a:endParaRPr lang="tr-TR" b="0" dirty="0"/>
          </a:p>
          <a:p>
            <a:r>
              <a:rPr lang="tr-TR" b="0" dirty="0" smtClean="0"/>
              <a:t>Çok </a:t>
            </a:r>
            <a:r>
              <a:rPr lang="tr-TR" b="0" dirty="0"/>
              <a:t>görevli işlem, işletim sisteminin kullanıcılara sunduğu bir olanak, bir işlem türü olarak algılanmalıdır. </a:t>
            </a:r>
          </a:p>
        </p:txBody>
      </p:sp>
    </p:spTree>
    <p:extLst>
      <p:ext uri="{BB962C8B-B14F-4D97-AF65-F5344CB8AC3E}">
        <p14:creationId xmlns:p14="http://schemas.microsoft.com/office/powerpoint/2010/main" val="3812037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ctrTitle"/>
          </p:nvPr>
        </p:nvSpPr>
        <p:spPr/>
        <p:txBody>
          <a:bodyPr/>
          <a:lstStyle/>
          <a:p>
            <a:r>
              <a:rPr lang="tr-TR" dirty="0" smtClean="0"/>
              <a:t>İşletim Sistemlerinin Bileşenleri</a:t>
            </a:r>
            <a:endParaRPr lang="tr-TR" dirty="0"/>
          </a:p>
        </p:txBody>
      </p:sp>
      <p:sp>
        <p:nvSpPr>
          <p:cNvPr id="5" name="Alt Başlık 4"/>
          <p:cNvSpPr>
            <a:spLocks noGrp="1"/>
          </p:cNvSpPr>
          <p:nvPr>
            <p:ph type="subTitle" idx="1"/>
          </p:nvPr>
        </p:nvSpPr>
        <p:spPr/>
        <p:txBody>
          <a:bodyPr/>
          <a:lstStyle/>
          <a:p>
            <a:endParaRPr lang="tr-TR"/>
          </a:p>
        </p:txBody>
      </p:sp>
    </p:spTree>
    <p:extLst>
      <p:ext uri="{BB962C8B-B14F-4D97-AF65-F5344CB8AC3E}">
        <p14:creationId xmlns:p14="http://schemas.microsoft.com/office/powerpoint/2010/main" val="3383076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İşletim Sistemleri Bileşenleri</a:t>
            </a:r>
            <a:endParaRPr lang="tr-TR" dirty="0"/>
          </a:p>
        </p:txBody>
      </p:sp>
      <p:sp>
        <p:nvSpPr>
          <p:cNvPr id="3" name="İçerik Yer Tutucusu 2"/>
          <p:cNvSpPr>
            <a:spLocks noGrp="1"/>
          </p:cNvSpPr>
          <p:nvPr>
            <p:ph idx="1"/>
          </p:nvPr>
        </p:nvSpPr>
        <p:spPr/>
        <p:txBody>
          <a:bodyPr/>
          <a:lstStyle/>
          <a:p>
            <a:r>
              <a:rPr lang="tr-TR" b="0" dirty="0" smtClean="0"/>
              <a:t>Ana İşlem Birimi Yönetimi (Görev Yönetimi)</a:t>
            </a:r>
          </a:p>
          <a:p>
            <a:pPr lvl="1"/>
            <a:r>
              <a:rPr lang="tr-TR" dirty="0" smtClean="0"/>
              <a:t>Zaman uyumlama İşlevleri</a:t>
            </a:r>
          </a:p>
          <a:p>
            <a:pPr lvl="1"/>
            <a:r>
              <a:rPr lang="tr-TR" dirty="0" smtClean="0"/>
              <a:t>Çoklu Programlama Operasyonları</a:t>
            </a:r>
          </a:p>
          <a:p>
            <a:pPr lvl="1"/>
            <a:r>
              <a:rPr lang="tr-TR" dirty="0" smtClean="0"/>
              <a:t>Gerçek zamanlı İşlemler</a:t>
            </a:r>
          </a:p>
          <a:p>
            <a:r>
              <a:rPr lang="tr-TR" b="0" dirty="0"/>
              <a:t>Ana Bellek Yönetimi</a:t>
            </a:r>
          </a:p>
          <a:p>
            <a:r>
              <a:rPr lang="tr-TR" b="0" dirty="0" smtClean="0"/>
              <a:t>Dosya </a:t>
            </a:r>
            <a:r>
              <a:rPr lang="tr-TR" b="0" dirty="0"/>
              <a:t>Yönetimi</a:t>
            </a:r>
          </a:p>
          <a:p>
            <a:r>
              <a:rPr lang="tr-TR" b="0" dirty="0" smtClean="0"/>
              <a:t>Giriş/Çıkış Sistemi Yönetimi</a:t>
            </a:r>
          </a:p>
          <a:p>
            <a:r>
              <a:rPr lang="tr-TR" b="0" dirty="0" smtClean="0"/>
              <a:t>Sistem Komut Yorumlayıcısı</a:t>
            </a:r>
          </a:p>
          <a:p>
            <a:endParaRPr lang="tr-TR" b="0" dirty="0"/>
          </a:p>
        </p:txBody>
      </p:sp>
    </p:spTree>
    <p:extLst>
      <p:ext uri="{BB962C8B-B14F-4D97-AF65-F5344CB8AC3E}">
        <p14:creationId xmlns:p14="http://schemas.microsoft.com/office/powerpoint/2010/main" val="838800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Kernel</a:t>
            </a:r>
            <a:r>
              <a:rPr lang="tr-TR" dirty="0" smtClean="0"/>
              <a:t> (Çekirdek) Veri Yapısı</a:t>
            </a:r>
            <a:endParaRPr lang="tr-TR" dirty="0"/>
          </a:p>
        </p:txBody>
      </p:sp>
      <p:sp>
        <p:nvSpPr>
          <p:cNvPr id="3" name="İçerik Yer Tutucusu 2"/>
          <p:cNvSpPr>
            <a:spLocks noGrp="1"/>
          </p:cNvSpPr>
          <p:nvPr>
            <p:ph idx="1"/>
          </p:nvPr>
        </p:nvSpPr>
        <p:spPr/>
        <p:txBody>
          <a:bodyPr>
            <a:normAutofit fontScale="92500" lnSpcReduction="20000"/>
          </a:bodyPr>
          <a:lstStyle/>
          <a:p>
            <a:pPr>
              <a:buFont typeface="Monotype Sorts" charset="0"/>
              <a:buChar char="n"/>
              <a:defRPr/>
            </a:pPr>
            <a:r>
              <a:rPr lang="tr-TR" b="1" i="1" dirty="0" smtClean="0">
                <a:ea typeface="ＭＳ Ｐゴシック" charset="-128"/>
              </a:rPr>
              <a:t>Tekli </a:t>
            </a:r>
            <a:r>
              <a:rPr lang="en-US" b="1" i="1" dirty="0" smtClean="0">
                <a:ea typeface="ＭＳ Ｐゴシック" charset="-128"/>
              </a:rPr>
              <a:t>linked </a:t>
            </a:r>
            <a:r>
              <a:rPr lang="en-US" b="1" i="1" dirty="0">
                <a:ea typeface="ＭＳ Ｐゴシック" charset="-128"/>
              </a:rPr>
              <a:t>list</a:t>
            </a: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r>
              <a:rPr lang="tr-TR" b="1" i="1" dirty="0" smtClean="0">
                <a:ea typeface="ＭＳ Ｐゴシック" charset="-128"/>
              </a:rPr>
              <a:t>İkili </a:t>
            </a:r>
            <a:r>
              <a:rPr lang="en-US" b="1" i="1" dirty="0" smtClean="0">
                <a:ea typeface="ＭＳ Ｐゴシック" charset="-128"/>
              </a:rPr>
              <a:t>linked </a:t>
            </a:r>
            <a:r>
              <a:rPr lang="en-US" b="1" i="1" dirty="0">
                <a:ea typeface="ＭＳ Ｐゴシック" charset="-128"/>
              </a:rPr>
              <a:t>list</a:t>
            </a: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r>
              <a:rPr lang="tr-TR" b="1" i="1" dirty="0" smtClean="0">
                <a:ea typeface="ＭＳ Ｐゴシック" charset="-128"/>
              </a:rPr>
              <a:t>Dairesel </a:t>
            </a:r>
            <a:r>
              <a:rPr lang="en-US" b="1" i="1" dirty="0" smtClean="0">
                <a:ea typeface="ＭＳ Ｐゴシック" charset="-128"/>
              </a:rPr>
              <a:t>linked </a:t>
            </a:r>
            <a:r>
              <a:rPr lang="en-US" b="1" i="1" dirty="0">
                <a:ea typeface="ＭＳ Ｐゴシック" charset="-128"/>
              </a:rPr>
              <a:t>list</a:t>
            </a:r>
          </a:p>
          <a:p>
            <a:endParaRPr lang="tr-TR" dirty="0"/>
          </a:p>
        </p:txBody>
      </p:sp>
      <p:pic>
        <p:nvPicPr>
          <p:cNvPr id="4" name="Picture 3" descr="1_13.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7150" y="2068513"/>
            <a:ext cx="6932613"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1_14.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9824" y="3861048"/>
            <a:ext cx="702627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1_15.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1600" y="5445224"/>
            <a:ext cx="68421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9977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altLang="tr-TR" sz="1800" b="1" dirty="0" smtClean="0">
                <a:solidFill>
                  <a:srgbClr val="3366FF"/>
                </a:solidFill>
              </a:rPr>
              <a:t>İkili Ağaç arama</a:t>
            </a:r>
            <a:r>
              <a:rPr lang="en-US" altLang="tr-TR" sz="1800" dirty="0"/>
              <a:t/>
            </a:r>
            <a:br>
              <a:rPr lang="en-US" altLang="tr-TR" sz="1800" dirty="0"/>
            </a:br>
            <a:r>
              <a:rPr lang="tr-TR" altLang="tr-TR" sz="1800" dirty="0" smtClean="0"/>
              <a:t>sol</a:t>
            </a:r>
            <a:r>
              <a:rPr lang="en-US" altLang="tr-TR" sz="1800" dirty="0" smtClean="0"/>
              <a:t> </a:t>
            </a:r>
            <a:r>
              <a:rPr lang="en-US" altLang="tr-TR" sz="1800" dirty="0"/>
              <a:t>&lt;= </a:t>
            </a:r>
            <a:r>
              <a:rPr lang="tr-TR" altLang="tr-TR" sz="1800" dirty="0" smtClean="0"/>
              <a:t>sağ</a:t>
            </a:r>
            <a:endParaRPr lang="en-US" altLang="tr-TR" sz="1800" dirty="0"/>
          </a:p>
          <a:p>
            <a:endParaRPr lang="tr-TR" dirty="0"/>
          </a:p>
        </p:txBody>
      </p:sp>
      <p:sp>
        <p:nvSpPr>
          <p:cNvPr id="4" name="Başlık 1"/>
          <p:cNvSpPr>
            <a:spLocks noGrp="1"/>
          </p:cNvSpPr>
          <p:nvPr>
            <p:ph type="title"/>
          </p:nvPr>
        </p:nvSpPr>
        <p:spPr/>
        <p:txBody>
          <a:bodyPr/>
          <a:lstStyle/>
          <a:p>
            <a:r>
              <a:rPr lang="tr-TR" dirty="0" err="1" smtClean="0"/>
              <a:t>Kernel</a:t>
            </a:r>
            <a:r>
              <a:rPr lang="tr-TR" dirty="0" smtClean="0"/>
              <a:t> (Çekirdek) Veri Yapısı</a:t>
            </a:r>
            <a:endParaRPr lang="tr-TR" dirty="0"/>
          </a:p>
        </p:txBody>
      </p:sp>
      <p:pic>
        <p:nvPicPr>
          <p:cNvPr id="5" name="Picture 1" descr="1_16.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66615" y="3717032"/>
            <a:ext cx="2755900" cy="215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1740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1628800"/>
            <a:ext cx="8229600" cy="4525963"/>
          </a:xfrm>
        </p:spPr>
        <p:txBody>
          <a:bodyPr>
            <a:normAutofit fontScale="70000" lnSpcReduction="20000"/>
          </a:bodyPr>
          <a:lstStyle/>
          <a:p>
            <a:r>
              <a:rPr lang="en-US" altLang="tr-TR" b="1" dirty="0">
                <a:solidFill>
                  <a:srgbClr val="3366FF"/>
                </a:solidFill>
              </a:rPr>
              <a:t>Hash </a:t>
            </a:r>
            <a:r>
              <a:rPr lang="en-US" altLang="tr-TR" b="1" dirty="0" smtClean="0">
                <a:solidFill>
                  <a:srgbClr val="3366FF"/>
                </a:solidFill>
              </a:rPr>
              <a:t>function</a:t>
            </a:r>
            <a:r>
              <a:rPr lang="tr-TR" altLang="tr-TR" b="1" dirty="0" smtClean="0">
                <a:solidFill>
                  <a:srgbClr val="3366FF"/>
                </a:solidFill>
              </a:rPr>
              <a:t>, </a:t>
            </a:r>
            <a:r>
              <a:rPr lang="en-US" altLang="tr-TR" b="1" dirty="0" smtClean="0">
                <a:solidFill>
                  <a:srgbClr val="3366FF"/>
                </a:solidFill>
              </a:rPr>
              <a:t>hash map</a:t>
            </a:r>
            <a:r>
              <a:rPr lang="tr-TR" altLang="tr-TR" b="1" dirty="0" smtClean="0">
                <a:solidFill>
                  <a:srgbClr val="3366FF"/>
                </a:solidFill>
              </a:rPr>
              <a:t> oluşturabilir.</a:t>
            </a:r>
            <a:endParaRPr lang="en-US" altLang="tr-TR" b="1" dirty="0">
              <a:solidFill>
                <a:srgbClr val="3366FF"/>
              </a:solidFill>
            </a:endParaRPr>
          </a:p>
          <a:p>
            <a:endParaRPr lang="en-US" altLang="tr-TR" b="1" i="1" dirty="0">
              <a:solidFill>
                <a:srgbClr val="3366FF"/>
              </a:solidFill>
            </a:endParaRPr>
          </a:p>
          <a:p>
            <a:endParaRPr lang="en-US" altLang="tr-TR" b="1" i="1" dirty="0">
              <a:solidFill>
                <a:srgbClr val="3366FF"/>
              </a:solidFill>
            </a:endParaRPr>
          </a:p>
          <a:p>
            <a:endParaRPr lang="en-US" altLang="tr-TR" b="1" i="1" dirty="0">
              <a:solidFill>
                <a:srgbClr val="3366FF"/>
              </a:solidFill>
            </a:endParaRPr>
          </a:p>
          <a:p>
            <a:endParaRPr lang="en-US" altLang="tr-TR" b="1" i="1" dirty="0">
              <a:solidFill>
                <a:srgbClr val="3366FF"/>
              </a:solidFill>
            </a:endParaRPr>
          </a:p>
          <a:p>
            <a:endParaRPr lang="en-US" altLang="tr-TR" b="1" i="1" dirty="0">
              <a:solidFill>
                <a:srgbClr val="3366FF"/>
              </a:solidFill>
            </a:endParaRPr>
          </a:p>
          <a:p>
            <a:endParaRPr lang="en-US" altLang="tr-TR" b="1" i="1" dirty="0">
              <a:solidFill>
                <a:srgbClr val="3366FF"/>
              </a:solidFill>
            </a:endParaRPr>
          </a:p>
          <a:p>
            <a:pPr>
              <a:buFont typeface="Monotype Sorts" pitchFamily="-84" charset="2"/>
              <a:buNone/>
            </a:pPr>
            <a:endParaRPr lang="en-US" altLang="tr-TR" b="1" i="1" dirty="0">
              <a:solidFill>
                <a:srgbClr val="3366FF"/>
              </a:solidFill>
            </a:endParaRPr>
          </a:p>
          <a:p>
            <a:r>
              <a:rPr lang="en-US" altLang="tr-TR" b="1" dirty="0">
                <a:solidFill>
                  <a:srgbClr val="3366FF"/>
                </a:solidFill>
              </a:rPr>
              <a:t>Bitmap</a:t>
            </a:r>
            <a:r>
              <a:rPr lang="en-US" altLang="tr-TR" dirty="0"/>
              <a:t> – </a:t>
            </a:r>
            <a:r>
              <a:rPr lang="tr-TR" dirty="0" smtClean="0"/>
              <a:t>n öğenin </a:t>
            </a:r>
            <a:r>
              <a:rPr lang="tr-TR" dirty="0"/>
              <a:t>durumunu gösteren n ikili </a:t>
            </a:r>
            <a:r>
              <a:rPr lang="tr-TR" dirty="0" smtClean="0"/>
              <a:t>dizesi</a:t>
            </a:r>
            <a:endParaRPr lang="tr-TR" dirty="0"/>
          </a:p>
          <a:p>
            <a:r>
              <a:rPr lang="en-US" altLang="tr-TR" dirty="0" smtClean="0"/>
              <a:t>Linux </a:t>
            </a:r>
            <a:r>
              <a:rPr lang="tr-TR" altLang="tr-TR" dirty="0" smtClean="0"/>
              <a:t>veri yapısı tanımları</a:t>
            </a:r>
            <a:endParaRPr lang="en-US" altLang="tr-TR" dirty="0"/>
          </a:p>
          <a:p>
            <a:pPr>
              <a:buFont typeface="Monotype Sorts" pitchFamily="-84" charset="2"/>
              <a:buNone/>
            </a:pPr>
            <a:r>
              <a:rPr lang="en-US" altLang="tr-TR" dirty="0"/>
              <a:t>             </a:t>
            </a:r>
            <a:r>
              <a:rPr lang="en-US" altLang="tr-TR" b="1" i="1" dirty="0"/>
              <a:t>include</a:t>
            </a:r>
            <a:r>
              <a:rPr lang="en-US" altLang="tr-TR" dirty="0"/>
              <a:t> files </a:t>
            </a:r>
            <a:r>
              <a:rPr lang="en-US" altLang="tr-TR" dirty="0">
                <a:latin typeface="Courier New" pitchFamily="49" charset="0"/>
                <a:cs typeface="Courier New" pitchFamily="49" charset="0"/>
              </a:rPr>
              <a:t>&lt;</a:t>
            </a:r>
            <a:r>
              <a:rPr lang="en-US" altLang="tr-TR" dirty="0" err="1">
                <a:latin typeface="Courier New" pitchFamily="49" charset="0"/>
                <a:cs typeface="Courier New" pitchFamily="49" charset="0"/>
              </a:rPr>
              <a:t>linux</a:t>
            </a:r>
            <a:r>
              <a:rPr lang="en-US" altLang="tr-TR" dirty="0">
                <a:latin typeface="Courier New" pitchFamily="49" charset="0"/>
                <a:cs typeface="Courier New" pitchFamily="49" charset="0"/>
              </a:rPr>
              <a:t>/</a:t>
            </a:r>
            <a:r>
              <a:rPr lang="en-US" altLang="tr-TR" dirty="0" err="1">
                <a:latin typeface="Courier New" pitchFamily="49" charset="0"/>
                <a:cs typeface="Courier New" pitchFamily="49" charset="0"/>
              </a:rPr>
              <a:t>list.h</a:t>
            </a:r>
            <a:r>
              <a:rPr lang="en-US" altLang="tr-TR" dirty="0" smtClean="0">
                <a:latin typeface="Courier New" pitchFamily="49" charset="0"/>
                <a:cs typeface="Courier New" pitchFamily="49" charset="0"/>
              </a:rPr>
              <a:t>&gt;,&lt;</a:t>
            </a:r>
            <a:r>
              <a:rPr lang="en-US" altLang="tr-TR" dirty="0" err="1">
                <a:latin typeface="Courier New" pitchFamily="49" charset="0"/>
                <a:cs typeface="Courier New" pitchFamily="49" charset="0"/>
              </a:rPr>
              <a:t>linux</a:t>
            </a:r>
            <a:r>
              <a:rPr lang="en-US" altLang="tr-TR" dirty="0">
                <a:latin typeface="Courier New" pitchFamily="49" charset="0"/>
                <a:cs typeface="Courier New" pitchFamily="49" charset="0"/>
              </a:rPr>
              <a:t>/</a:t>
            </a:r>
            <a:r>
              <a:rPr lang="en-US" altLang="tr-TR" dirty="0" err="1">
                <a:latin typeface="Courier New" pitchFamily="49" charset="0"/>
                <a:cs typeface="Courier New" pitchFamily="49" charset="0"/>
              </a:rPr>
              <a:t>kfifo.h</a:t>
            </a:r>
            <a:r>
              <a:rPr lang="en-US" altLang="tr-TR" dirty="0">
                <a:latin typeface="Courier New" pitchFamily="49" charset="0"/>
                <a:cs typeface="Courier New" pitchFamily="49" charset="0"/>
              </a:rPr>
              <a:t>&gt;,       &lt;</a:t>
            </a:r>
            <a:r>
              <a:rPr lang="en-US" altLang="tr-TR" dirty="0" err="1">
                <a:latin typeface="Courier New" pitchFamily="49" charset="0"/>
                <a:cs typeface="Courier New" pitchFamily="49" charset="0"/>
              </a:rPr>
              <a:t>linux</a:t>
            </a:r>
            <a:r>
              <a:rPr lang="en-US" altLang="tr-TR" dirty="0">
                <a:latin typeface="Courier New" pitchFamily="49" charset="0"/>
                <a:cs typeface="Courier New" pitchFamily="49" charset="0"/>
              </a:rPr>
              <a:t>/</a:t>
            </a:r>
            <a:r>
              <a:rPr lang="en-US" altLang="tr-TR" dirty="0" err="1">
                <a:latin typeface="Courier New" pitchFamily="49" charset="0"/>
                <a:cs typeface="Courier New" pitchFamily="49" charset="0"/>
              </a:rPr>
              <a:t>rbtree.h</a:t>
            </a:r>
            <a:r>
              <a:rPr lang="en-US" altLang="tr-TR" dirty="0">
                <a:latin typeface="Courier New" pitchFamily="49" charset="0"/>
                <a:cs typeface="Courier New" pitchFamily="49" charset="0"/>
              </a:rPr>
              <a:t>&gt;</a:t>
            </a:r>
          </a:p>
          <a:p>
            <a:endParaRPr lang="tr-TR" dirty="0"/>
          </a:p>
        </p:txBody>
      </p:sp>
      <p:sp>
        <p:nvSpPr>
          <p:cNvPr id="4" name="Başlık 1"/>
          <p:cNvSpPr>
            <a:spLocks noGrp="1"/>
          </p:cNvSpPr>
          <p:nvPr>
            <p:ph type="title"/>
          </p:nvPr>
        </p:nvSpPr>
        <p:spPr/>
        <p:txBody>
          <a:bodyPr/>
          <a:lstStyle/>
          <a:p>
            <a:r>
              <a:rPr lang="tr-TR" dirty="0" err="1" smtClean="0"/>
              <a:t>Kernel</a:t>
            </a:r>
            <a:r>
              <a:rPr lang="tr-TR" dirty="0" smtClean="0"/>
              <a:t> (Çekirdek) Veri Yapısı</a:t>
            </a:r>
            <a:endParaRPr lang="tr-TR" dirty="0"/>
          </a:p>
        </p:txBody>
      </p:sp>
      <p:pic>
        <p:nvPicPr>
          <p:cNvPr id="5" name="Picture 3" descr="1_17.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76872"/>
            <a:ext cx="487362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1655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Seri İşlem</a:t>
            </a:r>
            <a:endParaRPr lang="tr-TR" dirty="0"/>
          </a:p>
        </p:txBody>
      </p:sp>
      <p:sp>
        <p:nvSpPr>
          <p:cNvPr id="3" name="İçerik Yer Tutucusu 2"/>
          <p:cNvSpPr>
            <a:spLocks noGrp="1"/>
          </p:cNvSpPr>
          <p:nvPr>
            <p:ph idx="1"/>
          </p:nvPr>
        </p:nvSpPr>
        <p:spPr/>
        <p:txBody>
          <a:bodyPr>
            <a:normAutofit fontScale="85000" lnSpcReduction="20000"/>
          </a:bodyPr>
          <a:lstStyle/>
          <a:p>
            <a:r>
              <a:rPr lang="tr-TR" dirty="0" smtClean="0"/>
              <a:t>1940 sonları 1950 ortaları</a:t>
            </a:r>
          </a:p>
          <a:p>
            <a:pPr lvl="1"/>
            <a:r>
              <a:rPr lang="tr-TR" dirty="0" smtClean="0"/>
              <a:t>Programcılar bilgisayar donanımı ile direk etkileşim içindeler</a:t>
            </a:r>
          </a:p>
          <a:p>
            <a:pPr lvl="1"/>
            <a:r>
              <a:rPr lang="tr-TR" dirty="0" smtClean="0"/>
              <a:t>Işıklardan, anahtarlardan, giriş aygıtlarına benzeyen aygıtlar ve çıkış aygıtından oluşan bir konsoldan çalıştırılan bilgisayarlar</a:t>
            </a:r>
          </a:p>
          <a:p>
            <a:pPr lvl="1"/>
            <a:r>
              <a:rPr lang="tr-TR" dirty="0" smtClean="0"/>
              <a:t>Programcı makine kodlarını kart okuyucudan yükler ve sonucu çıkış aygıtından görür.</a:t>
            </a:r>
          </a:p>
          <a:p>
            <a:pPr lvl="1"/>
            <a:r>
              <a:rPr lang="tr-TR" dirty="0" smtClean="0"/>
              <a:t>Hata durumlarında hataya ait lambalar yanmaktadır.</a:t>
            </a:r>
          </a:p>
          <a:p>
            <a:r>
              <a:rPr lang="tr-TR" dirty="0" smtClean="0"/>
              <a:t>Problemler</a:t>
            </a:r>
          </a:p>
          <a:p>
            <a:pPr lvl="1"/>
            <a:r>
              <a:rPr lang="tr-TR" dirty="0" smtClean="0"/>
              <a:t>Zamanlama</a:t>
            </a:r>
          </a:p>
          <a:p>
            <a:pPr lvl="1"/>
            <a:r>
              <a:rPr lang="tr-TR" dirty="0" smtClean="0"/>
              <a:t>Yükleme zamanı</a:t>
            </a:r>
            <a:endParaRPr lang="tr-TR" dirty="0"/>
          </a:p>
        </p:txBody>
      </p:sp>
    </p:spTree>
    <p:extLst>
      <p:ext uri="{BB962C8B-B14F-4D97-AF65-F5344CB8AC3E}">
        <p14:creationId xmlns:p14="http://schemas.microsoft.com/office/powerpoint/2010/main" val="1293870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Modern İşletim Sistemlerinin Karakteristikleri</a:t>
            </a:r>
            <a:endParaRPr lang="tr-TR" dirty="0"/>
          </a:p>
        </p:txBody>
      </p:sp>
      <p:sp>
        <p:nvSpPr>
          <p:cNvPr id="3" name="İçerik Yer Tutucusu 2"/>
          <p:cNvSpPr>
            <a:spLocks noGrp="1"/>
          </p:cNvSpPr>
          <p:nvPr>
            <p:ph idx="1"/>
          </p:nvPr>
        </p:nvSpPr>
        <p:spPr>
          <a:xfrm>
            <a:off x="457200" y="2143398"/>
            <a:ext cx="8229600" cy="3301826"/>
          </a:xfrm>
        </p:spPr>
        <p:txBody>
          <a:bodyPr/>
          <a:lstStyle/>
          <a:p>
            <a:r>
              <a:rPr lang="tr-TR" dirty="0" err="1" smtClean="0"/>
              <a:t>Mikrokernel</a:t>
            </a:r>
            <a:r>
              <a:rPr lang="tr-TR" dirty="0" smtClean="0"/>
              <a:t> Mimarisi</a:t>
            </a:r>
          </a:p>
          <a:p>
            <a:r>
              <a:rPr lang="tr-TR" dirty="0" smtClean="0"/>
              <a:t>Çok Parçacıklı Çalışma(</a:t>
            </a:r>
            <a:r>
              <a:rPr lang="tr-TR" dirty="0" err="1" smtClean="0"/>
              <a:t>Multithread</a:t>
            </a:r>
            <a:r>
              <a:rPr lang="tr-TR" dirty="0" smtClean="0"/>
              <a:t>)</a:t>
            </a:r>
          </a:p>
          <a:p>
            <a:r>
              <a:rPr lang="tr-TR" dirty="0" smtClean="0"/>
              <a:t>Simetrik Çoklu Görevlilik</a:t>
            </a:r>
          </a:p>
          <a:p>
            <a:r>
              <a:rPr lang="tr-TR" dirty="0" smtClean="0"/>
              <a:t>Dağıtık İşletim Sistemleri</a:t>
            </a:r>
          </a:p>
          <a:p>
            <a:r>
              <a:rPr lang="tr-TR" dirty="0" smtClean="0"/>
              <a:t>Nesne Tabanlı Tasarım</a:t>
            </a:r>
            <a:endParaRPr lang="tr-TR" dirty="0"/>
          </a:p>
        </p:txBody>
      </p:sp>
    </p:spTree>
    <p:extLst>
      <p:ext uri="{BB962C8B-B14F-4D97-AF65-F5344CB8AC3E}">
        <p14:creationId xmlns:p14="http://schemas.microsoft.com/office/powerpoint/2010/main" val="737128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Sanal Makineler ve Sanallaştırma</a:t>
            </a:r>
            <a:endParaRPr lang="tr-TR" dirty="0"/>
          </a:p>
        </p:txBody>
      </p:sp>
      <p:sp>
        <p:nvSpPr>
          <p:cNvPr id="3" name="İçerik Yer Tutucusu 2"/>
          <p:cNvSpPr>
            <a:spLocks noGrp="1"/>
          </p:cNvSpPr>
          <p:nvPr>
            <p:ph idx="1"/>
          </p:nvPr>
        </p:nvSpPr>
        <p:spPr>
          <a:xfrm>
            <a:off x="457200" y="1340768"/>
            <a:ext cx="8229600" cy="792088"/>
          </a:xfrm>
        </p:spPr>
        <p:txBody>
          <a:bodyPr>
            <a:normAutofit fontScale="85000" lnSpcReduction="20000"/>
          </a:bodyPr>
          <a:lstStyle/>
          <a:p>
            <a:pPr marL="0" indent="0">
              <a:buNone/>
            </a:pPr>
            <a:r>
              <a:rPr lang="tr-TR" dirty="0" err="1" smtClean="0">
                <a:hlinkClick r:id="rId2"/>
              </a:rPr>
              <a:t>vMWare</a:t>
            </a:r>
            <a:r>
              <a:rPr lang="tr-TR" dirty="0" smtClean="0">
                <a:hlinkClick r:id="rId2"/>
              </a:rPr>
              <a:t> ürünleri</a:t>
            </a:r>
            <a:r>
              <a:rPr lang="tr-TR" dirty="0" smtClean="0"/>
              <a:t>,  </a:t>
            </a:r>
            <a:r>
              <a:rPr lang="tr-TR" dirty="0" err="1" smtClean="0"/>
              <a:t>Hyper</a:t>
            </a:r>
            <a:r>
              <a:rPr lang="tr-TR" dirty="0" smtClean="0"/>
              <a:t> V (Microsoft), Virtual Box (</a:t>
            </a:r>
            <a:r>
              <a:rPr lang="tr-TR" dirty="0" err="1" smtClean="0"/>
              <a:t>Oracle</a:t>
            </a:r>
            <a:r>
              <a:rPr lang="tr-TR" dirty="0"/>
              <a:t>), </a:t>
            </a:r>
            <a:r>
              <a:rPr lang="tr-TR" dirty="0" err="1"/>
              <a:t>Citrix</a:t>
            </a:r>
            <a:r>
              <a:rPr lang="tr-TR" dirty="0"/>
              <a:t> </a:t>
            </a:r>
            <a:r>
              <a:rPr lang="tr-TR" dirty="0" smtClean="0"/>
              <a:t>XEN, Açık kaynak çözümler </a:t>
            </a:r>
            <a:endParaRPr lang="tr-T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276872"/>
            <a:ext cx="4159721" cy="3510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9791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7" y="1630659"/>
            <a:ext cx="4247248" cy="4578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Başlık 1"/>
          <p:cNvSpPr>
            <a:spLocks noGrp="1"/>
          </p:cNvSpPr>
          <p:nvPr>
            <p:ph type="title"/>
          </p:nvPr>
        </p:nvSpPr>
        <p:spPr/>
        <p:txBody>
          <a:bodyPr/>
          <a:lstStyle/>
          <a:p>
            <a:r>
              <a:rPr lang="tr-TR" dirty="0" smtClean="0"/>
              <a:t>Sanal Makine Mimarisi</a:t>
            </a:r>
            <a:endParaRPr lang="tr-TR" dirty="0"/>
          </a:p>
        </p:txBody>
      </p:sp>
    </p:spTree>
    <p:extLst>
      <p:ext uri="{BB962C8B-B14F-4D97-AF65-F5344CB8AC3E}">
        <p14:creationId xmlns:p14="http://schemas.microsoft.com/office/powerpoint/2010/main" val="3874248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İşletim Sistemleri Mimarileri</a:t>
            </a:r>
            <a:endParaRPr lang="tr-TR" dirty="0"/>
          </a:p>
        </p:txBody>
      </p:sp>
      <p:pic>
        <p:nvPicPr>
          <p:cNvPr id="7" name="Resim 6" descr="Ekran Kırpma"/>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2204864"/>
            <a:ext cx="9144000" cy="2292844"/>
          </a:xfrm>
          <a:prstGeom prst="rect">
            <a:avLst/>
          </a:prstGeom>
        </p:spPr>
      </p:pic>
    </p:spTree>
    <p:extLst>
      <p:ext uri="{BB962C8B-B14F-4D97-AF65-F5344CB8AC3E}">
        <p14:creationId xmlns:p14="http://schemas.microsoft.com/office/powerpoint/2010/main" val="27460286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Kernel</a:t>
            </a:r>
            <a:r>
              <a:rPr lang="tr-TR" dirty="0" smtClean="0"/>
              <a:t> (İşletim Sistemi Çekirdeği)</a:t>
            </a:r>
            <a:endParaRPr lang="tr-TR" dirty="0"/>
          </a:p>
        </p:txBody>
      </p:sp>
      <p:sp>
        <p:nvSpPr>
          <p:cNvPr id="3" name="İçerik Yer Tutucusu 2"/>
          <p:cNvSpPr>
            <a:spLocks noGrp="1"/>
          </p:cNvSpPr>
          <p:nvPr>
            <p:ph idx="1"/>
          </p:nvPr>
        </p:nvSpPr>
        <p:spPr/>
        <p:txBody>
          <a:bodyPr>
            <a:normAutofit fontScale="62500" lnSpcReduction="20000"/>
          </a:bodyPr>
          <a:lstStyle/>
          <a:p>
            <a:r>
              <a:rPr lang="tr-TR" dirty="0"/>
              <a:t>Çekirdek, bir işletim sisteminin çekirdeğidir. Programları çalıştırmak ve makinenin donanımına güvenli erişim sağlamaktan sorumlu olan yazılımdır. Çoğu program olduğundan ve kaynaklar sınırlı olduğundan, çekirdek bir programın ne zaman ve ne kadar süre çalıştırılacağına karar verir. Buna planlama denir. Aynı bileşene benzer birçok farklı donanım tasarımı olduğundan doğrudan donanıma erişmek çok karmaşık olabilir. Çekirdekler, temel karmaşıklığı uygulamalardan gizlemek ve temiz ve düzgün bir arabirim sağlamak için, genellikle belirli bir düzeyde soyutlama (belirli bir türdeki tüm aygıtlara evrensel bir dizi yönerge) uygularlar. Bu, uygulama programcılarının belirli cihazlar için nasıl </a:t>
            </a:r>
            <a:r>
              <a:rPr lang="tr-TR" dirty="0" err="1"/>
              <a:t>programlacağını</a:t>
            </a:r>
            <a:r>
              <a:rPr lang="tr-TR" dirty="0"/>
              <a:t> bilmeden programları geliştirmelerine yardımcı olur. Çekirdek, jenerik komutu o cihaza özel talimatlara çeviren yazılım sürücülerine güvenir.</a:t>
            </a:r>
          </a:p>
          <a:p>
            <a:endParaRPr lang="tr-TR" dirty="0"/>
          </a:p>
          <a:p>
            <a:r>
              <a:rPr lang="tr-TR" dirty="0"/>
              <a:t>Bir bilgisayarı çalıştırmak için bir işletim sistemi çekirdeği kesinlikle gerekmez.</a:t>
            </a:r>
          </a:p>
        </p:txBody>
      </p:sp>
    </p:spTree>
    <p:extLst>
      <p:ext uri="{BB962C8B-B14F-4D97-AF65-F5344CB8AC3E}">
        <p14:creationId xmlns:p14="http://schemas.microsoft.com/office/powerpoint/2010/main" val="326594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İşletim Sistemleri Mimarileri</a:t>
            </a:r>
            <a:endParaRPr lang="tr-TR" dirty="0"/>
          </a:p>
        </p:txBody>
      </p:sp>
      <p:sp>
        <p:nvSpPr>
          <p:cNvPr id="3" name="İçerik Yer Tutucusu 2"/>
          <p:cNvSpPr>
            <a:spLocks noGrp="1"/>
          </p:cNvSpPr>
          <p:nvPr>
            <p:ph idx="1"/>
          </p:nvPr>
        </p:nvSpPr>
        <p:spPr>
          <a:xfrm>
            <a:off x="457200" y="1484784"/>
            <a:ext cx="8229600" cy="4999037"/>
          </a:xfrm>
        </p:spPr>
        <p:txBody>
          <a:bodyPr>
            <a:normAutofit fontScale="92500" lnSpcReduction="20000"/>
          </a:bodyPr>
          <a:lstStyle/>
          <a:p>
            <a:r>
              <a:rPr lang="tr-TR" dirty="0" smtClean="0"/>
              <a:t>Katmanlı</a:t>
            </a:r>
          </a:p>
          <a:p>
            <a:pPr lvl="1"/>
            <a:r>
              <a:rPr lang="tr-TR" b="0" dirty="0" smtClean="0"/>
              <a:t>Sistem </a:t>
            </a:r>
            <a:r>
              <a:rPr lang="tr-TR" b="0" dirty="0"/>
              <a:t>çeşitli seviyelerden oluşur</a:t>
            </a:r>
          </a:p>
          <a:p>
            <a:pPr lvl="1"/>
            <a:r>
              <a:rPr lang="tr-TR" b="0" dirty="0" smtClean="0"/>
              <a:t>Her </a:t>
            </a:r>
            <a:r>
              <a:rPr lang="tr-TR" b="0" dirty="0"/>
              <a:t>bir seviye ilişkisel alt fonksiyonları icra </a:t>
            </a:r>
            <a:r>
              <a:rPr lang="tr-TR" b="0" dirty="0" smtClean="0"/>
              <a:t>eder.</a:t>
            </a:r>
          </a:p>
          <a:p>
            <a:pPr lvl="1"/>
            <a:r>
              <a:rPr lang="tr-TR" b="0" dirty="0" smtClean="0"/>
              <a:t>Daha </a:t>
            </a:r>
            <a:r>
              <a:rPr lang="tr-TR" b="0" dirty="0"/>
              <a:t>çok basit fonksiyon yürütmek için her bir seviye sonraki daha düşük </a:t>
            </a:r>
            <a:r>
              <a:rPr lang="tr-TR" b="0" dirty="0" smtClean="0"/>
              <a:t>seviyeye bağlıdır.</a:t>
            </a:r>
          </a:p>
          <a:p>
            <a:pPr lvl="1"/>
            <a:r>
              <a:rPr lang="tr-TR" b="0" dirty="0" smtClean="0"/>
              <a:t> </a:t>
            </a:r>
            <a:r>
              <a:rPr lang="tr-TR" b="0" dirty="0"/>
              <a:t>Bu durum, bir problemin bir çok alt-problem olarak ayrıştırılmasını sağlar</a:t>
            </a:r>
            <a:r>
              <a:rPr lang="tr-TR" b="0" dirty="0" smtClean="0"/>
              <a:t>.</a:t>
            </a:r>
          </a:p>
          <a:p>
            <a:r>
              <a:rPr lang="tr-TR" b="0" dirty="0" smtClean="0"/>
              <a:t>Avantajları</a:t>
            </a:r>
          </a:p>
          <a:p>
            <a:pPr lvl="1"/>
            <a:r>
              <a:rPr lang="tr-TR" dirty="0"/>
              <a:t>modülerlik, basitlik, taşınabilirlik, tasarım / hata ayıklama </a:t>
            </a:r>
            <a:r>
              <a:rPr lang="tr-TR" dirty="0" smtClean="0"/>
              <a:t>kolaylığı</a:t>
            </a:r>
          </a:p>
          <a:p>
            <a:r>
              <a:rPr lang="tr-TR" dirty="0" smtClean="0"/>
              <a:t>Dezavantajları</a:t>
            </a:r>
          </a:p>
          <a:p>
            <a:pPr lvl="1"/>
            <a:r>
              <a:rPr lang="tr-TR" dirty="0" smtClean="0"/>
              <a:t>Katmanlar arasındaki iletişim yükü, </a:t>
            </a:r>
            <a:endParaRPr lang="tr-TR" dirty="0"/>
          </a:p>
        </p:txBody>
      </p:sp>
    </p:spTree>
    <p:extLst>
      <p:ext uri="{BB962C8B-B14F-4D97-AF65-F5344CB8AC3E}">
        <p14:creationId xmlns:p14="http://schemas.microsoft.com/office/powerpoint/2010/main" val="1889055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0738" y="700088"/>
            <a:ext cx="5296611" cy="5825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578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0648"/>
            <a:ext cx="8229600" cy="1143000"/>
          </a:xfrm>
        </p:spPr>
        <p:txBody>
          <a:bodyPr/>
          <a:lstStyle/>
          <a:p>
            <a:r>
              <a:rPr lang="tr-TR" sz="2400" dirty="0"/>
              <a:t>Modern İşletim Sistemlerinin Mimarileri : </a:t>
            </a:r>
            <a:r>
              <a:rPr lang="tr-TR" sz="3200" dirty="0"/>
              <a:t>Mikro-</a:t>
            </a:r>
            <a:r>
              <a:rPr lang="tr-TR" sz="3200" dirty="0" err="1"/>
              <a:t>kernel</a:t>
            </a:r>
            <a:endParaRPr lang="tr-TR" sz="3200" dirty="0"/>
          </a:p>
        </p:txBody>
      </p:sp>
      <p:sp>
        <p:nvSpPr>
          <p:cNvPr id="3" name="İçerik Yer Tutucusu 2"/>
          <p:cNvSpPr>
            <a:spLocks noGrp="1"/>
          </p:cNvSpPr>
          <p:nvPr>
            <p:ph idx="1"/>
          </p:nvPr>
        </p:nvSpPr>
        <p:spPr>
          <a:xfrm>
            <a:off x="457200" y="1124744"/>
            <a:ext cx="8229600" cy="4525962"/>
          </a:xfrm>
        </p:spPr>
        <p:txBody>
          <a:bodyPr>
            <a:normAutofit fontScale="77500" lnSpcReduction="20000"/>
          </a:bodyPr>
          <a:lstStyle/>
          <a:p>
            <a:r>
              <a:rPr lang="tr-TR" b="0" i="1" dirty="0"/>
              <a:t>Mikro-</a:t>
            </a:r>
            <a:r>
              <a:rPr lang="tr-TR" b="0" i="1" dirty="0" err="1"/>
              <a:t>kernel</a:t>
            </a:r>
            <a:r>
              <a:rPr lang="tr-TR" b="0" i="1" dirty="0"/>
              <a:t> mimari</a:t>
            </a:r>
            <a:r>
              <a:rPr lang="tr-TR" b="0" i="1" dirty="0" smtClean="0"/>
              <a:t>:</a:t>
            </a:r>
          </a:p>
          <a:p>
            <a:pPr lvl="1"/>
            <a:r>
              <a:rPr lang="tr-TR" b="0" dirty="0" err="1" smtClean="0"/>
              <a:t>Kernele</a:t>
            </a:r>
            <a:r>
              <a:rPr lang="tr-TR" b="0" dirty="0" smtClean="0"/>
              <a:t> </a:t>
            </a:r>
            <a:r>
              <a:rPr lang="tr-TR" b="0" dirty="0"/>
              <a:t>temel fonksiyonların görevlerini atar.</a:t>
            </a:r>
          </a:p>
          <a:p>
            <a:pPr lvl="2"/>
            <a:r>
              <a:rPr lang="tr-TR" b="0" dirty="0" smtClean="0"/>
              <a:t>Adres </a:t>
            </a:r>
            <a:r>
              <a:rPr lang="tr-TR" b="0" dirty="0"/>
              <a:t>uzayı</a:t>
            </a:r>
          </a:p>
          <a:p>
            <a:pPr lvl="2"/>
            <a:r>
              <a:rPr lang="tr-TR" b="0" dirty="0" smtClean="0"/>
              <a:t>Süreçler </a:t>
            </a:r>
            <a:r>
              <a:rPr lang="tr-TR" b="0" dirty="0"/>
              <a:t>arası iletişimi (IPC)</a:t>
            </a:r>
          </a:p>
          <a:p>
            <a:pPr lvl="2"/>
            <a:r>
              <a:rPr lang="tr-TR" b="0" dirty="0" smtClean="0"/>
              <a:t>Temel </a:t>
            </a:r>
            <a:r>
              <a:rPr lang="tr-TR" b="0" dirty="0"/>
              <a:t>programlama</a:t>
            </a:r>
          </a:p>
          <a:p>
            <a:pPr lvl="1"/>
            <a:r>
              <a:rPr lang="tr-TR" b="0" dirty="0" smtClean="0"/>
              <a:t>Çekirdekten </a:t>
            </a:r>
            <a:r>
              <a:rPr lang="tr-TR" b="0" dirty="0"/>
              <a:t>“kullanıcı” alanına doğru kayma sağlanır.</a:t>
            </a:r>
          </a:p>
          <a:p>
            <a:pPr lvl="1"/>
            <a:r>
              <a:rPr lang="tr-TR" b="0" dirty="0" smtClean="0"/>
              <a:t>İletişim </a:t>
            </a:r>
            <a:r>
              <a:rPr lang="tr-TR" b="0" dirty="0"/>
              <a:t>kullanıcı modülleri arasında haber göndermekle gerçekleştirilir</a:t>
            </a:r>
            <a:r>
              <a:rPr lang="tr-TR" b="0" dirty="0" smtClean="0"/>
              <a:t>.</a:t>
            </a:r>
          </a:p>
          <a:p>
            <a:r>
              <a:rPr lang="tr-TR" b="0" dirty="0"/>
              <a:t>Yararı:</a:t>
            </a:r>
          </a:p>
          <a:p>
            <a:pPr lvl="1"/>
            <a:r>
              <a:rPr lang="tr-TR" b="0" dirty="0" err="1" smtClean="0"/>
              <a:t>Mikrokerneli</a:t>
            </a:r>
            <a:r>
              <a:rPr lang="tr-TR" b="0" dirty="0" smtClean="0"/>
              <a:t> </a:t>
            </a:r>
            <a:r>
              <a:rPr lang="tr-TR" b="0" dirty="0"/>
              <a:t>genişletmek kolaydır</a:t>
            </a:r>
          </a:p>
          <a:p>
            <a:pPr lvl="1"/>
            <a:r>
              <a:rPr lang="tr-TR" b="0" dirty="0" smtClean="0"/>
              <a:t>İşletim </a:t>
            </a:r>
            <a:r>
              <a:rPr lang="tr-TR" b="0" dirty="0"/>
              <a:t>sistemini yeni mimarilere taşımak kolaydır</a:t>
            </a:r>
          </a:p>
          <a:p>
            <a:pPr lvl="1"/>
            <a:r>
              <a:rPr lang="tr-TR" b="0" dirty="0" smtClean="0"/>
              <a:t>Daha </a:t>
            </a:r>
            <a:r>
              <a:rPr lang="tr-TR" b="0" dirty="0"/>
              <a:t>güvenilirdir (daha az kod çekirdek </a:t>
            </a:r>
            <a:r>
              <a:rPr lang="tr-TR" b="0" dirty="0" err="1"/>
              <a:t>modunda</a:t>
            </a:r>
            <a:r>
              <a:rPr lang="tr-TR" b="0" dirty="0"/>
              <a:t> çalışmaktadır)</a:t>
            </a:r>
          </a:p>
        </p:txBody>
      </p:sp>
    </p:spTree>
    <p:extLst>
      <p:ext uri="{BB962C8B-B14F-4D97-AF65-F5344CB8AC3E}">
        <p14:creationId xmlns:p14="http://schemas.microsoft.com/office/powerpoint/2010/main" val="3825464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İşletim Sistemi Mimarileri</a:t>
            </a:r>
            <a:endParaRPr lang="tr-TR" dirty="0"/>
          </a:p>
        </p:txBody>
      </p:sp>
      <p:sp>
        <p:nvSpPr>
          <p:cNvPr id="3" name="İçerik Yer Tutucusu 2"/>
          <p:cNvSpPr>
            <a:spLocks noGrp="1"/>
          </p:cNvSpPr>
          <p:nvPr>
            <p:ph idx="1"/>
          </p:nvPr>
        </p:nvSpPr>
        <p:spPr/>
        <p:txBody>
          <a:bodyPr/>
          <a:lstStyle/>
          <a:p>
            <a:r>
              <a:rPr lang="tr-TR" dirty="0" smtClean="0"/>
              <a:t>Modüller</a:t>
            </a:r>
          </a:p>
          <a:p>
            <a:pPr lvl="1"/>
            <a:r>
              <a:rPr lang="tr-TR" dirty="0"/>
              <a:t>Çoğu modern işletim sistemleri çekirdek modülleri </a:t>
            </a:r>
            <a:r>
              <a:rPr lang="tr-TR" dirty="0" smtClean="0"/>
              <a:t>uygular</a:t>
            </a:r>
          </a:p>
          <a:p>
            <a:pPr lvl="2"/>
            <a:r>
              <a:rPr lang="tr-TR" dirty="0" smtClean="0"/>
              <a:t>Nesne Tabanlı Yaklaşım kullanır</a:t>
            </a:r>
          </a:p>
          <a:p>
            <a:pPr lvl="2"/>
            <a:r>
              <a:rPr lang="tr-TR" dirty="0" smtClean="0"/>
              <a:t>Her çekirdek  bileşen ayrıdır</a:t>
            </a:r>
          </a:p>
          <a:p>
            <a:pPr lvl="2"/>
            <a:r>
              <a:rPr lang="tr-TR" dirty="0" smtClean="0"/>
              <a:t>Bilinen </a:t>
            </a:r>
            <a:r>
              <a:rPr lang="tr-TR" dirty="0" err="1" smtClean="0"/>
              <a:t>arayüzler</a:t>
            </a:r>
            <a:r>
              <a:rPr lang="tr-TR" dirty="0" smtClean="0"/>
              <a:t> üzerinden diğer </a:t>
            </a:r>
            <a:r>
              <a:rPr lang="tr-TR" dirty="0" err="1" smtClean="0"/>
              <a:t>arayüzler</a:t>
            </a:r>
            <a:r>
              <a:rPr lang="tr-TR" dirty="0" smtClean="0"/>
              <a:t> ile görüşme yapılabilir</a:t>
            </a:r>
          </a:p>
          <a:p>
            <a:pPr lvl="1"/>
            <a:r>
              <a:rPr lang="tr-TR" dirty="0" smtClean="0"/>
              <a:t>Katmanlı yapıya benzer ancak daha esnek bir yapıya sahiptir.</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4581128"/>
            <a:ext cx="3760490" cy="2026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536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William  </a:t>
            </a:r>
            <a:r>
              <a:rPr lang="tr-TR" dirty="0" err="1" smtClean="0"/>
              <a:t>Stallings</a:t>
            </a:r>
            <a:r>
              <a:rPr lang="tr-TR" dirty="0" smtClean="0"/>
              <a:t>, Chapter2, sayfa 80 den itibaren okuyunuz.</a:t>
            </a:r>
            <a:endParaRPr lang="tr-TR" dirty="0"/>
          </a:p>
        </p:txBody>
      </p:sp>
    </p:spTree>
    <p:extLst>
      <p:ext uri="{BB962C8B-B14F-4D97-AF65-F5344CB8AC3E}">
        <p14:creationId xmlns:p14="http://schemas.microsoft.com/office/powerpoint/2010/main" val="518223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Basit Toplu İşlem</a:t>
            </a:r>
            <a:endParaRPr lang="tr-TR" dirty="0"/>
          </a:p>
        </p:txBody>
      </p:sp>
      <p:sp>
        <p:nvSpPr>
          <p:cNvPr id="3" name="İçerik Yer Tutucusu 2"/>
          <p:cNvSpPr>
            <a:spLocks noGrp="1"/>
          </p:cNvSpPr>
          <p:nvPr>
            <p:ph idx="1"/>
          </p:nvPr>
        </p:nvSpPr>
        <p:spPr/>
        <p:txBody>
          <a:bodyPr>
            <a:normAutofit fontScale="85000" lnSpcReduction="20000"/>
          </a:bodyPr>
          <a:lstStyle/>
          <a:p>
            <a:r>
              <a:rPr lang="tr-TR" b="0" dirty="0" smtClean="0"/>
              <a:t>İlk bilgisayar sistemleri çok maliyetli ve bu yüzden maksimum işlemci kullanımı önemliydi. Bu durum toplu iş işletim sistemlerinin gelişmesini sağlamıştır. (</a:t>
            </a:r>
            <a:r>
              <a:rPr lang="tr-TR" b="0" dirty="0" err="1" smtClean="0"/>
              <a:t>Batch</a:t>
            </a:r>
            <a:r>
              <a:rPr lang="tr-TR" b="0" dirty="0" smtClean="0"/>
              <a:t> OS)</a:t>
            </a:r>
          </a:p>
          <a:p>
            <a:pPr lvl="1"/>
            <a:r>
              <a:rPr lang="tr-TR" b="0" dirty="0" smtClean="0"/>
              <a:t>IBM 701 (General </a:t>
            </a:r>
            <a:r>
              <a:rPr lang="tr-TR" b="0" dirty="0" err="1" smtClean="0"/>
              <a:t>Motors</a:t>
            </a:r>
            <a:r>
              <a:rPr lang="tr-TR" b="0" dirty="0" smtClean="0"/>
              <a:t>) (1950 ortaları)</a:t>
            </a:r>
          </a:p>
          <a:p>
            <a:pPr lvl="1"/>
            <a:r>
              <a:rPr lang="tr-TR" b="0" dirty="0" smtClean="0"/>
              <a:t>IBM 704</a:t>
            </a:r>
          </a:p>
          <a:p>
            <a:r>
              <a:rPr lang="tr-TR" b="0" dirty="0" smtClean="0"/>
              <a:t>Basit toplu işlem arkasında yatan ana fikir </a:t>
            </a:r>
            <a:r>
              <a:rPr lang="tr-TR" b="0" dirty="0" err="1" smtClean="0"/>
              <a:t>monitor</a:t>
            </a:r>
            <a:r>
              <a:rPr lang="tr-TR" b="0" dirty="0" smtClean="0"/>
              <a:t> olarak bilinen yazılım parçalarıdır. İşlemci ile direkt iletişim…</a:t>
            </a:r>
          </a:p>
          <a:p>
            <a:r>
              <a:rPr lang="tr-TR" b="0" dirty="0" smtClean="0"/>
              <a:t>Delikli kartlar veya </a:t>
            </a:r>
            <a:r>
              <a:rPr lang="tr-TR" b="0" dirty="0" err="1" smtClean="0"/>
              <a:t>tapeler</a:t>
            </a:r>
            <a:r>
              <a:rPr lang="tr-TR" b="0" dirty="0" smtClean="0"/>
              <a:t> kullanılarak işler toplu olarak gönderilir.</a:t>
            </a:r>
          </a:p>
          <a:p>
            <a:r>
              <a:rPr lang="tr-TR" dirty="0" smtClean="0"/>
              <a:t>Fortran programlama dili</a:t>
            </a:r>
            <a:endParaRPr lang="tr-TR" b="0" dirty="0" smtClean="0"/>
          </a:p>
          <a:p>
            <a:endParaRPr lang="tr-TR" b="0" dirty="0"/>
          </a:p>
        </p:txBody>
      </p:sp>
    </p:spTree>
    <p:extLst>
      <p:ext uri="{BB962C8B-B14F-4D97-AF65-F5344CB8AC3E}">
        <p14:creationId xmlns:p14="http://schemas.microsoft.com/office/powerpoint/2010/main" val="4259593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MS-DOS Sisteminin Yapısı</a:t>
            </a:r>
            <a:endParaRPr lang="tr-TR" dirty="0"/>
          </a:p>
        </p:txBody>
      </p:sp>
      <p:sp>
        <p:nvSpPr>
          <p:cNvPr id="3" name="İçerik Yer Tutucusu 2"/>
          <p:cNvSpPr>
            <a:spLocks noGrp="1"/>
          </p:cNvSpPr>
          <p:nvPr>
            <p:ph idx="1"/>
          </p:nvPr>
        </p:nvSpPr>
        <p:spPr/>
        <p:txBody>
          <a:bodyPr/>
          <a:lstStyle/>
          <a:p>
            <a:r>
              <a:rPr lang="tr-TR" b="0" dirty="0" smtClean="0"/>
              <a:t>Küçük bellek alanı kullanır</a:t>
            </a:r>
          </a:p>
          <a:p>
            <a:endParaRPr lang="tr-TR" b="0" dirty="0" smtClean="0"/>
          </a:p>
          <a:p>
            <a:pPr lvl="1"/>
            <a:r>
              <a:rPr lang="tr-TR" b="0" dirty="0" smtClean="0"/>
              <a:t>Modüllere </a:t>
            </a:r>
            <a:r>
              <a:rPr lang="tr-TR" b="0" dirty="0"/>
              <a:t>bölünmez;</a:t>
            </a:r>
          </a:p>
          <a:p>
            <a:pPr lvl="1"/>
            <a:r>
              <a:rPr lang="tr-TR" b="0" dirty="0" err="1" smtClean="0"/>
              <a:t>Arayüzler</a:t>
            </a:r>
            <a:r>
              <a:rPr lang="tr-TR" b="0" dirty="0" smtClean="0"/>
              <a:t> </a:t>
            </a:r>
            <a:r>
              <a:rPr lang="tr-TR" b="0" dirty="0"/>
              <a:t>ve işlev seviyeleri kesin ayrılmamıştır.</a:t>
            </a:r>
            <a:endParaRPr lang="tr-TR" dirty="0"/>
          </a:p>
        </p:txBody>
      </p:sp>
    </p:spTree>
    <p:extLst>
      <p:ext uri="{BB962C8B-B14F-4D97-AF65-F5344CB8AC3E}">
        <p14:creationId xmlns:p14="http://schemas.microsoft.com/office/powerpoint/2010/main" val="386779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a:xfrm>
            <a:off x="457200" y="533400"/>
            <a:ext cx="8229600" cy="807368"/>
          </a:xfrm>
        </p:spPr>
        <p:txBody>
          <a:bodyPr/>
          <a:lstStyle/>
          <a:p>
            <a:r>
              <a:rPr lang="tr-TR" sz="3600" dirty="0" smtClean="0"/>
              <a:t>W2K sistemlerinin yapısı</a:t>
            </a:r>
            <a:endParaRPr lang="tr-TR" sz="3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08016"/>
            <a:ext cx="7072503" cy="4903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7654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Windows Vista Mimarisi</a:t>
            </a:r>
            <a:endParaRPr lang="tr-T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412776"/>
            <a:ext cx="6336704" cy="513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8511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Win 7 Mimarisi</a:t>
            </a:r>
            <a:endParaRPr lang="tr-T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412776"/>
            <a:ext cx="6943725"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6530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MAC OS x Mimarisi</a:t>
            </a:r>
            <a:endParaRPr lang="tr-TR" dirty="0"/>
          </a:p>
        </p:txBody>
      </p:sp>
      <p:pic>
        <p:nvPicPr>
          <p:cNvPr id="4" name="Content Placeholder 3" descr="2_16.pdf"/>
          <p:cNvPicPr>
            <a:picLocks noChangeAspect="1"/>
          </p:cNvPicPr>
          <p:nvPr/>
        </p:nvPicPr>
        <p:blipFill>
          <a:blip r:embed="rId2" cstate="print">
            <a:extLst>
              <a:ext uri="{28A0092B-C50C-407E-A947-70E740481C1C}">
                <a14:useLocalDpi xmlns:a14="http://schemas.microsoft.com/office/drawing/2010/main" val="0"/>
              </a:ext>
            </a:extLst>
          </a:blip>
          <a:srcRect l="554" r="554"/>
          <a:stretch>
            <a:fillRect/>
          </a:stretch>
        </p:blipFill>
        <p:spPr>
          <a:xfrm>
            <a:off x="928688" y="1458913"/>
            <a:ext cx="7410450" cy="4079875"/>
          </a:xfrm>
          <a:prstGeom prst="rect">
            <a:avLst/>
          </a:prstGeom>
        </p:spPr>
      </p:pic>
    </p:spTree>
    <p:extLst>
      <p:ext uri="{BB962C8B-B14F-4D97-AF65-F5344CB8AC3E}">
        <p14:creationId xmlns:p14="http://schemas.microsoft.com/office/powerpoint/2010/main" val="1811504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UNIX Sisteminin Yapısı</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213"/>
          <a:stretch/>
        </p:blipFill>
        <p:spPr bwMode="auto">
          <a:xfrm>
            <a:off x="1998818" y="1463041"/>
            <a:ext cx="5525510" cy="5062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6028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UNIX </a:t>
            </a:r>
            <a:r>
              <a:rPr lang="tr-TR" dirty="0" err="1" smtClean="0"/>
              <a:t>Kernel</a:t>
            </a:r>
            <a:endParaRPr lang="tr-T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9801" y="1988840"/>
            <a:ext cx="4162425"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5015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Modern UNIX </a:t>
            </a:r>
            <a:r>
              <a:rPr lang="tr-TR" dirty="0" err="1" smtClean="0"/>
              <a:t>Kernel</a:t>
            </a:r>
            <a:endParaRPr lang="tr-T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2044" y="2060848"/>
            <a:ext cx="528637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6258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Linux </a:t>
            </a:r>
            <a:r>
              <a:rPr lang="tr-TR" dirty="0" err="1" smtClean="0"/>
              <a:t>Kernel</a:t>
            </a:r>
            <a:r>
              <a:rPr lang="tr-TR" dirty="0" smtClean="0"/>
              <a:t> Bileşenleri</a:t>
            </a:r>
            <a:endParaRPr lang="tr-T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260355"/>
            <a:ext cx="6238255" cy="3990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180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166688"/>
            <a:ext cx="8229600" cy="576262"/>
          </a:xfrm>
        </p:spPr>
        <p:txBody>
          <a:bodyPr>
            <a:normAutofit fontScale="90000"/>
          </a:bodyPr>
          <a:lstStyle/>
          <a:p>
            <a:pPr eaLnBrk="1" hangingPunct="1"/>
            <a:r>
              <a:rPr lang="en-US" altLang="tr-TR" smtClean="0"/>
              <a:t>iOS</a:t>
            </a:r>
          </a:p>
        </p:txBody>
      </p:sp>
      <p:sp>
        <p:nvSpPr>
          <p:cNvPr id="49155" name="Rectangle 3"/>
          <p:cNvSpPr>
            <a:spLocks noGrp="1" noChangeArrowheads="1"/>
          </p:cNvSpPr>
          <p:nvPr>
            <p:ph idx="1"/>
          </p:nvPr>
        </p:nvSpPr>
        <p:spPr>
          <a:xfrm>
            <a:off x="806450" y="1233488"/>
            <a:ext cx="5484813" cy="4530725"/>
          </a:xfrm>
        </p:spPr>
        <p:txBody>
          <a:bodyPr>
            <a:normAutofit fontScale="77500" lnSpcReduction="20000"/>
          </a:bodyPr>
          <a:lstStyle/>
          <a:p>
            <a:r>
              <a:rPr lang="en-US" altLang="tr-TR" smtClean="0"/>
              <a:t>Apple mobile OS for </a:t>
            </a:r>
            <a:r>
              <a:rPr lang="en-US" altLang="tr-TR" b="1" i="1" smtClean="0"/>
              <a:t>iPhone</a:t>
            </a:r>
            <a:r>
              <a:rPr lang="en-US" altLang="tr-TR" smtClean="0"/>
              <a:t>, </a:t>
            </a:r>
            <a:r>
              <a:rPr lang="en-US" altLang="tr-TR" b="1" i="1" smtClean="0"/>
              <a:t>iPad</a:t>
            </a:r>
            <a:endParaRPr lang="en-US" altLang="tr-TR" smtClean="0"/>
          </a:p>
          <a:p>
            <a:pPr lvl="1"/>
            <a:r>
              <a:rPr lang="en-US" altLang="tr-TR" smtClean="0"/>
              <a:t>Structured on Mac OS X, added functionality</a:t>
            </a:r>
          </a:p>
          <a:p>
            <a:pPr lvl="1"/>
            <a:r>
              <a:rPr lang="en-US" altLang="tr-TR" smtClean="0"/>
              <a:t>Does not run OS X applications natively</a:t>
            </a:r>
          </a:p>
          <a:p>
            <a:pPr lvl="2"/>
            <a:r>
              <a:rPr lang="en-US" altLang="tr-TR" smtClean="0"/>
              <a:t>Also runs on different CPU architecture (ARM vs. Intel)</a:t>
            </a:r>
          </a:p>
          <a:p>
            <a:pPr lvl="1"/>
            <a:r>
              <a:rPr lang="en-US" altLang="tr-TR" b="1" smtClean="0">
                <a:solidFill>
                  <a:srgbClr val="3366FF"/>
                </a:solidFill>
              </a:rPr>
              <a:t>Cocoa Touch </a:t>
            </a:r>
            <a:r>
              <a:rPr lang="en-US" altLang="tr-TR" smtClean="0"/>
              <a:t>Objective-C API for developing apps</a:t>
            </a:r>
          </a:p>
          <a:p>
            <a:pPr lvl="1"/>
            <a:r>
              <a:rPr lang="en-US" altLang="tr-TR" b="1" smtClean="0">
                <a:solidFill>
                  <a:srgbClr val="3366FF"/>
                </a:solidFill>
              </a:rPr>
              <a:t>Media services </a:t>
            </a:r>
            <a:r>
              <a:rPr lang="en-US" altLang="tr-TR" smtClean="0"/>
              <a:t>layer for graphics, audio, video</a:t>
            </a:r>
          </a:p>
          <a:p>
            <a:pPr lvl="1"/>
            <a:r>
              <a:rPr lang="en-US" altLang="tr-TR" b="1" smtClean="0">
                <a:solidFill>
                  <a:srgbClr val="3366FF"/>
                </a:solidFill>
              </a:rPr>
              <a:t>Core services </a:t>
            </a:r>
            <a:r>
              <a:rPr lang="en-US" altLang="tr-TR" smtClean="0"/>
              <a:t>provides cloud computing, databases</a:t>
            </a:r>
          </a:p>
          <a:p>
            <a:pPr lvl="1"/>
            <a:r>
              <a:rPr lang="en-US" altLang="tr-TR" smtClean="0"/>
              <a:t>Core operating system, based on Mac OS X kernel</a:t>
            </a:r>
          </a:p>
        </p:txBody>
      </p:sp>
      <p:pic>
        <p:nvPicPr>
          <p:cNvPr id="49156" name="Picture 1" descr="2_17.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91313" y="2430463"/>
            <a:ext cx="1952625"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2726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smtClean="0"/>
              <a:t>Monitor</a:t>
            </a:r>
            <a:r>
              <a:rPr lang="tr-TR" dirty="0" smtClean="0"/>
              <a:t> kontrolü olayların dizilişidir</a:t>
            </a:r>
            <a:endParaRPr lang="tr-T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700808"/>
            <a:ext cx="4476750" cy="490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6472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152400"/>
            <a:ext cx="8229600" cy="576263"/>
          </a:xfrm>
        </p:spPr>
        <p:txBody>
          <a:bodyPr>
            <a:normAutofit fontScale="90000"/>
          </a:bodyPr>
          <a:lstStyle/>
          <a:p>
            <a:pPr eaLnBrk="1" hangingPunct="1"/>
            <a:r>
              <a:rPr lang="en-US" altLang="tr-TR" smtClean="0"/>
              <a:t>Android</a:t>
            </a:r>
          </a:p>
        </p:txBody>
      </p:sp>
      <p:sp>
        <p:nvSpPr>
          <p:cNvPr id="50179" name="Rectangle 3"/>
          <p:cNvSpPr>
            <a:spLocks noGrp="1" noChangeArrowheads="1"/>
          </p:cNvSpPr>
          <p:nvPr>
            <p:ph idx="1"/>
          </p:nvPr>
        </p:nvSpPr>
        <p:spPr>
          <a:xfrm>
            <a:off x="838200" y="1044575"/>
            <a:ext cx="7250113" cy="4530725"/>
          </a:xfrm>
        </p:spPr>
        <p:txBody>
          <a:bodyPr>
            <a:normAutofit fontScale="70000" lnSpcReduction="20000"/>
          </a:bodyPr>
          <a:lstStyle/>
          <a:p>
            <a:r>
              <a:rPr lang="en-US" altLang="tr-TR" smtClean="0"/>
              <a:t>Developed by Open Handset Alliance (mostly Google)</a:t>
            </a:r>
          </a:p>
          <a:p>
            <a:pPr lvl="1"/>
            <a:r>
              <a:rPr lang="en-US" altLang="tr-TR" smtClean="0"/>
              <a:t>Open Source</a:t>
            </a:r>
          </a:p>
          <a:p>
            <a:r>
              <a:rPr lang="en-US" altLang="tr-TR" smtClean="0"/>
              <a:t>Similar stack to IOS</a:t>
            </a:r>
          </a:p>
          <a:p>
            <a:r>
              <a:rPr lang="en-US" altLang="tr-TR" smtClean="0"/>
              <a:t>Based on Linux kernel but modified</a:t>
            </a:r>
          </a:p>
          <a:p>
            <a:pPr lvl="1"/>
            <a:r>
              <a:rPr lang="en-US" altLang="tr-TR" smtClean="0"/>
              <a:t>Provides process, memory, device-driver management</a:t>
            </a:r>
          </a:p>
          <a:p>
            <a:pPr lvl="1"/>
            <a:r>
              <a:rPr lang="en-US" altLang="tr-TR" smtClean="0"/>
              <a:t>Adds power management </a:t>
            </a:r>
          </a:p>
          <a:p>
            <a:r>
              <a:rPr lang="en-US" altLang="tr-TR" smtClean="0"/>
              <a:t>Runtime environment includes core set of libraries and Dalvik virtual machine</a:t>
            </a:r>
          </a:p>
          <a:p>
            <a:pPr lvl="1"/>
            <a:r>
              <a:rPr lang="en-US" altLang="tr-TR" smtClean="0"/>
              <a:t>Apps developed in Java plus Android API</a:t>
            </a:r>
          </a:p>
          <a:p>
            <a:pPr lvl="2"/>
            <a:r>
              <a:rPr lang="en-US" altLang="tr-TR" smtClean="0"/>
              <a:t>Java class files compiled to Java bytecode then translated to executable than runs in Dalvik VM</a:t>
            </a:r>
          </a:p>
          <a:p>
            <a:r>
              <a:rPr lang="en-US" altLang="tr-TR" smtClean="0"/>
              <a:t>Libraries include frameworks for web browser (webkit), database (SQLite), multimedia, smaller libc</a:t>
            </a:r>
          </a:p>
        </p:txBody>
      </p:sp>
    </p:spTree>
    <p:extLst>
      <p:ext uri="{BB962C8B-B14F-4D97-AF65-F5344CB8AC3E}">
        <p14:creationId xmlns:p14="http://schemas.microsoft.com/office/powerpoint/2010/main" val="12610992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Android</a:t>
            </a:r>
            <a:r>
              <a:rPr lang="tr-TR" dirty="0" smtClean="0"/>
              <a:t> Mimarisi</a:t>
            </a:r>
            <a:endParaRPr lang="tr-T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84784"/>
            <a:ext cx="8192445" cy="4959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6012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Sistem Çağrıları</a:t>
            </a:r>
            <a:endParaRPr lang="tr-TR" dirty="0"/>
          </a:p>
        </p:txBody>
      </p:sp>
      <p:sp>
        <p:nvSpPr>
          <p:cNvPr id="3" name="İçerik Yer Tutucusu 2"/>
          <p:cNvSpPr>
            <a:spLocks noGrp="1"/>
          </p:cNvSpPr>
          <p:nvPr>
            <p:ph idx="1"/>
          </p:nvPr>
        </p:nvSpPr>
        <p:spPr/>
        <p:txBody>
          <a:bodyPr>
            <a:normAutofit/>
          </a:bodyPr>
          <a:lstStyle/>
          <a:p>
            <a:r>
              <a:rPr lang="tr-TR" sz="2000" dirty="0"/>
              <a:t>Sistem çağrıları çalışan program ile işletim sistemi arasındaki ara yüzü sağlar</a:t>
            </a:r>
            <a:r>
              <a:rPr lang="tr-TR" sz="2000" dirty="0" smtClean="0"/>
              <a:t>.</a:t>
            </a:r>
          </a:p>
          <a:p>
            <a:pPr lvl="1"/>
            <a:r>
              <a:rPr lang="tr-TR" sz="2000" b="0" dirty="0"/>
              <a:t>Genellikle </a:t>
            </a:r>
            <a:r>
              <a:rPr lang="tr-TR" sz="2000" b="0" dirty="0" err="1"/>
              <a:t>assembly</a:t>
            </a:r>
            <a:r>
              <a:rPr lang="tr-TR" sz="2000" b="0" dirty="0"/>
              <a:t> dili komutlarıyla erişilebilir</a:t>
            </a:r>
            <a:r>
              <a:rPr lang="tr-TR" sz="2000" b="0" dirty="0" smtClean="0"/>
              <a:t>.</a:t>
            </a:r>
          </a:p>
          <a:p>
            <a:pPr lvl="1"/>
            <a:r>
              <a:rPr lang="tr-TR" sz="2000" b="0" dirty="0" smtClean="0"/>
              <a:t>Bazı </a:t>
            </a:r>
            <a:r>
              <a:rPr lang="tr-TR" sz="2000" b="0" dirty="0"/>
              <a:t>yüksek seviyeli dillerde sistem çağrılarına doğrudan erişimi sağlar (</a:t>
            </a:r>
            <a:r>
              <a:rPr lang="tr-TR" sz="2000" b="0" dirty="0" err="1"/>
              <a:t>Örn;C</a:t>
            </a:r>
            <a:r>
              <a:rPr lang="tr-TR" sz="2000" b="0" dirty="0" smtClean="0"/>
              <a:t>++)</a:t>
            </a:r>
          </a:p>
          <a:p>
            <a:endParaRPr lang="tr-TR" sz="2000" b="0" dirty="0" smtClean="0"/>
          </a:p>
          <a:p>
            <a:r>
              <a:rPr lang="tr-TR" sz="2000" dirty="0" smtClean="0"/>
              <a:t>Çalışan </a:t>
            </a:r>
            <a:r>
              <a:rPr lang="tr-TR" sz="2000" dirty="0"/>
              <a:t>program ile işletim sistemi arasında </a:t>
            </a:r>
            <a:r>
              <a:rPr lang="tr-TR" sz="2000" dirty="0" smtClean="0"/>
              <a:t>parametrelerin gönderilmesinin </a:t>
            </a:r>
            <a:r>
              <a:rPr lang="tr-TR" sz="2000" dirty="0"/>
              <a:t>üç </a:t>
            </a:r>
            <a:r>
              <a:rPr lang="tr-TR" sz="2000" dirty="0" smtClean="0"/>
              <a:t>temel yöntemi vardır:</a:t>
            </a:r>
          </a:p>
          <a:p>
            <a:pPr lvl="1"/>
            <a:r>
              <a:rPr lang="tr-TR" sz="2000" b="0" dirty="0" smtClean="0"/>
              <a:t>Parametrelerin </a:t>
            </a:r>
            <a:r>
              <a:rPr lang="tr-TR" sz="2000" b="0" dirty="0"/>
              <a:t>yazmaçlarda </a:t>
            </a:r>
            <a:r>
              <a:rPr lang="tr-TR" sz="2000" b="0" dirty="0" smtClean="0"/>
              <a:t>gönderilmesi</a:t>
            </a:r>
          </a:p>
          <a:p>
            <a:pPr lvl="1"/>
            <a:r>
              <a:rPr lang="tr-TR" sz="2000" b="0" dirty="0" smtClean="0"/>
              <a:t>Parametrelerin </a:t>
            </a:r>
            <a:r>
              <a:rPr lang="tr-TR" sz="2000" b="0" dirty="0"/>
              <a:t>bellekte, tabloda saklanması ve tablonun adresinin parametre </a:t>
            </a:r>
            <a:r>
              <a:rPr lang="tr-TR" sz="2000" b="0" dirty="0" smtClean="0"/>
              <a:t>gibi yazmaca gönderilmesi</a:t>
            </a:r>
          </a:p>
          <a:p>
            <a:pPr lvl="1"/>
            <a:r>
              <a:rPr lang="tr-TR" sz="2000" b="0" dirty="0" smtClean="0"/>
              <a:t>Parametrelerin </a:t>
            </a:r>
            <a:r>
              <a:rPr lang="tr-TR" sz="2000" b="0" dirty="0"/>
              <a:t>programla yığına yazılması ve işletim sistemi tarafından </a:t>
            </a:r>
            <a:r>
              <a:rPr lang="tr-TR" sz="2000" b="0" dirty="0" smtClean="0"/>
              <a:t>yığından alınması</a:t>
            </a:r>
            <a:r>
              <a:rPr lang="tr-TR" sz="2000" b="0" dirty="0"/>
              <a:t>.</a:t>
            </a:r>
          </a:p>
        </p:txBody>
      </p:sp>
    </p:spTree>
    <p:extLst>
      <p:ext uri="{BB962C8B-B14F-4D97-AF65-F5344CB8AC3E}">
        <p14:creationId xmlns:p14="http://schemas.microsoft.com/office/powerpoint/2010/main" val="1581661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Örnek sistem Çağrıları</a:t>
            </a:r>
            <a:endParaRPr lang="tr-TR"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59" y="1556792"/>
            <a:ext cx="7811047" cy="389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276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3600" dirty="0" smtClean="0"/>
              <a:t>Windows Sistem Çağrıları (WIN32 API)</a:t>
            </a:r>
            <a:endParaRPr lang="tr-TR" sz="360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484784"/>
            <a:ext cx="7419411" cy="4975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4759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533400"/>
            <a:ext cx="8229600" cy="735360"/>
          </a:xfrm>
        </p:spPr>
        <p:txBody>
          <a:bodyPr>
            <a:normAutofit fontScale="90000"/>
          </a:bodyPr>
          <a:lstStyle/>
          <a:p>
            <a:r>
              <a:rPr lang="tr-TR" dirty="0" smtClean="0"/>
              <a:t>Sistem Çağrı Komutları</a:t>
            </a:r>
            <a:endParaRPr lang="tr-T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0880" y="1268760"/>
            <a:ext cx="3787304" cy="5235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6140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14313"/>
            <a:ext cx="8229600" cy="576262"/>
          </a:xfrm>
        </p:spPr>
        <p:txBody>
          <a:bodyPr>
            <a:normAutofit fontScale="90000"/>
          </a:bodyPr>
          <a:lstStyle/>
          <a:p>
            <a:pPr eaLnBrk="1" hangingPunct="1"/>
            <a:r>
              <a:rPr lang="tr-TR" altLang="tr-TR" dirty="0" smtClean="0"/>
              <a:t>Örnek Sistem Çağrıları</a:t>
            </a:r>
            <a:endParaRPr lang="en-US" altLang="tr-TR" dirty="0" smtClean="0"/>
          </a:p>
        </p:txBody>
      </p:sp>
      <p:sp>
        <p:nvSpPr>
          <p:cNvPr id="16387" name="Rectangle 5"/>
          <p:cNvSpPr>
            <a:spLocks noGrp="1" noChangeArrowheads="1"/>
          </p:cNvSpPr>
          <p:nvPr>
            <p:ph idx="1"/>
          </p:nvPr>
        </p:nvSpPr>
        <p:spPr/>
        <p:txBody>
          <a:bodyPr/>
          <a:lstStyle/>
          <a:p>
            <a:r>
              <a:rPr lang="tr-TR" altLang="tr-TR" dirty="0" smtClean="0"/>
              <a:t>Bir dosyanın içeriğini başka bir dosyaya kopyalamak için sistem çağrısı dizisi</a:t>
            </a:r>
            <a:endParaRPr lang="en-US" altLang="tr-TR" dirty="0" smtClean="0"/>
          </a:p>
        </p:txBody>
      </p:sp>
      <p:pic>
        <p:nvPicPr>
          <p:cNvPr id="1638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3363" y="2795413"/>
            <a:ext cx="593725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Line 6"/>
          <p:cNvSpPr>
            <a:spLocks noChangeShapeType="1"/>
          </p:cNvSpPr>
          <p:nvPr/>
        </p:nvSpPr>
        <p:spPr bwMode="auto">
          <a:xfrm>
            <a:off x="7358063" y="2022475"/>
            <a:ext cx="0" cy="420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tr-TR" smtClean="0">
              <a:solidFill>
                <a:srgbClr val="000000"/>
              </a:solidFill>
              <a:latin typeface="Verdana" pitchFamily="34" charset="0"/>
              <a:ea typeface="MS PGothic" pitchFamily="34" charset="-128"/>
            </a:endParaRPr>
          </a:p>
        </p:txBody>
      </p:sp>
      <p:sp>
        <p:nvSpPr>
          <p:cNvPr id="16390" name="Line 7"/>
          <p:cNvSpPr>
            <a:spLocks noChangeShapeType="1"/>
          </p:cNvSpPr>
          <p:nvPr/>
        </p:nvSpPr>
        <p:spPr bwMode="auto">
          <a:xfrm>
            <a:off x="1503363" y="2012950"/>
            <a:ext cx="0" cy="430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tr-TR" smtClean="0">
              <a:solidFill>
                <a:srgbClr val="000000"/>
              </a:solidFill>
              <a:latin typeface="Verdana" pitchFamily="34" charset="0"/>
              <a:ea typeface="MS PGothic" pitchFamily="34" charset="-128"/>
            </a:endParaRPr>
          </a:p>
        </p:txBody>
      </p:sp>
    </p:spTree>
    <p:extLst>
      <p:ext uri="{BB962C8B-B14F-4D97-AF65-F5344CB8AC3E}">
        <p14:creationId xmlns:p14="http://schemas.microsoft.com/office/powerpoint/2010/main" val="29487757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82563"/>
            <a:ext cx="8229600" cy="576262"/>
          </a:xfrm>
        </p:spPr>
        <p:txBody>
          <a:bodyPr>
            <a:normAutofit fontScale="90000"/>
          </a:bodyPr>
          <a:lstStyle/>
          <a:p>
            <a:pPr eaLnBrk="1" hangingPunct="1"/>
            <a:r>
              <a:rPr lang="tr-TR" altLang="tr-TR" dirty="0" smtClean="0"/>
              <a:t>Standart API Örneği</a:t>
            </a:r>
            <a:endParaRPr lang="en-US" altLang="tr-TR" dirty="0" smtClean="0"/>
          </a:p>
        </p:txBody>
      </p:sp>
      <p:pic>
        <p:nvPicPr>
          <p:cNvPr id="17411" name="Picture 1" descr="Screen Shot 2012-12-01 at 12.25.00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0738" y="1066800"/>
            <a:ext cx="5094287"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16660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20750" y="182563"/>
            <a:ext cx="8229600" cy="576262"/>
          </a:xfrm>
        </p:spPr>
        <p:txBody>
          <a:bodyPr>
            <a:normAutofit fontScale="90000"/>
          </a:bodyPr>
          <a:lstStyle/>
          <a:p>
            <a:pPr eaLnBrk="1" hangingPunct="1"/>
            <a:r>
              <a:rPr lang="en-US" altLang="tr-TR" dirty="0" smtClean="0"/>
              <a:t>API – </a:t>
            </a:r>
            <a:r>
              <a:rPr lang="tr-TR" altLang="tr-TR" dirty="0" smtClean="0"/>
              <a:t>Sistem Çağrısı</a:t>
            </a:r>
            <a:r>
              <a:rPr lang="en-US" altLang="tr-TR" dirty="0" smtClean="0"/>
              <a:t>– OS </a:t>
            </a:r>
            <a:r>
              <a:rPr lang="tr-TR" altLang="tr-TR" dirty="0" smtClean="0"/>
              <a:t>Bağlantısı</a:t>
            </a:r>
            <a:endParaRPr lang="en-US" altLang="tr-TR" dirty="0" smtClean="0"/>
          </a:p>
        </p:txBody>
      </p:sp>
      <p:pic>
        <p:nvPicPr>
          <p:cNvPr id="19459" name="Picture 5"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1425575"/>
            <a:ext cx="7153275"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90756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82663" y="198438"/>
            <a:ext cx="7704137" cy="576262"/>
          </a:xfrm>
        </p:spPr>
        <p:txBody>
          <a:bodyPr>
            <a:normAutofit fontScale="90000"/>
          </a:bodyPr>
          <a:lstStyle/>
          <a:p>
            <a:pPr eaLnBrk="1" hangingPunct="1"/>
            <a:r>
              <a:rPr lang="en-US" altLang="tr-TR" smtClean="0"/>
              <a:t>System Call Parameter Passing</a:t>
            </a:r>
          </a:p>
        </p:txBody>
      </p:sp>
      <p:sp>
        <p:nvSpPr>
          <p:cNvPr id="20483" name="Rectangle 3"/>
          <p:cNvSpPr>
            <a:spLocks noGrp="1" noChangeArrowheads="1"/>
          </p:cNvSpPr>
          <p:nvPr>
            <p:ph idx="1"/>
          </p:nvPr>
        </p:nvSpPr>
        <p:spPr>
          <a:xfrm>
            <a:off x="806450" y="1233488"/>
            <a:ext cx="7297738" cy="4530725"/>
          </a:xfrm>
        </p:spPr>
        <p:txBody>
          <a:bodyPr>
            <a:normAutofit fontScale="77500" lnSpcReduction="20000"/>
          </a:bodyPr>
          <a:lstStyle/>
          <a:p>
            <a:pPr>
              <a:lnSpc>
                <a:spcPct val="90000"/>
              </a:lnSpc>
            </a:pPr>
            <a:r>
              <a:rPr lang="en-US" altLang="tr-TR" smtClean="0"/>
              <a:t>Often, more information is required than simply identity of desired system call</a:t>
            </a:r>
          </a:p>
          <a:p>
            <a:pPr lvl="1">
              <a:lnSpc>
                <a:spcPct val="90000"/>
              </a:lnSpc>
            </a:pPr>
            <a:r>
              <a:rPr lang="en-US" altLang="tr-TR" smtClean="0"/>
              <a:t>Exact type and amount of information vary according to OS and call</a:t>
            </a:r>
            <a:endParaRPr lang="en-US" altLang="tr-TR" sz="900" smtClean="0"/>
          </a:p>
          <a:p>
            <a:pPr>
              <a:lnSpc>
                <a:spcPct val="90000"/>
              </a:lnSpc>
            </a:pPr>
            <a:r>
              <a:rPr lang="en-US" altLang="tr-TR" smtClean="0"/>
              <a:t>Three general methods used to pass parameters to the OS</a:t>
            </a:r>
          </a:p>
          <a:p>
            <a:pPr lvl="1">
              <a:lnSpc>
                <a:spcPct val="90000"/>
              </a:lnSpc>
            </a:pPr>
            <a:r>
              <a:rPr lang="en-US" altLang="tr-TR" smtClean="0"/>
              <a:t>Simplest:  pass the parameters in registers</a:t>
            </a:r>
          </a:p>
          <a:p>
            <a:pPr lvl="2">
              <a:lnSpc>
                <a:spcPct val="90000"/>
              </a:lnSpc>
            </a:pPr>
            <a:r>
              <a:rPr lang="en-US" altLang="tr-TR" smtClean="0"/>
              <a:t> In some cases, may be more parameters than registers</a:t>
            </a:r>
          </a:p>
          <a:p>
            <a:pPr lvl="1">
              <a:lnSpc>
                <a:spcPct val="90000"/>
              </a:lnSpc>
            </a:pPr>
            <a:r>
              <a:rPr lang="en-US" altLang="tr-TR" smtClean="0"/>
              <a:t>Parameters stored in a block</a:t>
            </a:r>
            <a:r>
              <a:rPr lang="en-US" altLang="tr-TR" i="1" smtClean="0"/>
              <a:t>, </a:t>
            </a:r>
            <a:r>
              <a:rPr lang="en-US" altLang="tr-TR" smtClean="0"/>
              <a:t>or table, in memory, and address of block passed as a parameter in a register </a:t>
            </a:r>
          </a:p>
          <a:p>
            <a:pPr lvl="2">
              <a:lnSpc>
                <a:spcPct val="90000"/>
              </a:lnSpc>
            </a:pPr>
            <a:r>
              <a:rPr lang="en-US" altLang="tr-TR" smtClean="0"/>
              <a:t>This approach taken by Linux and Solaris</a:t>
            </a:r>
          </a:p>
          <a:p>
            <a:pPr lvl="1">
              <a:lnSpc>
                <a:spcPct val="90000"/>
              </a:lnSpc>
            </a:pPr>
            <a:r>
              <a:rPr lang="en-US" altLang="tr-TR" smtClean="0"/>
              <a:t>Parameters placed, or </a:t>
            </a:r>
            <a:r>
              <a:rPr lang="en-US" altLang="tr-TR" b="1" smtClean="0">
                <a:solidFill>
                  <a:srgbClr val="3366FF"/>
                </a:solidFill>
              </a:rPr>
              <a:t>pushed</a:t>
            </a:r>
            <a:r>
              <a:rPr lang="en-US" altLang="tr-TR" i="1" smtClean="0"/>
              <a:t>, </a:t>
            </a:r>
            <a:r>
              <a:rPr lang="en-US" altLang="tr-TR" smtClean="0"/>
              <a:t>onto the </a:t>
            </a:r>
            <a:r>
              <a:rPr lang="en-US" altLang="tr-TR" b="1" smtClean="0">
                <a:solidFill>
                  <a:srgbClr val="3366FF"/>
                </a:solidFill>
              </a:rPr>
              <a:t>stack</a:t>
            </a:r>
            <a:r>
              <a:rPr lang="en-US" altLang="tr-TR" i="1" smtClean="0"/>
              <a:t> </a:t>
            </a:r>
            <a:r>
              <a:rPr lang="en-US" altLang="tr-TR" smtClean="0"/>
              <a:t>by the program and </a:t>
            </a:r>
            <a:r>
              <a:rPr lang="en-US" altLang="tr-TR" b="1" smtClean="0">
                <a:solidFill>
                  <a:srgbClr val="3366FF"/>
                </a:solidFill>
              </a:rPr>
              <a:t>popped</a:t>
            </a:r>
            <a:r>
              <a:rPr lang="en-US" altLang="tr-TR" i="1" smtClean="0"/>
              <a:t> </a:t>
            </a:r>
            <a:r>
              <a:rPr lang="en-US" altLang="tr-TR" smtClean="0"/>
              <a:t>off the stack by the operating system</a:t>
            </a:r>
          </a:p>
          <a:p>
            <a:pPr lvl="1">
              <a:lnSpc>
                <a:spcPct val="90000"/>
              </a:lnSpc>
            </a:pPr>
            <a:r>
              <a:rPr lang="en-US" altLang="tr-TR" smtClean="0"/>
              <a:t>Block and stack methods do not limit the number or length of parameters being passed</a:t>
            </a:r>
          </a:p>
          <a:p>
            <a:pPr lvl="1">
              <a:lnSpc>
                <a:spcPct val="90000"/>
              </a:lnSpc>
            </a:pPr>
            <a:endParaRPr lang="en-US" altLang="tr-TR" smtClean="0"/>
          </a:p>
        </p:txBody>
      </p:sp>
    </p:spTree>
    <p:extLst>
      <p:ext uri="{BB962C8B-B14F-4D97-AF65-F5344CB8AC3E}">
        <p14:creationId xmlns:p14="http://schemas.microsoft.com/office/powerpoint/2010/main" val="1797409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Çoklu Programlamalı Toplu İşlem</a:t>
            </a:r>
            <a:endParaRPr lang="tr-TR" dirty="0"/>
          </a:p>
        </p:txBody>
      </p:sp>
      <p:sp>
        <p:nvSpPr>
          <p:cNvPr id="3" name="İçerik Yer Tutucusu 2"/>
          <p:cNvSpPr>
            <a:spLocks noGrp="1"/>
          </p:cNvSpPr>
          <p:nvPr>
            <p:ph idx="1"/>
          </p:nvPr>
        </p:nvSpPr>
        <p:spPr/>
        <p:txBody>
          <a:bodyPr>
            <a:normAutofit fontScale="92500"/>
          </a:bodyPr>
          <a:lstStyle/>
          <a:p>
            <a:r>
              <a:rPr lang="tr-TR" dirty="0" smtClean="0"/>
              <a:t>Basit Toplu işlem yetersiz kalmıştır.</a:t>
            </a:r>
          </a:p>
          <a:p>
            <a:r>
              <a:rPr lang="tr-TR" dirty="0" smtClean="0"/>
              <a:t>Multitasking veya </a:t>
            </a:r>
            <a:r>
              <a:rPr lang="tr-TR" dirty="0" err="1" smtClean="0"/>
              <a:t>multiprogramming</a:t>
            </a:r>
            <a:r>
              <a:rPr lang="tr-TR" dirty="0" smtClean="0"/>
              <a:t> yaklaşımıdır.</a:t>
            </a:r>
          </a:p>
          <a:p>
            <a:r>
              <a:rPr lang="tr-TR" dirty="0" smtClean="0"/>
              <a:t>Modern işletim sistemlerinin temelini atmıştır.</a:t>
            </a:r>
          </a:p>
          <a:p>
            <a:r>
              <a:rPr lang="tr-TR" dirty="0" smtClean="0"/>
              <a:t>Donanım özellikleri gelişmiştir.</a:t>
            </a:r>
          </a:p>
          <a:p>
            <a:r>
              <a:rPr lang="tr-TR" dirty="0" smtClean="0"/>
              <a:t>DMA ve I/O kesmelerinin kullanımı çoklu programlama sayesinde gelişmiştir.</a:t>
            </a:r>
          </a:p>
          <a:p>
            <a:r>
              <a:rPr lang="tr-TR" dirty="0" smtClean="0"/>
              <a:t>Zamanlama için algoritmalar geliştirilmiştir.</a:t>
            </a:r>
          </a:p>
          <a:p>
            <a:r>
              <a:rPr lang="tr-TR" dirty="0" smtClean="0"/>
              <a:t>Bellek Yönetimi formları geliştirilmiştir.</a:t>
            </a:r>
            <a:endParaRPr lang="tr-TR" dirty="0"/>
          </a:p>
        </p:txBody>
      </p:sp>
    </p:spTree>
    <p:extLst>
      <p:ext uri="{BB962C8B-B14F-4D97-AF65-F5344CB8AC3E}">
        <p14:creationId xmlns:p14="http://schemas.microsoft.com/office/powerpoint/2010/main" val="3141137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98438"/>
            <a:ext cx="8229600" cy="576262"/>
          </a:xfrm>
        </p:spPr>
        <p:txBody>
          <a:bodyPr>
            <a:normAutofit fontScale="90000"/>
          </a:bodyPr>
          <a:lstStyle/>
          <a:p>
            <a:pPr eaLnBrk="1" hangingPunct="1"/>
            <a:r>
              <a:rPr lang="en-US" altLang="tr-TR" smtClean="0"/>
              <a:t>Parameter Passing via Table</a:t>
            </a:r>
          </a:p>
        </p:txBody>
      </p:sp>
      <p:pic>
        <p:nvPicPr>
          <p:cNvPr id="21507" name="Picture 7"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338" y="1865313"/>
            <a:ext cx="6573837"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0895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73075" y="214313"/>
            <a:ext cx="8229600" cy="576262"/>
          </a:xfrm>
        </p:spPr>
        <p:txBody>
          <a:bodyPr>
            <a:normAutofit fontScale="90000"/>
          </a:bodyPr>
          <a:lstStyle/>
          <a:p>
            <a:pPr eaLnBrk="1" hangingPunct="1"/>
            <a:r>
              <a:rPr lang="tr-TR" altLang="tr-TR" dirty="0" smtClean="0"/>
              <a:t>Sistem Çağrıları Tipleri</a:t>
            </a:r>
            <a:endParaRPr lang="en-US" altLang="tr-TR" dirty="0" smtClean="0"/>
          </a:p>
        </p:txBody>
      </p:sp>
      <p:sp>
        <p:nvSpPr>
          <p:cNvPr id="22531" name="Rectangle 4"/>
          <p:cNvSpPr>
            <a:spLocks noGrp="1" noChangeArrowheads="1"/>
          </p:cNvSpPr>
          <p:nvPr>
            <p:ph idx="1"/>
          </p:nvPr>
        </p:nvSpPr>
        <p:spPr>
          <a:xfrm>
            <a:off x="854075" y="1138238"/>
            <a:ext cx="8229600" cy="4530725"/>
          </a:xfrm>
        </p:spPr>
        <p:txBody>
          <a:bodyPr>
            <a:normAutofit fontScale="85000" lnSpcReduction="20000"/>
          </a:bodyPr>
          <a:lstStyle/>
          <a:p>
            <a:r>
              <a:rPr lang="tr-TR" altLang="tr-TR" dirty="0" smtClean="0"/>
              <a:t>Görev Kontrolü</a:t>
            </a:r>
            <a:endParaRPr lang="en-US" altLang="tr-TR" dirty="0" smtClean="0"/>
          </a:p>
          <a:p>
            <a:pPr lvl="1"/>
            <a:r>
              <a:rPr lang="en-US" altLang="tr-TR" dirty="0" smtClean="0"/>
              <a:t>create process, terminate process</a:t>
            </a:r>
          </a:p>
          <a:p>
            <a:pPr lvl="1"/>
            <a:r>
              <a:rPr lang="en-US" altLang="tr-TR" dirty="0" smtClean="0"/>
              <a:t>end, abort</a:t>
            </a:r>
          </a:p>
          <a:p>
            <a:pPr lvl="1"/>
            <a:r>
              <a:rPr lang="en-US" altLang="tr-TR" dirty="0" smtClean="0"/>
              <a:t>load, execute</a:t>
            </a:r>
          </a:p>
          <a:p>
            <a:pPr lvl="1"/>
            <a:r>
              <a:rPr lang="en-US" altLang="tr-TR" dirty="0" smtClean="0"/>
              <a:t>get process attributes, set process attributes</a:t>
            </a:r>
          </a:p>
          <a:p>
            <a:pPr lvl="1"/>
            <a:r>
              <a:rPr lang="en-US" altLang="tr-TR" dirty="0" smtClean="0"/>
              <a:t>wait for time</a:t>
            </a:r>
          </a:p>
          <a:p>
            <a:pPr lvl="1"/>
            <a:r>
              <a:rPr lang="en-US" altLang="tr-TR" dirty="0" smtClean="0"/>
              <a:t>wait event, signal event</a:t>
            </a:r>
          </a:p>
          <a:p>
            <a:pPr lvl="1"/>
            <a:r>
              <a:rPr lang="en-US" altLang="tr-TR" dirty="0" smtClean="0"/>
              <a:t>allocate and free memory</a:t>
            </a:r>
          </a:p>
          <a:p>
            <a:pPr lvl="1"/>
            <a:r>
              <a:rPr lang="en-US" altLang="tr-TR" dirty="0" smtClean="0"/>
              <a:t>Dump memory if error</a:t>
            </a:r>
          </a:p>
          <a:p>
            <a:pPr lvl="1"/>
            <a:r>
              <a:rPr lang="en-US" altLang="tr-TR" b="1" dirty="0" smtClean="0">
                <a:solidFill>
                  <a:srgbClr val="3366FF"/>
                </a:solidFill>
              </a:rPr>
              <a:t>Debugger</a:t>
            </a:r>
            <a:r>
              <a:rPr lang="en-US" altLang="tr-TR" dirty="0" smtClean="0"/>
              <a:t> for determining </a:t>
            </a:r>
            <a:r>
              <a:rPr lang="en-US" altLang="tr-TR" b="1" dirty="0" smtClean="0">
                <a:solidFill>
                  <a:srgbClr val="3366FF"/>
                </a:solidFill>
              </a:rPr>
              <a:t>bugs, single step </a:t>
            </a:r>
            <a:r>
              <a:rPr lang="en-US" altLang="tr-TR" dirty="0" smtClean="0"/>
              <a:t>execution</a:t>
            </a:r>
          </a:p>
          <a:p>
            <a:pPr lvl="1"/>
            <a:r>
              <a:rPr lang="en-US" altLang="tr-TR" b="1" dirty="0" smtClean="0">
                <a:solidFill>
                  <a:srgbClr val="3366FF"/>
                </a:solidFill>
              </a:rPr>
              <a:t>Locks</a:t>
            </a:r>
            <a:r>
              <a:rPr lang="en-US" altLang="tr-TR" dirty="0" smtClean="0"/>
              <a:t> for managing access to shared data between processes</a:t>
            </a:r>
          </a:p>
        </p:txBody>
      </p:sp>
    </p:spTree>
    <p:extLst>
      <p:ext uri="{BB962C8B-B14F-4D97-AF65-F5344CB8AC3E}">
        <p14:creationId xmlns:p14="http://schemas.microsoft.com/office/powerpoint/2010/main" val="42913153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98438"/>
            <a:ext cx="8229600" cy="576262"/>
          </a:xfrm>
        </p:spPr>
        <p:txBody>
          <a:bodyPr>
            <a:normAutofit fontScale="90000"/>
          </a:bodyPr>
          <a:lstStyle/>
          <a:p>
            <a:pPr eaLnBrk="1" hangingPunct="1"/>
            <a:r>
              <a:rPr lang="tr-TR" altLang="tr-TR" dirty="0" smtClean="0"/>
              <a:t>Sistem Çağrıları Tipleri</a:t>
            </a:r>
            <a:endParaRPr lang="en-US" altLang="tr-TR" dirty="0" smtClean="0"/>
          </a:p>
        </p:txBody>
      </p:sp>
      <p:sp>
        <p:nvSpPr>
          <p:cNvPr id="23555" name="Rectangle 4"/>
          <p:cNvSpPr>
            <a:spLocks noGrp="1" noChangeArrowheads="1"/>
          </p:cNvSpPr>
          <p:nvPr>
            <p:ph idx="1"/>
          </p:nvPr>
        </p:nvSpPr>
        <p:spPr/>
        <p:txBody>
          <a:bodyPr>
            <a:normAutofit fontScale="92500" lnSpcReduction="10000"/>
          </a:bodyPr>
          <a:lstStyle/>
          <a:p>
            <a:r>
              <a:rPr lang="en-US" altLang="tr-TR" dirty="0" smtClean="0"/>
              <a:t>File management</a:t>
            </a:r>
          </a:p>
          <a:p>
            <a:pPr lvl="1"/>
            <a:r>
              <a:rPr lang="en-US" altLang="tr-TR" dirty="0" smtClean="0"/>
              <a:t>create file, delete file</a:t>
            </a:r>
          </a:p>
          <a:p>
            <a:pPr lvl="1"/>
            <a:r>
              <a:rPr lang="en-US" altLang="tr-TR" dirty="0" smtClean="0"/>
              <a:t>open, close file</a:t>
            </a:r>
          </a:p>
          <a:p>
            <a:pPr lvl="1"/>
            <a:r>
              <a:rPr lang="en-US" altLang="tr-TR" dirty="0" smtClean="0"/>
              <a:t>read, write, reposition</a:t>
            </a:r>
          </a:p>
          <a:p>
            <a:pPr lvl="1"/>
            <a:r>
              <a:rPr lang="en-US" altLang="tr-TR" dirty="0" smtClean="0"/>
              <a:t>get and set file attributes</a:t>
            </a:r>
          </a:p>
          <a:p>
            <a:r>
              <a:rPr lang="en-US" altLang="tr-TR" dirty="0" smtClean="0"/>
              <a:t>Device management</a:t>
            </a:r>
          </a:p>
          <a:p>
            <a:pPr lvl="1"/>
            <a:r>
              <a:rPr lang="en-US" altLang="tr-TR" dirty="0" smtClean="0"/>
              <a:t>request device, release device</a:t>
            </a:r>
          </a:p>
          <a:p>
            <a:pPr lvl="1"/>
            <a:r>
              <a:rPr lang="en-US" altLang="tr-TR" dirty="0" smtClean="0"/>
              <a:t>read, write, reposition</a:t>
            </a:r>
          </a:p>
          <a:p>
            <a:pPr lvl="1"/>
            <a:r>
              <a:rPr lang="en-US" altLang="tr-TR" dirty="0" smtClean="0"/>
              <a:t>get device attributes, set device attributes</a:t>
            </a:r>
          </a:p>
          <a:p>
            <a:pPr lvl="1"/>
            <a:r>
              <a:rPr lang="en-US" altLang="tr-TR" dirty="0" smtClean="0"/>
              <a:t>logically attach or detach devices</a:t>
            </a:r>
          </a:p>
          <a:p>
            <a:pPr lvl="1"/>
            <a:endParaRPr lang="en-US" altLang="tr-TR" dirty="0" smtClean="0"/>
          </a:p>
        </p:txBody>
      </p:sp>
    </p:spTree>
    <p:extLst>
      <p:ext uri="{BB962C8B-B14F-4D97-AF65-F5344CB8AC3E}">
        <p14:creationId xmlns:p14="http://schemas.microsoft.com/office/powerpoint/2010/main" val="859526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6575" y="198438"/>
            <a:ext cx="8229600" cy="576262"/>
          </a:xfrm>
        </p:spPr>
        <p:txBody>
          <a:bodyPr>
            <a:normAutofit fontScale="90000"/>
          </a:bodyPr>
          <a:lstStyle/>
          <a:p>
            <a:pPr eaLnBrk="1" hangingPunct="1"/>
            <a:r>
              <a:rPr lang="tr-TR" altLang="tr-TR" dirty="0" smtClean="0"/>
              <a:t>Sistem Çağrıları Tipleri</a:t>
            </a:r>
            <a:endParaRPr lang="en-US" altLang="tr-TR" dirty="0" smtClean="0"/>
          </a:p>
        </p:txBody>
      </p:sp>
      <p:sp>
        <p:nvSpPr>
          <p:cNvPr id="24579" name="Rectangle 4"/>
          <p:cNvSpPr>
            <a:spLocks noGrp="1" noChangeArrowheads="1"/>
          </p:cNvSpPr>
          <p:nvPr>
            <p:ph idx="1"/>
          </p:nvPr>
        </p:nvSpPr>
        <p:spPr>
          <a:xfrm>
            <a:off x="806450" y="1233488"/>
            <a:ext cx="7234238" cy="4530725"/>
          </a:xfrm>
        </p:spPr>
        <p:txBody>
          <a:bodyPr>
            <a:normAutofit fontScale="77500" lnSpcReduction="20000"/>
          </a:bodyPr>
          <a:lstStyle/>
          <a:p>
            <a:r>
              <a:rPr lang="en-US" altLang="tr-TR" dirty="0" smtClean="0"/>
              <a:t>Information maintenance</a:t>
            </a:r>
          </a:p>
          <a:p>
            <a:pPr lvl="1"/>
            <a:r>
              <a:rPr lang="en-US" altLang="tr-TR" dirty="0" smtClean="0"/>
              <a:t>get time or date, set time or date</a:t>
            </a:r>
          </a:p>
          <a:p>
            <a:pPr lvl="1"/>
            <a:r>
              <a:rPr lang="en-US" altLang="tr-TR" dirty="0" smtClean="0"/>
              <a:t>get system data, set system data</a:t>
            </a:r>
          </a:p>
          <a:p>
            <a:pPr lvl="1"/>
            <a:r>
              <a:rPr lang="en-US" altLang="tr-TR" dirty="0" smtClean="0"/>
              <a:t>get and set process, file, or device attributes</a:t>
            </a:r>
          </a:p>
          <a:p>
            <a:r>
              <a:rPr lang="en-US" altLang="tr-TR" dirty="0" smtClean="0"/>
              <a:t>Communications</a:t>
            </a:r>
          </a:p>
          <a:p>
            <a:pPr lvl="1"/>
            <a:r>
              <a:rPr lang="en-US" altLang="tr-TR" dirty="0" smtClean="0"/>
              <a:t>create, delete communication connection</a:t>
            </a:r>
          </a:p>
          <a:p>
            <a:pPr lvl="1"/>
            <a:r>
              <a:rPr lang="en-US" altLang="tr-TR" dirty="0" smtClean="0"/>
              <a:t>send, receive messages if </a:t>
            </a:r>
            <a:r>
              <a:rPr lang="en-US" altLang="tr-TR" b="1" dirty="0" smtClean="0">
                <a:solidFill>
                  <a:srgbClr val="3366FF"/>
                </a:solidFill>
              </a:rPr>
              <a:t>message passing model </a:t>
            </a:r>
            <a:r>
              <a:rPr lang="en-US" altLang="tr-TR" dirty="0" smtClean="0"/>
              <a:t>to </a:t>
            </a:r>
            <a:r>
              <a:rPr lang="en-US" altLang="tr-TR" b="1" dirty="0" smtClean="0">
                <a:solidFill>
                  <a:srgbClr val="3366FF"/>
                </a:solidFill>
              </a:rPr>
              <a:t>host name</a:t>
            </a:r>
            <a:r>
              <a:rPr lang="en-US" altLang="tr-TR" dirty="0" smtClean="0"/>
              <a:t> or </a:t>
            </a:r>
            <a:r>
              <a:rPr lang="en-US" altLang="tr-TR" b="1" dirty="0" smtClean="0">
                <a:solidFill>
                  <a:srgbClr val="3366FF"/>
                </a:solidFill>
              </a:rPr>
              <a:t>process name</a:t>
            </a:r>
          </a:p>
          <a:p>
            <a:pPr lvl="2"/>
            <a:r>
              <a:rPr lang="en-US" altLang="tr-TR" dirty="0" smtClean="0"/>
              <a:t>From</a:t>
            </a:r>
            <a:r>
              <a:rPr lang="en-US" altLang="tr-TR" b="1" dirty="0" smtClean="0">
                <a:solidFill>
                  <a:srgbClr val="3366FF"/>
                </a:solidFill>
              </a:rPr>
              <a:t> client </a:t>
            </a:r>
            <a:r>
              <a:rPr lang="en-US" altLang="tr-TR" dirty="0" smtClean="0"/>
              <a:t>to</a:t>
            </a:r>
            <a:r>
              <a:rPr lang="en-US" altLang="tr-TR" b="1" dirty="0" smtClean="0">
                <a:solidFill>
                  <a:srgbClr val="3366FF"/>
                </a:solidFill>
              </a:rPr>
              <a:t> server</a:t>
            </a:r>
          </a:p>
          <a:p>
            <a:pPr lvl="1"/>
            <a:r>
              <a:rPr lang="en-US" altLang="tr-TR" b="1" dirty="0" smtClean="0">
                <a:solidFill>
                  <a:srgbClr val="3366FF"/>
                </a:solidFill>
              </a:rPr>
              <a:t>Shared-memory model </a:t>
            </a:r>
            <a:r>
              <a:rPr lang="en-US" altLang="tr-TR" dirty="0" smtClean="0"/>
              <a:t>create and gain access to memory regions</a:t>
            </a:r>
          </a:p>
          <a:p>
            <a:pPr lvl="1"/>
            <a:r>
              <a:rPr lang="en-US" altLang="tr-TR" dirty="0" smtClean="0"/>
              <a:t>transfer status information</a:t>
            </a:r>
          </a:p>
          <a:p>
            <a:pPr lvl="1"/>
            <a:r>
              <a:rPr lang="en-US" altLang="tr-TR" dirty="0" smtClean="0"/>
              <a:t>attach and detach remote devices</a:t>
            </a:r>
          </a:p>
        </p:txBody>
      </p:sp>
    </p:spTree>
    <p:extLst>
      <p:ext uri="{BB962C8B-B14F-4D97-AF65-F5344CB8AC3E}">
        <p14:creationId xmlns:p14="http://schemas.microsoft.com/office/powerpoint/2010/main" val="33627562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04825" y="198438"/>
            <a:ext cx="8229600" cy="576262"/>
          </a:xfrm>
        </p:spPr>
        <p:txBody>
          <a:bodyPr>
            <a:normAutofit fontScale="90000"/>
          </a:bodyPr>
          <a:lstStyle/>
          <a:p>
            <a:r>
              <a:rPr lang="tr-TR" altLang="tr-TR" dirty="0"/>
              <a:t>Sistem Çağrıları Tipleri</a:t>
            </a:r>
            <a:endParaRPr lang="en-US" altLang="tr-TR" dirty="0" smtClean="0"/>
          </a:p>
        </p:txBody>
      </p:sp>
      <p:sp>
        <p:nvSpPr>
          <p:cNvPr id="25603" name="Rectangle 4"/>
          <p:cNvSpPr>
            <a:spLocks noGrp="1" noChangeArrowheads="1"/>
          </p:cNvSpPr>
          <p:nvPr>
            <p:ph idx="1"/>
          </p:nvPr>
        </p:nvSpPr>
        <p:spPr/>
        <p:txBody>
          <a:bodyPr/>
          <a:lstStyle/>
          <a:p>
            <a:r>
              <a:rPr lang="en-US" altLang="tr-TR" dirty="0" smtClean="0"/>
              <a:t>Protection</a:t>
            </a:r>
          </a:p>
          <a:p>
            <a:pPr lvl="1"/>
            <a:r>
              <a:rPr lang="en-US" altLang="tr-TR" dirty="0" smtClean="0"/>
              <a:t>Control access to resources</a:t>
            </a:r>
          </a:p>
          <a:p>
            <a:pPr lvl="1"/>
            <a:r>
              <a:rPr lang="en-US" altLang="tr-TR" dirty="0" smtClean="0"/>
              <a:t>Get and set permissions</a:t>
            </a:r>
          </a:p>
          <a:p>
            <a:pPr lvl="1"/>
            <a:r>
              <a:rPr lang="en-US" altLang="tr-TR" dirty="0" smtClean="0"/>
              <a:t>Allow and deny user access</a:t>
            </a:r>
          </a:p>
          <a:p>
            <a:pPr lvl="1"/>
            <a:endParaRPr lang="en-US" altLang="tr-TR" dirty="0" smtClean="0"/>
          </a:p>
        </p:txBody>
      </p:sp>
    </p:spTree>
    <p:extLst>
      <p:ext uri="{BB962C8B-B14F-4D97-AF65-F5344CB8AC3E}">
        <p14:creationId xmlns:p14="http://schemas.microsoft.com/office/powerpoint/2010/main" val="24448845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179513" y="106363"/>
            <a:ext cx="7648575" cy="576262"/>
          </a:xfrm>
        </p:spPr>
        <p:txBody>
          <a:bodyPr/>
          <a:lstStyle/>
          <a:p>
            <a:pPr eaLnBrk="1" hangingPunct="1"/>
            <a:r>
              <a:rPr lang="tr-TR" altLang="tr-TR" sz="2400" dirty="0" smtClean="0"/>
              <a:t>Windows /</a:t>
            </a:r>
            <a:r>
              <a:rPr lang="tr-TR" altLang="tr-TR" sz="2400" dirty="0" err="1" smtClean="0"/>
              <a:t>Unıx</a:t>
            </a:r>
            <a:r>
              <a:rPr lang="tr-TR" altLang="tr-TR" sz="2400" dirty="0" smtClean="0"/>
              <a:t> Sistem Çağrıları Örnekleri</a:t>
            </a:r>
            <a:endParaRPr lang="en-US" altLang="tr-TR" sz="2400" dirty="0" smtClean="0"/>
          </a:p>
        </p:txBody>
      </p:sp>
      <p:pic>
        <p:nvPicPr>
          <p:cNvPr id="26627" name="Picture 6" descr="OS8-p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838" y="1203325"/>
            <a:ext cx="5395912" cy="48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86741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84150"/>
            <a:ext cx="8229600" cy="576263"/>
          </a:xfrm>
        </p:spPr>
        <p:txBody>
          <a:bodyPr>
            <a:normAutofit fontScale="90000"/>
          </a:bodyPr>
          <a:lstStyle/>
          <a:p>
            <a:pPr eaLnBrk="1" hangingPunct="1"/>
            <a:r>
              <a:rPr lang="en-US" altLang="tr-TR" dirty="0" smtClean="0"/>
              <a:t>Standard C Library </a:t>
            </a:r>
            <a:r>
              <a:rPr lang="tr-TR" altLang="tr-TR" dirty="0" smtClean="0"/>
              <a:t>Örneği</a:t>
            </a:r>
            <a:endParaRPr lang="en-US" altLang="tr-TR" dirty="0" smtClean="0"/>
          </a:p>
        </p:txBody>
      </p:sp>
      <p:sp>
        <p:nvSpPr>
          <p:cNvPr id="27651" name="Rectangle 3"/>
          <p:cNvSpPr>
            <a:spLocks noGrp="1" noChangeArrowheads="1"/>
          </p:cNvSpPr>
          <p:nvPr>
            <p:ph idx="1"/>
          </p:nvPr>
        </p:nvSpPr>
        <p:spPr>
          <a:xfrm>
            <a:off x="768350" y="1173163"/>
            <a:ext cx="7642225" cy="5078412"/>
          </a:xfrm>
        </p:spPr>
        <p:txBody>
          <a:bodyPr/>
          <a:lstStyle/>
          <a:p>
            <a:r>
              <a:rPr lang="en-US" altLang="tr-TR" dirty="0" smtClean="0"/>
              <a:t>C program invoking </a:t>
            </a:r>
            <a:r>
              <a:rPr lang="en-US" altLang="tr-TR" dirty="0" err="1" smtClean="0"/>
              <a:t>printf</a:t>
            </a:r>
            <a:r>
              <a:rPr lang="en-US" altLang="tr-TR" dirty="0" smtClean="0"/>
              <a:t>() library call, which calls write() system call</a:t>
            </a:r>
          </a:p>
        </p:txBody>
      </p:sp>
      <p:pic>
        <p:nvPicPr>
          <p:cNvPr id="27652" name="Picture 1" descr="Screen Shot 2012-12-01 at 1.12.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276872"/>
            <a:ext cx="41687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41171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UNIX Sistem Çağrıları</a:t>
            </a:r>
            <a:endParaRPr lang="tr-TR" dirty="0"/>
          </a:p>
        </p:txBody>
      </p:sp>
      <p:sp>
        <p:nvSpPr>
          <p:cNvPr id="3" name="İçerik Yer Tutucusu 2"/>
          <p:cNvSpPr>
            <a:spLocks noGrp="1"/>
          </p:cNvSpPr>
          <p:nvPr>
            <p:ph idx="1"/>
          </p:nvPr>
        </p:nvSpPr>
        <p:spPr>
          <a:xfrm>
            <a:off x="1016913" y="1916832"/>
            <a:ext cx="8229600" cy="1731789"/>
          </a:xfrm>
        </p:spPr>
        <p:txBody>
          <a:bodyPr/>
          <a:lstStyle/>
          <a:p>
            <a:pPr marL="0" indent="0">
              <a:buNone/>
            </a:pPr>
            <a:endParaRPr lang="tr-TR" b="0" dirty="0" smtClean="0">
              <a:hlinkClick r:id="rId2"/>
            </a:endParaRPr>
          </a:p>
          <a:p>
            <a:pPr marL="0" indent="0">
              <a:buNone/>
            </a:pPr>
            <a:r>
              <a:rPr lang="tr-TR" dirty="0" smtClean="0">
                <a:hlinkClick r:id="rId2"/>
              </a:rPr>
              <a:t>http</a:t>
            </a:r>
            <a:r>
              <a:rPr lang="tr-TR" dirty="0">
                <a:hlinkClick r:id="rId2"/>
              </a:rPr>
              <a:t>://www.di.uevora.pt/~</a:t>
            </a:r>
            <a:r>
              <a:rPr lang="tr-TR" dirty="0" smtClean="0">
                <a:hlinkClick r:id="rId2"/>
              </a:rPr>
              <a:t>lmr/syscalls.html</a:t>
            </a:r>
            <a:endParaRPr lang="tr-TR" dirty="0" smtClean="0"/>
          </a:p>
          <a:p>
            <a:endParaRPr lang="tr-TR" dirty="0"/>
          </a:p>
        </p:txBody>
      </p:sp>
      <p:sp>
        <p:nvSpPr>
          <p:cNvPr id="4" name="Metin kutusu 3"/>
          <p:cNvSpPr txBox="1"/>
          <p:nvPr/>
        </p:nvSpPr>
        <p:spPr>
          <a:xfrm>
            <a:off x="899592" y="1916832"/>
            <a:ext cx="4232121" cy="369332"/>
          </a:xfrm>
          <a:prstGeom prst="rect">
            <a:avLst/>
          </a:prstGeom>
          <a:noFill/>
        </p:spPr>
        <p:txBody>
          <a:bodyPr wrap="none" rtlCol="0">
            <a:spAutoFit/>
          </a:bodyPr>
          <a:lstStyle/>
          <a:p>
            <a:r>
              <a:rPr lang="tr-TR" dirty="0" smtClean="0"/>
              <a:t>Unix Sistem çağrıları ile ilgili iyi bir referans;</a:t>
            </a:r>
            <a:endParaRPr lang="tr-TR" dirty="0"/>
          </a:p>
        </p:txBody>
      </p:sp>
    </p:spTree>
    <p:extLst>
      <p:ext uri="{BB962C8B-B14F-4D97-AF65-F5344CB8AC3E}">
        <p14:creationId xmlns:p14="http://schemas.microsoft.com/office/powerpoint/2010/main" val="1118164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Çoklu Programlamalı Toplu İşlem</a:t>
            </a:r>
            <a:endParaRPr lang="tr-TR"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844824"/>
            <a:ext cx="5128855" cy="4265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8423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692696"/>
            <a:ext cx="7902653" cy="5741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9324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Zaman Paylaşımlı Sistem</a:t>
            </a:r>
            <a:endParaRPr lang="tr-TR" dirty="0"/>
          </a:p>
        </p:txBody>
      </p:sp>
      <p:sp>
        <p:nvSpPr>
          <p:cNvPr id="3" name="İçerik Yer Tutucusu 2"/>
          <p:cNvSpPr>
            <a:spLocks noGrp="1"/>
          </p:cNvSpPr>
          <p:nvPr>
            <p:ph idx="1"/>
          </p:nvPr>
        </p:nvSpPr>
        <p:spPr/>
        <p:txBody>
          <a:bodyPr/>
          <a:lstStyle/>
          <a:p>
            <a:r>
              <a:rPr lang="tr-TR" dirty="0" smtClean="0"/>
              <a:t>Çok kullanıcı sistemler ile </a:t>
            </a:r>
            <a:r>
              <a:rPr lang="tr-TR" dirty="0" err="1" smtClean="0"/>
              <a:t>ilglidir</a:t>
            </a:r>
            <a:r>
              <a:rPr lang="tr-TR" dirty="0" smtClean="0"/>
              <a:t>.</a:t>
            </a:r>
          </a:p>
          <a:p>
            <a:r>
              <a:rPr lang="tr-TR" dirty="0" smtClean="0"/>
              <a:t>MIT tarafında geliştirilen Uyumlu Süre Paylaşım Sistemi (CTSS) ilk ilkel işletim sistemidir. 32 kullanıcıyı destekleyebilmekteydi.</a:t>
            </a:r>
            <a:endParaRPr lang="tr-TR" dirty="0"/>
          </a:p>
        </p:txBody>
      </p:sp>
    </p:spTree>
    <p:extLst>
      <p:ext uri="{BB962C8B-B14F-4D97-AF65-F5344CB8AC3E}">
        <p14:creationId xmlns:p14="http://schemas.microsoft.com/office/powerpoint/2010/main" val="2102969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9776"/>
            <a:ext cx="8229600" cy="1143000"/>
          </a:xfrm>
        </p:spPr>
        <p:txBody>
          <a:bodyPr/>
          <a:lstStyle/>
          <a:p>
            <a:r>
              <a:rPr lang="tr-TR" dirty="0" smtClean="0"/>
              <a:t>İşletim Sistemi Türleri</a:t>
            </a:r>
            <a:endParaRPr lang="tr-TR" dirty="0"/>
          </a:p>
        </p:txBody>
      </p:sp>
      <p:sp>
        <p:nvSpPr>
          <p:cNvPr id="3" name="İçerik Yer Tutucusu 2"/>
          <p:cNvSpPr>
            <a:spLocks noGrp="1"/>
          </p:cNvSpPr>
          <p:nvPr>
            <p:ph idx="1"/>
          </p:nvPr>
        </p:nvSpPr>
        <p:spPr>
          <a:xfrm>
            <a:off x="457200" y="1124744"/>
            <a:ext cx="8229600" cy="4525962"/>
          </a:xfrm>
        </p:spPr>
        <p:txBody>
          <a:bodyPr>
            <a:noAutofit/>
          </a:bodyPr>
          <a:lstStyle/>
          <a:p>
            <a:r>
              <a:rPr lang="tr-TR" sz="1600" dirty="0" smtClean="0"/>
              <a:t>Main </a:t>
            </a:r>
            <a:r>
              <a:rPr lang="tr-TR" sz="1600" dirty="0" err="1" smtClean="0"/>
              <a:t>frame</a:t>
            </a:r>
            <a:r>
              <a:rPr lang="tr-TR" sz="1600" dirty="0" smtClean="0"/>
              <a:t> İşletim Sistemleri</a:t>
            </a:r>
          </a:p>
          <a:p>
            <a:r>
              <a:rPr lang="tr-TR" sz="1600" dirty="0" smtClean="0"/>
              <a:t>Sunucu İşletim Sistemleri</a:t>
            </a:r>
          </a:p>
          <a:p>
            <a:pPr lvl="1"/>
            <a:r>
              <a:rPr lang="tr-TR" sz="1600" dirty="0" smtClean="0"/>
              <a:t>UNIX, Windows 2008, Windows 2012, </a:t>
            </a:r>
            <a:r>
              <a:rPr lang="tr-TR" sz="1600" dirty="0" err="1" smtClean="0"/>
              <a:t>CentOS</a:t>
            </a:r>
            <a:r>
              <a:rPr lang="tr-TR" sz="1600" dirty="0" smtClean="0"/>
              <a:t>, </a:t>
            </a:r>
            <a:r>
              <a:rPr lang="tr-TR" sz="1600" dirty="0" err="1" smtClean="0"/>
              <a:t>Ubuntu</a:t>
            </a:r>
            <a:r>
              <a:rPr lang="tr-TR" sz="1600" dirty="0" smtClean="0"/>
              <a:t> Server</a:t>
            </a:r>
          </a:p>
          <a:p>
            <a:r>
              <a:rPr lang="tr-TR" sz="1600" dirty="0" smtClean="0"/>
              <a:t>Çok İşlemcili İşletim Sistemleri</a:t>
            </a:r>
          </a:p>
          <a:p>
            <a:pPr lvl="1"/>
            <a:r>
              <a:rPr lang="tr-TR" sz="1600" b="0" dirty="0" smtClean="0"/>
              <a:t>işlemcilerin </a:t>
            </a:r>
            <a:r>
              <a:rPr lang="tr-TR" sz="1600" b="0" dirty="0"/>
              <a:t>bağlantı türüne göre:</a:t>
            </a:r>
          </a:p>
          <a:p>
            <a:pPr lvl="2"/>
            <a:r>
              <a:rPr lang="tr-TR" sz="1400" b="0" dirty="0" smtClean="0"/>
              <a:t> </a:t>
            </a:r>
            <a:r>
              <a:rPr lang="tr-TR" sz="1400" b="0" dirty="0"/>
              <a:t>paralel sistemler</a:t>
            </a:r>
          </a:p>
          <a:p>
            <a:pPr lvl="2"/>
            <a:r>
              <a:rPr lang="tr-TR" sz="1400" b="0" dirty="0" smtClean="0"/>
              <a:t>birbirine </a:t>
            </a:r>
            <a:r>
              <a:rPr lang="tr-TR" sz="1400" b="0" dirty="0"/>
              <a:t>bağlı, birden fazla bilgisayardan oluşan sistemler</a:t>
            </a:r>
          </a:p>
          <a:p>
            <a:pPr lvl="2"/>
            <a:r>
              <a:rPr lang="tr-TR" sz="1400" b="0" dirty="0" smtClean="0"/>
              <a:t>çok </a:t>
            </a:r>
            <a:r>
              <a:rPr lang="tr-TR" sz="1400" b="0" dirty="0"/>
              <a:t>işlemcili </a:t>
            </a:r>
            <a:r>
              <a:rPr lang="tr-TR" sz="1400" b="0" dirty="0" smtClean="0"/>
              <a:t>sistemler</a:t>
            </a:r>
          </a:p>
          <a:p>
            <a:pPr lvl="1"/>
            <a:r>
              <a:rPr lang="tr-TR" sz="1600" b="0" dirty="0" smtClean="0"/>
              <a:t>özel </a:t>
            </a:r>
            <a:r>
              <a:rPr lang="tr-TR" sz="1600" b="0" dirty="0"/>
              <a:t>işletim sistemi gerek</a:t>
            </a:r>
          </a:p>
          <a:p>
            <a:pPr lvl="2"/>
            <a:r>
              <a:rPr lang="tr-TR" sz="1400" b="0" dirty="0" smtClean="0"/>
              <a:t>temelde </a:t>
            </a:r>
            <a:r>
              <a:rPr lang="tr-TR" sz="1400" b="0" dirty="0"/>
              <a:t>sunucu işletim sistemlerine benzer tasarım </a:t>
            </a:r>
            <a:r>
              <a:rPr lang="tr-TR" sz="1400" b="0" dirty="0" smtClean="0"/>
              <a:t>hedefleri</a:t>
            </a:r>
          </a:p>
          <a:p>
            <a:pPr lvl="2"/>
            <a:r>
              <a:rPr lang="tr-TR" sz="1400" b="0" dirty="0" smtClean="0"/>
              <a:t> </a:t>
            </a:r>
            <a:r>
              <a:rPr lang="tr-TR" sz="1400" b="0" dirty="0"/>
              <a:t>işlemciler arası bağlaşım ve iletişim için ek özellikler</a:t>
            </a:r>
            <a:endParaRPr lang="tr-TR" sz="1400" dirty="0" smtClean="0"/>
          </a:p>
          <a:p>
            <a:r>
              <a:rPr lang="tr-TR" sz="1600" dirty="0" smtClean="0"/>
              <a:t>Kişisel Bilgisayar İşletim Sistemleri</a:t>
            </a:r>
          </a:p>
          <a:p>
            <a:pPr lvl="1"/>
            <a:r>
              <a:rPr lang="tr-TR" sz="1600" dirty="0" smtClean="0"/>
              <a:t>Windows XP, Linux </a:t>
            </a:r>
            <a:r>
              <a:rPr lang="tr-TR" sz="1600" dirty="0" err="1" smtClean="0"/>
              <a:t>Ubuntu</a:t>
            </a:r>
            <a:r>
              <a:rPr lang="tr-TR" sz="1600" dirty="0" smtClean="0"/>
              <a:t>, Windows 7,8,?,10	</a:t>
            </a:r>
          </a:p>
          <a:p>
            <a:r>
              <a:rPr lang="tr-TR" sz="1600" dirty="0" smtClean="0"/>
              <a:t>Gerçek Zamanlı İşletim Sistemleri</a:t>
            </a:r>
          </a:p>
          <a:p>
            <a:pPr lvl="1"/>
            <a:r>
              <a:rPr lang="tr-TR" sz="1600" dirty="0" err="1"/>
              <a:t>Örnek:VxWorks</a:t>
            </a:r>
            <a:r>
              <a:rPr lang="tr-TR" sz="1600" dirty="0"/>
              <a:t> , QNX</a:t>
            </a:r>
            <a:endParaRPr lang="tr-TR" sz="1600" dirty="0" smtClean="0"/>
          </a:p>
          <a:p>
            <a:r>
              <a:rPr lang="tr-TR" sz="1600" dirty="0" smtClean="0"/>
              <a:t>Gömülü İşletim Sistemleri</a:t>
            </a:r>
          </a:p>
          <a:p>
            <a:pPr lvl="1"/>
            <a:r>
              <a:rPr lang="tr-TR" sz="1600" b="0" dirty="0" err="1"/>
              <a:t>PalmOS</a:t>
            </a:r>
            <a:r>
              <a:rPr lang="tr-TR" sz="1600" b="0" dirty="0"/>
              <a:t> , </a:t>
            </a:r>
            <a:r>
              <a:rPr lang="tr-TR" sz="1600" b="0" dirty="0" err="1"/>
              <a:t>WindowsCE</a:t>
            </a:r>
            <a:r>
              <a:rPr lang="tr-TR" sz="1600" b="0" dirty="0"/>
              <a:t>, </a:t>
            </a:r>
            <a:r>
              <a:rPr lang="tr-TR" sz="1600" b="0" dirty="0" err="1"/>
              <a:t>Symbian</a:t>
            </a:r>
            <a:r>
              <a:rPr lang="tr-TR" sz="1600" b="0" dirty="0"/>
              <a:t> </a:t>
            </a:r>
            <a:r>
              <a:rPr lang="tr-TR" sz="1600" b="0" dirty="0" smtClean="0"/>
              <a:t>OS, I OS, </a:t>
            </a:r>
            <a:r>
              <a:rPr lang="tr-TR" sz="1600" b="0" dirty="0" err="1" smtClean="0"/>
              <a:t>Android</a:t>
            </a:r>
            <a:r>
              <a:rPr lang="tr-TR" sz="1600" b="0" dirty="0" smtClean="0"/>
              <a:t> OS</a:t>
            </a:r>
            <a:endParaRPr lang="tr-TR" sz="1600" dirty="0" smtClean="0"/>
          </a:p>
          <a:p>
            <a:r>
              <a:rPr lang="tr-TR" sz="1600" dirty="0" smtClean="0"/>
              <a:t>Smart </a:t>
            </a:r>
            <a:r>
              <a:rPr lang="tr-TR" sz="1600" dirty="0" err="1" smtClean="0"/>
              <a:t>Card</a:t>
            </a:r>
            <a:r>
              <a:rPr lang="tr-TR" sz="1600" dirty="0" smtClean="0"/>
              <a:t> İşletim Sistemleri</a:t>
            </a:r>
          </a:p>
          <a:p>
            <a:pPr lvl="1"/>
            <a:r>
              <a:rPr lang="tr-TR" sz="1600" dirty="0"/>
              <a:t>MULTOS, Windows Embedded </a:t>
            </a:r>
            <a:r>
              <a:rPr lang="tr-TR" sz="1600" dirty="0" err="1"/>
              <a:t>CE,SmartecOS</a:t>
            </a:r>
            <a:endParaRPr lang="tr-TR" sz="1600" dirty="0"/>
          </a:p>
        </p:txBody>
      </p:sp>
    </p:spTree>
    <p:extLst>
      <p:ext uri="{BB962C8B-B14F-4D97-AF65-F5344CB8AC3E}">
        <p14:creationId xmlns:p14="http://schemas.microsoft.com/office/powerpoint/2010/main" val="705131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1595</Words>
  <Application>Microsoft Office PowerPoint</Application>
  <PresentationFormat>Ekran Gösterisi (4:3)</PresentationFormat>
  <Paragraphs>267</Paragraphs>
  <Slides>57</Slides>
  <Notes>13</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57</vt:i4>
      </vt:variant>
    </vt:vector>
  </HeadingPairs>
  <TitlesOfParts>
    <vt:vector size="66" baseType="lpstr">
      <vt:lpstr>ＭＳ Ｐゴシック</vt:lpstr>
      <vt:lpstr>ＭＳ Ｐゴシック</vt:lpstr>
      <vt:lpstr>Arial</vt:lpstr>
      <vt:lpstr>Calibri</vt:lpstr>
      <vt:lpstr>Courier New</vt:lpstr>
      <vt:lpstr>Monotype Sorts</vt:lpstr>
      <vt:lpstr>Times New Roman</vt:lpstr>
      <vt:lpstr>Verdana</vt:lpstr>
      <vt:lpstr>Ofis Teması</vt:lpstr>
      <vt:lpstr>İşletim Sistemlerinin Gelişimi</vt:lpstr>
      <vt:lpstr>Seri İşlem</vt:lpstr>
      <vt:lpstr>Basit Toplu İşlem</vt:lpstr>
      <vt:lpstr>Monitor kontrolü olayların dizilişidir</vt:lpstr>
      <vt:lpstr>Çoklu Programlamalı Toplu İşlem</vt:lpstr>
      <vt:lpstr>Çoklu Programlamalı Toplu İşlem</vt:lpstr>
      <vt:lpstr>PowerPoint Sunusu</vt:lpstr>
      <vt:lpstr>Zaman Paylaşımlı Sistem</vt:lpstr>
      <vt:lpstr>İşletim Sistemi Türleri</vt:lpstr>
      <vt:lpstr>Bazı Tanımlar</vt:lpstr>
      <vt:lpstr>İş ve Görev Tanımı</vt:lpstr>
      <vt:lpstr>Örnek iş tanım dosyası</vt:lpstr>
      <vt:lpstr>Görev</vt:lpstr>
      <vt:lpstr>Çoklu Görev</vt:lpstr>
      <vt:lpstr>İşletim Sistemlerinin Bileşenleri</vt:lpstr>
      <vt:lpstr>İşletim Sistemleri Bileşenleri</vt:lpstr>
      <vt:lpstr>Kernel (Çekirdek) Veri Yapısı</vt:lpstr>
      <vt:lpstr>Kernel (Çekirdek) Veri Yapısı</vt:lpstr>
      <vt:lpstr>Kernel (Çekirdek) Veri Yapısı</vt:lpstr>
      <vt:lpstr>Modern İşletim Sistemlerinin Karakteristikleri</vt:lpstr>
      <vt:lpstr>Sanal Makineler ve Sanallaştırma</vt:lpstr>
      <vt:lpstr>Sanal Makine Mimarisi</vt:lpstr>
      <vt:lpstr>İşletim Sistemleri Mimarileri</vt:lpstr>
      <vt:lpstr>Kernel (İşletim Sistemi Çekirdeği)</vt:lpstr>
      <vt:lpstr>İşletim Sistemleri Mimarileri</vt:lpstr>
      <vt:lpstr>PowerPoint Sunusu</vt:lpstr>
      <vt:lpstr>Modern İşletim Sistemlerinin Mimarileri : Mikro-kernel</vt:lpstr>
      <vt:lpstr>İşletim Sistemi Mimarileri</vt:lpstr>
      <vt:lpstr>PowerPoint Sunusu</vt:lpstr>
      <vt:lpstr>MS-DOS Sisteminin Yapısı</vt:lpstr>
      <vt:lpstr>W2K sistemlerinin yapısı</vt:lpstr>
      <vt:lpstr>Windows Vista Mimarisi</vt:lpstr>
      <vt:lpstr>Win 7 Mimarisi</vt:lpstr>
      <vt:lpstr>MAC OS x Mimarisi</vt:lpstr>
      <vt:lpstr>UNIX Sisteminin Yapısı</vt:lpstr>
      <vt:lpstr>UNIX Kernel</vt:lpstr>
      <vt:lpstr>Modern UNIX Kernel</vt:lpstr>
      <vt:lpstr>Linux Kernel Bileşenleri</vt:lpstr>
      <vt:lpstr>iOS</vt:lpstr>
      <vt:lpstr>Android</vt:lpstr>
      <vt:lpstr>Android Mimarisi</vt:lpstr>
      <vt:lpstr>Sistem Çağrıları</vt:lpstr>
      <vt:lpstr>Örnek sistem Çağrıları</vt:lpstr>
      <vt:lpstr>Windows Sistem Çağrıları (WIN32 API)</vt:lpstr>
      <vt:lpstr>Sistem Çağrı Komutları</vt:lpstr>
      <vt:lpstr>Örnek Sistem Çağrıları</vt:lpstr>
      <vt:lpstr>Standart API Örneği</vt:lpstr>
      <vt:lpstr>API – Sistem Çağrısı– OS Bağlantısı</vt:lpstr>
      <vt:lpstr>System Call Parameter Passing</vt:lpstr>
      <vt:lpstr>Parameter Passing via Table</vt:lpstr>
      <vt:lpstr>Sistem Çağrıları Tipleri</vt:lpstr>
      <vt:lpstr>Sistem Çağrıları Tipleri</vt:lpstr>
      <vt:lpstr>Sistem Çağrıları Tipleri</vt:lpstr>
      <vt:lpstr>Sistem Çağrıları Tipleri</vt:lpstr>
      <vt:lpstr>Windows /Unıx Sistem Çağrıları Örnekleri</vt:lpstr>
      <vt:lpstr>Standard C Library Örneği</vt:lpstr>
      <vt:lpstr>UNIX Sistem Çağrıları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İşletim Sistemlerinin Gelişimi</dc:title>
  <dc:creator>mevlut</dc:creator>
  <cp:lastModifiedBy>mevlut ersoy</cp:lastModifiedBy>
  <cp:revision>11</cp:revision>
  <dcterms:created xsi:type="dcterms:W3CDTF">2015-10-10T12:50:09Z</dcterms:created>
  <dcterms:modified xsi:type="dcterms:W3CDTF">2017-10-01T12:13:37Z</dcterms:modified>
</cp:coreProperties>
</file>