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9"/>
  </p:notesMasterIdLst>
  <p:sldIdLst>
    <p:sldId id="256" r:id="rId3"/>
    <p:sldId id="278" r:id="rId4"/>
    <p:sldId id="392" r:id="rId5"/>
    <p:sldId id="279" r:id="rId6"/>
    <p:sldId id="264" r:id="rId7"/>
    <p:sldId id="509" r:id="rId8"/>
    <p:sldId id="436" r:id="rId9"/>
    <p:sldId id="339" r:id="rId10"/>
    <p:sldId id="501" r:id="rId11"/>
    <p:sldId id="503" r:id="rId12"/>
    <p:sldId id="504" r:id="rId13"/>
    <p:sldId id="505" r:id="rId14"/>
    <p:sldId id="506" r:id="rId15"/>
    <p:sldId id="354" r:id="rId16"/>
    <p:sldId id="282" r:id="rId17"/>
    <p:sldId id="280" r:id="rId18"/>
    <p:sldId id="281" r:id="rId19"/>
    <p:sldId id="283" r:id="rId20"/>
    <p:sldId id="266" r:id="rId21"/>
    <p:sldId id="435" r:id="rId22"/>
    <p:sldId id="486" r:id="rId23"/>
    <p:sldId id="494" r:id="rId24"/>
    <p:sldId id="287" r:id="rId25"/>
    <p:sldId id="495" r:id="rId26"/>
    <p:sldId id="352" r:id="rId27"/>
    <p:sldId id="329" r:id="rId28"/>
    <p:sldId id="393" r:id="rId29"/>
    <p:sldId id="394" r:id="rId30"/>
    <p:sldId id="395" r:id="rId31"/>
    <p:sldId id="400" r:id="rId32"/>
    <p:sldId id="444" r:id="rId33"/>
    <p:sldId id="353" r:id="rId34"/>
    <p:sldId id="445" r:id="rId35"/>
    <p:sldId id="446" r:id="rId36"/>
    <p:sldId id="490" r:id="rId37"/>
    <p:sldId id="401" r:id="rId38"/>
    <p:sldId id="402" r:id="rId39"/>
    <p:sldId id="403" r:id="rId40"/>
    <p:sldId id="447" r:id="rId41"/>
    <p:sldId id="448" r:id="rId42"/>
    <p:sldId id="294" r:id="rId43"/>
    <p:sldId id="507" r:id="rId44"/>
    <p:sldId id="508" r:id="rId45"/>
    <p:sldId id="489" r:id="rId46"/>
    <p:sldId id="491" r:id="rId47"/>
    <p:sldId id="289" r:id="rId48"/>
    <p:sldId id="449" r:id="rId49"/>
    <p:sldId id="296" r:id="rId50"/>
    <p:sldId id="295" r:id="rId51"/>
    <p:sldId id="487" r:id="rId52"/>
    <p:sldId id="450" r:id="rId53"/>
    <p:sldId id="405" r:id="rId54"/>
    <p:sldId id="406" r:id="rId55"/>
    <p:sldId id="496" r:id="rId56"/>
    <p:sldId id="297" r:id="rId57"/>
    <p:sldId id="356" r:id="rId58"/>
    <p:sldId id="357" r:id="rId59"/>
    <p:sldId id="424" r:id="rId60"/>
    <p:sldId id="455" r:id="rId61"/>
    <p:sldId id="456" r:id="rId62"/>
    <p:sldId id="291" r:id="rId63"/>
    <p:sldId id="451" r:id="rId64"/>
    <p:sldId id="452" r:id="rId65"/>
    <p:sldId id="453" r:id="rId66"/>
    <p:sldId id="454" r:id="rId67"/>
    <p:sldId id="488" r:id="rId6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örev Yönetimi" id="{46503D7A-C2BF-4ED5-A2BF-063DDDFBCE40}">
          <p14:sldIdLst>
            <p14:sldId id="256"/>
            <p14:sldId id="278"/>
            <p14:sldId id="392"/>
            <p14:sldId id="279"/>
            <p14:sldId id="264"/>
            <p14:sldId id="509"/>
            <p14:sldId id="436"/>
            <p14:sldId id="339"/>
            <p14:sldId id="501"/>
            <p14:sldId id="503"/>
            <p14:sldId id="504"/>
            <p14:sldId id="505"/>
            <p14:sldId id="506"/>
            <p14:sldId id="354"/>
            <p14:sldId id="282"/>
            <p14:sldId id="280"/>
            <p14:sldId id="281"/>
            <p14:sldId id="283"/>
          </p14:sldIdLst>
        </p14:section>
        <p14:section name="Görev Durumları" id="{131A78B5-78CB-465A-984D-C4ED27E2602D}">
          <p14:sldIdLst>
            <p14:sldId id="266"/>
            <p14:sldId id="435"/>
            <p14:sldId id="486"/>
            <p14:sldId id="494"/>
            <p14:sldId id="287"/>
            <p14:sldId id="495"/>
            <p14:sldId id="352"/>
            <p14:sldId id="329"/>
            <p14:sldId id="393"/>
            <p14:sldId id="394"/>
            <p14:sldId id="395"/>
            <p14:sldId id="400"/>
            <p14:sldId id="444"/>
            <p14:sldId id="353"/>
            <p14:sldId id="445"/>
            <p14:sldId id="446"/>
            <p14:sldId id="490"/>
            <p14:sldId id="401"/>
            <p14:sldId id="402"/>
            <p14:sldId id="403"/>
            <p14:sldId id="447"/>
            <p14:sldId id="448"/>
            <p14:sldId id="294"/>
            <p14:sldId id="507"/>
            <p14:sldId id="508"/>
            <p14:sldId id="489"/>
            <p14:sldId id="491"/>
          </p14:sldIdLst>
        </p14:section>
        <p14:section name="Görev Zamanlama" id="{D5433826-537F-4547-B46D-AE8340EAE3DC}">
          <p14:sldIdLst>
            <p14:sldId id="289"/>
            <p14:sldId id="449"/>
            <p14:sldId id="296"/>
            <p14:sldId id="295"/>
            <p14:sldId id="487"/>
            <p14:sldId id="450"/>
            <p14:sldId id="405"/>
            <p14:sldId id="406"/>
            <p14:sldId id="496"/>
            <p14:sldId id="297"/>
            <p14:sldId id="356"/>
            <p14:sldId id="357"/>
            <p14:sldId id="424"/>
            <p14:sldId id="455"/>
            <p14:sldId id="456"/>
            <p14:sldId id="291"/>
            <p14:sldId id="451"/>
            <p14:sldId id="452"/>
            <p14:sldId id="453"/>
            <p14:sldId id="454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Koyu Stil 1 - Vurgu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3B9E-2353-44E4-8C41-267DE3EAE5C2}" type="datetimeFigureOut">
              <a:rPr lang="tr-TR" smtClean="0"/>
              <a:t>23.10.2017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491D-AD6B-454E-99B4-665792836C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873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C491D-AD6B-454E-99B4-665792836C6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94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58963"/>
            <a:ext cx="4038600" cy="45259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8963"/>
            <a:ext cx="4038600" cy="45259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7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0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66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8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957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818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47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01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555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6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589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yriad Pro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7FB8-8ACB-4418-BE11-4395345AD2C4}" type="datetimeFigureOut">
              <a:rPr lang="tr-TR" smtClean="0"/>
              <a:pPr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5A00-0BBF-4A06-B3A4-52CB483A57B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96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Autofit/>
          </a:bodyPr>
          <a:lstStyle/>
          <a:p>
            <a:r>
              <a:rPr lang="tr-TR" sz="4000" dirty="0" smtClean="0"/>
              <a:t>GÖREV YÖNETİMİ</a:t>
            </a:r>
            <a:br>
              <a:rPr lang="tr-TR" sz="4000" dirty="0" smtClean="0"/>
            </a:br>
            <a:r>
              <a:rPr lang="tr-TR" sz="4000" dirty="0" smtClean="0"/>
              <a:t>(PROCESS – TASK)</a:t>
            </a:r>
            <a:br>
              <a:rPr lang="tr-TR" sz="4000" dirty="0" smtClean="0"/>
            </a:br>
            <a:r>
              <a:rPr lang="tr-TR" sz="4000" dirty="0" smtClean="0"/>
              <a:t>(SERVER İŞLETİM SİSTEMİ TARAFLI)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</a:t>
            </a:r>
            <a:r>
              <a:rPr lang="tr-TR" dirty="0" err="1" smtClean="0"/>
              <a:t>Mevlüt</a:t>
            </a:r>
            <a:r>
              <a:rPr lang="tr-TR" dirty="0" smtClean="0"/>
              <a:t> ERSOY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47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8" y="1916832"/>
            <a:ext cx="693140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Kontrol Yapıları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42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Kimliği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Sayısal bir bilgidir</a:t>
            </a:r>
          </a:p>
          <a:p>
            <a:pPr lvl="1"/>
            <a:r>
              <a:rPr lang="tr-TR" dirty="0" smtClean="0"/>
              <a:t>Görev </a:t>
            </a:r>
            <a:r>
              <a:rPr lang="tr-TR" dirty="0" err="1" smtClean="0"/>
              <a:t>id</a:t>
            </a:r>
            <a:endParaRPr lang="tr-TR" dirty="0" smtClean="0"/>
          </a:p>
          <a:p>
            <a:pPr lvl="1"/>
            <a:r>
              <a:rPr lang="tr-TR" dirty="0" smtClean="0"/>
              <a:t>Görevden oluşan görevlerin kimliği (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Kullanıcı kimliği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5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 Durum Bilgisi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 kayıtlıkları (User </a:t>
            </a:r>
            <a:r>
              <a:rPr lang="tr-TR" dirty="0" err="1" smtClean="0"/>
              <a:t>Mod</a:t>
            </a:r>
            <a:r>
              <a:rPr lang="tr-TR" dirty="0" smtClean="0"/>
              <a:t>) </a:t>
            </a:r>
          </a:p>
          <a:p>
            <a:r>
              <a:rPr lang="tr-TR" dirty="0" smtClean="0"/>
              <a:t>Kontrol ve durum kayıtlıkları</a:t>
            </a:r>
          </a:p>
          <a:p>
            <a:pPr lvl="1"/>
            <a:r>
              <a:rPr lang="tr-TR" dirty="0" smtClean="0"/>
              <a:t>Program Counter</a:t>
            </a:r>
          </a:p>
          <a:p>
            <a:pPr lvl="1"/>
            <a:r>
              <a:rPr lang="tr-TR" dirty="0" smtClean="0"/>
              <a:t>Bayraklar </a:t>
            </a:r>
          </a:p>
          <a:p>
            <a:pPr lvl="1"/>
            <a:r>
              <a:rPr lang="tr-TR" dirty="0" smtClean="0"/>
              <a:t>Durum Bilgisi </a:t>
            </a:r>
          </a:p>
          <a:p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Pointer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73" y="4149080"/>
            <a:ext cx="5650170" cy="259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0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Kontrol Bilgisi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Zamanlama ve Durum Bilgisi</a:t>
            </a:r>
          </a:p>
          <a:p>
            <a:pPr lvl="1"/>
            <a:r>
              <a:rPr lang="tr-TR" dirty="0" smtClean="0"/>
              <a:t>Görev durumu</a:t>
            </a:r>
          </a:p>
          <a:p>
            <a:pPr lvl="1"/>
            <a:r>
              <a:rPr lang="tr-TR" dirty="0" smtClean="0"/>
              <a:t>Öncelik</a:t>
            </a:r>
          </a:p>
          <a:p>
            <a:pPr lvl="1"/>
            <a:r>
              <a:rPr lang="tr-TR" dirty="0" smtClean="0"/>
              <a:t>Zamanlamaya bağlı bilgiler (Algoritma bilgisi)</a:t>
            </a:r>
          </a:p>
          <a:p>
            <a:pPr lvl="1"/>
            <a:r>
              <a:rPr lang="tr-TR" dirty="0" smtClean="0"/>
              <a:t>Olay</a:t>
            </a:r>
          </a:p>
          <a:p>
            <a:r>
              <a:rPr lang="tr-TR" dirty="0" smtClean="0"/>
              <a:t>Veri yapısı</a:t>
            </a:r>
          </a:p>
          <a:p>
            <a:r>
              <a:rPr lang="tr-TR" dirty="0" smtClean="0"/>
              <a:t>Görevler arası iletişim</a:t>
            </a:r>
          </a:p>
          <a:p>
            <a:r>
              <a:rPr lang="tr-TR" dirty="0" smtClean="0"/>
              <a:t>Görev ayrıcalıkları</a:t>
            </a:r>
          </a:p>
          <a:p>
            <a:r>
              <a:rPr lang="tr-TR" dirty="0" smtClean="0"/>
              <a:t>Bellek Yönetimi</a:t>
            </a:r>
          </a:p>
          <a:p>
            <a:r>
              <a:rPr lang="tr-TR" dirty="0" smtClean="0"/>
              <a:t>Kaynak sahipliği ve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05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UNIX Türevi Sistemde Görevin Yapısı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 dirty="0" smtClean="0"/>
              <a:t>Görevin </a:t>
            </a:r>
            <a:r>
              <a:rPr lang="tr-TR" b="0" dirty="0"/>
              <a:t>gerçek kullanıcı </a:t>
            </a:r>
            <a:r>
              <a:rPr lang="tr-TR" b="0" dirty="0" err="1"/>
              <a:t>id'si</a:t>
            </a:r>
            <a:r>
              <a:rPr lang="tr-TR" b="0" dirty="0"/>
              <a:t> ve etkin kullanıcı </a:t>
            </a:r>
            <a:r>
              <a:rPr lang="tr-TR" b="0" dirty="0" err="1"/>
              <a:t>id'si</a:t>
            </a:r>
            <a:r>
              <a:rPr lang="tr-TR" b="0" dirty="0"/>
              <a:t>.</a:t>
            </a:r>
          </a:p>
          <a:p>
            <a:r>
              <a:rPr lang="tr-TR" b="0" dirty="0" smtClean="0"/>
              <a:t>Görevin </a:t>
            </a:r>
            <a:r>
              <a:rPr lang="tr-TR" b="0" dirty="0"/>
              <a:t>gerçek grup </a:t>
            </a:r>
            <a:r>
              <a:rPr lang="tr-TR" b="0" dirty="0" err="1"/>
              <a:t>id'si</a:t>
            </a:r>
            <a:r>
              <a:rPr lang="tr-TR" b="0" dirty="0"/>
              <a:t> ve etkin grup </a:t>
            </a:r>
            <a:r>
              <a:rPr lang="tr-TR" b="0" dirty="0" err="1"/>
              <a:t>id'si</a:t>
            </a:r>
            <a:r>
              <a:rPr lang="tr-TR" b="0" dirty="0"/>
              <a:t>.</a:t>
            </a:r>
          </a:p>
          <a:p>
            <a:r>
              <a:rPr lang="tr-TR" b="0" dirty="0" smtClean="0"/>
              <a:t>Görevin </a:t>
            </a:r>
            <a:r>
              <a:rPr lang="tr-TR" b="0" dirty="0"/>
              <a:t>çalışma dizini.</a:t>
            </a:r>
          </a:p>
          <a:p>
            <a:r>
              <a:rPr lang="tr-TR" b="0" dirty="0" smtClean="0"/>
              <a:t>Görevin </a:t>
            </a:r>
            <a:r>
              <a:rPr lang="tr-TR" b="0" dirty="0"/>
              <a:t>kullanmakta olduğu dosyalara ilişkin bilgiler</a:t>
            </a:r>
            <a:r>
              <a:rPr lang="tr-TR" b="0" dirty="0" smtClean="0"/>
              <a:t>.</a:t>
            </a:r>
          </a:p>
          <a:p>
            <a:r>
              <a:rPr lang="tr-TR" b="0" dirty="0" smtClean="0"/>
              <a:t>Görevin </a:t>
            </a:r>
            <a:r>
              <a:rPr lang="tr-TR" b="0" dirty="0"/>
              <a:t>bellek alanına ilişkin bilgiler.</a:t>
            </a:r>
          </a:p>
          <a:p>
            <a:r>
              <a:rPr lang="tr-TR" b="0" dirty="0" smtClean="0"/>
              <a:t>Görevin </a:t>
            </a:r>
            <a:r>
              <a:rPr lang="tr-TR" b="0" i="1" dirty="0" err="1"/>
              <a:t>thread</a:t>
            </a:r>
            <a:r>
              <a:rPr lang="tr-TR" b="0" dirty="0" err="1"/>
              <a:t>’lerine</a:t>
            </a:r>
            <a:r>
              <a:rPr lang="tr-TR" b="0" dirty="0"/>
              <a:t> ilişkin bilgiler.</a:t>
            </a:r>
          </a:p>
          <a:p>
            <a:r>
              <a:rPr lang="nn-NO" b="0" dirty="0" smtClean="0"/>
              <a:t>Görevlerarası </a:t>
            </a:r>
            <a:r>
              <a:rPr lang="nn-NO" b="0" dirty="0"/>
              <a:t>geçiş için gereken bilgiler.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115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GÖREV YÖNETİMİNİN AMAÇLARI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 dirty="0" smtClean="0"/>
              <a:t>Makul </a:t>
            </a:r>
            <a:r>
              <a:rPr lang="tr-TR" b="0" dirty="0"/>
              <a:t>cevaplama süresi içerisinde, birkaç görevi aynı anda yürüterek </a:t>
            </a:r>
            <a:r>
              <a:rPr lang="tr-TR" b="0" dirty="0" smtClean="0"/>
              <a:t>işlemciden maksimum </a:t>
            </a:r>
            <a:r>
              <a:rPr lang="tr-TR" b="0" dirty="0"/>
              <a:t>faydalanmayı </a:t>
            </a:r>
            <a:r>
              <a:rPr lang="tr-TR" b="0" dirty="0" smtClean="0"/>
              <a:t>sağlamak.</a:t>
            </a:r>
          </a:p>
          <a:p>
            <a:endParaRPr lang="tr-TR" b="0" dirty="0"/>
          </a:p>
          <a:p>
            <a:r>
              <a:rPr lang="tr-TR" b="0" dirty="0" smtClean="0"/>
              <a:t>Görevleri </a:t>
            </a:r>
            <a:r>
              <a:rPr lang="tr-TR" b="0" dirty="0"/>
              <a:t>kaynaklara </a:t>
            </a:r>
            <a:r>
              <a:rPr lang="tr-TR" b="0" dirty="0" smtClean="0"/>
              <a:t>dağıtmak.</a:t>
            </a:r>
          </a:p>
          <a:p>
            <a:endParaRPr lang="tr-TR" b="0" dirty="0"/>
          </a:p>
          <a:p>
            <a:r>
              <a:rPr lang="tr-TR" b="0" dirty="0" smtClean="0"/>
              <a:t>Görevler </a:t>
            </a:r>
            <a:r>
              <a:rPr lang="tr-TR" b="0" dirty="0"/>
              <a:t>arası haberleşmeyi </a:t>
            </a:r>
            <a:r>
              <a:rPr lang="tr-TR" b="0" dirty="0" smtClean="0"/>
              <a:t>sağlamak.</a:t>
            </a:r>
          </a:p>
          <a:p>
            <a:endParaRPr lang="tr-TR" b="0" dirty="0"/>
          </a:p>
          <a:p>
            <a:r>
              <a:rPr lang="tr-TR" b="0" dirty="0" smtClean="0"/>
              <a:t>Kullanıcıların </a:t>
            </a:r>
            <a:r>
              <a:rPr lang="tr-TR" b="0" dirty="0"/>
              <a:t>görev oluşturabilmesine ortam oluşturmak.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77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Çalıştırılan Görevler</a:t>
            </a:r>
            <a:endParaRPr lang="tr-TR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4400" y="2132856"/>
            <a:ext cx="7086600" cy="3092450"/>
            <a:chOff x="576" y="864"/>
            <a:chExt cx="4464" cy="230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56" y="1440"/>
              <a:ext cx="1056" cy="91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2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1056" cy="91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440"/>
              <a:ext cx="1056" cy="91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3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16" y="864"/>
              <a:ext cx="816" cy="34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Start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56" y="1152"/>
              <a:ext cx="0" cy="288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056" y="1008"/>
              <a:ext cx="1728" cy="1872"/>
              <a:chOff x="1056" y="1008"/>
              <a:chExt cx="1728" cy="1872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0" cy="52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056" y="2880"/>
                <a:ext cx="960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187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768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2784" y="1008"/>
                <a:ext cx="0" cy="432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784" y="1008"/>
              <a:ext cx="1728" cy="1872"/>
              <a:chOff x="1056" y="1008"/>
              <a:chExt cx="1728" cy="1872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0" cy="528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1056" y="2880"/>
                <a:ext cx="960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1872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768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2784" y="1008"/>
                <a:ext cx="0" cy="432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4080" y="2832"/>
              <a:ext cx="903" cy="34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Terminate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4512" y="2352"/>
              <a:ext cx="0" cy="432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0210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Eşzamanlı Çalışan Görevler</a:t>
            </a:r>
            <a:endParaRPr lang="tr-TR" dirty="0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914400" y="2132856"/>
            <a:ext cx="7086600" cy="3198813"/>
            <a:chOff x="576" y="810"/>
            <a:chExt cx="4464" cy="2048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256" y="1350"/>
              <a:ext cx="1056" cy="7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2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576" y="1350"/>
              <a:ext cx="1056" cy="7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1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984" y="1350"/>
              <a:ext cx="1056" cy="7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AU" sz="2400">
                  <a:solidFill>
                    <a:schemeClr val="tx2"/>
                  </a:solidFill>
                  <a:latin typeface="Times New Roman" charset="0"/>
                </a:rPr>
                <a:t>Program 3</a:t>
              </a:r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2640" y="810"/>
              <a:ext cx="816" cy="486"/>
              <a:chOff x="816" y="864"/>
              <a:chExt cx="816" cy="486"/>
            </a:xfrm>
          </p:grpSpPr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816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080" y="2119"/>
              <a:ext cx="903" cy="698"/>
              <a:chOff x="4080" y="2119"/>
              <a:chExt cx="903" cy="698"/>
            </a:xfrm>
          </p:grpSpPr>
          <p:sp>
            <p:nvSpPr>
              <p:cNvPr id="22" name="Text Box 28"/>
              <p:cNvSpPr txBox="1">
                <a:spLocks noChangeArrowheads="1"/>
              </p:cNvSpPr>
              <p:nvPr/>
            </p:nvSpPr>
            <p:spPr bwMode="auto">
              <a:xfrm>
                <a:off x="4080" y="2524"/>
                <a:ext cx="903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 dirty="0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912" y="810"/>
              <a:ext cx="816" cy="486"/>
              <a:chOff x="816" y="864"/>
              <a:chExt cx="816" cy="486"/>
            </a:xfrm>
          </p:grpSpPr>
          <p:sp>
            <p:nvSpPr>
              <p:cNvPr id="20" name="Text Box 56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816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21" name="Line 57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4224" y="810"/>
              <a:ext cx="816" cy="486"/>
              <a:chOff x="816" y="864"/>
              <a:chExt cx="816" cy="486"/>
            </a:xfrm>
          </p:grpSpPr>
          <p:sp>
            <p:nvSpPr>
              <p:cNvPr id="18" name="Text Box 59"/>
              <p:cNvSpPr txBox="1">
                <a:spLocks noChangeArrowheads="1"/>
              </p:cNvSpPr>
              <p:nvPr/>
            </p:nvSpPr>
            <p:spPr bwMode="auto">
              <a:xfrm>
                <a:off x="816" y="864"/>
                <a:ext cx="816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19" name="Line 60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448" y="2160"/>
              <a:ext cx="903" cy="698"/>
              <a:chOff x="4080" y="2119"/>
              <a:chExt cx="903" cy="698"/>
            </a:xfrm>
          </p:grpSpPr>
          <p:sp>
            <p:nvSpPr>
              <p:cNvPr id="16" name="Text Box 63"/>
              <p:cNvSpPr txBox="1">
                <a:spLocks noChangeArrowheads="1"/>
              </p:cNvSpPr>
              <p:nvPr/>
            </p:nvSpPr>
            <p:spPr bwMode="auto">
              <a:xfrm>
                <a:off x="4080" y="2524"/>
                <a:ext cx="903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3" name="Group 65"/>
            <p:cNvGrpSpPr>
              <a:grpSpLocks/>
            </p:cNvGrpSpPr>
            <p:nvPr/>
          </p:nvGrpSpPr>
          <p:grpSpPr bwMode="auto">
            <a:xfrm>
              <a:off x="672" y="2160"/>
              <a:ext cx="903" cy="698"/>
              <a:chOff x="4080" y="2119"/>
              <a:chExt cx="903" cy="698"/>
            </a:xfrm>
          </p:grpSpPr>
          <p:sp>
            <p:nvSpPr>
              <p:cNvPr id="14" name="Text Box 66"/>
              <p:cNvSpPr txBox="1">
                <a:spLocks noChangeArrowheads="1"/>
              </p:cNvSpPr>
              <p:nvPr/>
            </p:nvSpPr>
            <p:spPr bwMode="auto">
              <a:xfrm>
                <a:off x="4080" y="2524"/>
                <a:ext cx="903" cy="29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15" name="Line 67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Eş Zamanlı Çalıştırma Nasıl Yapılır?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87772"/>
          </a:xfrm>
        </p:spPr>
        <p:txBody>
          <a:bodyPr/>
          <a:lstStyle/>
          <a:p>
            <a:r>
              <a:rPr lang="tr-TR" dirty="0" smtClean="0"/>
              <a:t>Birden fazla işlemci ve her işlemcide birden fazla görev çalıştırılıyor.</a:t>
            </a:r>
            <a:endParaRPr lang="tr-TR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07888" y="1341442"/>
            <a:ext cx="7652543" cy="3167677"/>
            <a:chOff x="576" y="711"/>
            <a:chExt cx="4512" cy="242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640" y="711"/>
              <a:ext cx="816" cy="576"/>
              <a:chOff x="816" y="764"/>
              <a:chExt cx="816" cy="586"/>
            </a:xfrm>
          </p:grpSpPr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816" y="764"/>
                <a:ext cx="816" cy="4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128" y="2208"/>
              <a:ext cx="903" cy="914"/>
              <a:chOff x="4080" y="2119"/>
              <a:chExt cx="903" cy="768"/>
            </a:xfrm>
          </p:grpSpPr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080" y="2522"/>
                <a:ext cx="903" cy="3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12" y="717"/>
              <a:ext cx="816" cy="570"/>
              <a:chOff x="816" y="770"/>
              <a:chExt cx="816" cy="580"/>
            </a:xfrm>
          </p:grpSpPr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816" y="770"/>
                <a:ext cx="816" cy="4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4224" y="765"/>
              <a:ext cx="816" cy="522"/>
              <a:chOff x="816" y="819"/>
              <a:chExt cx="816" cy="531"/>
            </a:xfrm>
          </p:grpSpPr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816" y="819"/>
                <a:ext cx="816" cy="4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Start</a:t>
                </a:r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1056" y="1107"/>
                <a:ext cx="0" cy="243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48" y="2139"/>
              <a:ext cx="903" cy="1000"/>
              <a:chOff x="4080" y="2119"/>
              <a:chExt cx="903" cy="713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4080" y="2522"/>
                <a:ext cx="903" cy="3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672" y="2304"/>
              <a:ext cx="903" cy="835"/>
              <a:chOff x="4080" y="2119"/>
              <a:chExt cx="903" cy="849"/>
            </a:xfrm>
          </p:grpSpPr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4080" y="2526"/>
                <a:ext cx="903" cy="4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Terminate</a:t>
                </a:r>
                <a:endParaRPr lang="en-AU" sz="4000" b="1" i="1">
                  <a:solidFill>
                    <a:schemeClr val="tx2"/>
                  </a:solidFill>
                  <a:latin typeface="Times New Roman" charset="0"/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4512" y="2119"/>
                <a:ext cx="0" cy="365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576" y="1341"/>
              <a:ext cx="1056" cy="918"/>
              <a:chOff x="576" y="1341"/>
              <a:chExt cx="1056" cy="918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76" y="1341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Code 1</a:t>
                </a:r>
              </a:p>
            </p:txBody>
          </p:sp>
          <p:sp>
            <p:nvSpPr>
              <p:cNvPr id="21" name="Rectangle 26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Data 1</a:t>
                </a:r>
              </a:p>
            </p:txBody>
          </p:sp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PCB 1</a:t>
                </a:r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52" y="1296"/>
              <a:ext cx="1080" cy="918"/>
              <a:chOff x="576" y="1341"/>
              <a:chExt cx="1080" cy="918"/>
            </a:xfrm>
          </p:grpSpPr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576" y="1341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Code 2</a:t>
                </a: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576" y="1682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Data 2</a:t>
                </a:r>
              </a:p>
            </p:txBody>
          </p:sp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600" y="2016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PCB 2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32" y="1296"/>
              <a:ext cx="1056" cy="918"/>
              <a:chOff x="576" y="1341"/>
              <a:chExt cx="1056" cy="918"/>
            </a:xfrm>
          </p:grpSpPr>
          <p:sp>
            <p:nvSpPr>
              <p:cNvPr id="14" name="Rectangle 34"/>
              <p:cNvSpPr>
                <a:spLocks noChangeArrowheads="1"/>
              </p:cNvSpPr>
              <p:nvPr/>
            </p:nvSpPr>
            <p:spPr bwMode="auto">
              <a:xfrm>
                <a:off x="576" y="1341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Code 3</a:t>
                </a:r>
              </a:p>
            </p:txBody>
          </p:sp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>
                    <a:solidFill>
                      <a:schemeClr val="tx2"/>
                    </a:solidFill>
                    <a:latin typeface="Times New Roman" charset="0"/>
                  </a:rPr>
                  <a:t>Data 3</a:t>
                </a: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056" cy="2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AU" sz="2400" dirty="0">
                    <a:solidFill>
                      <a:schemeClr val="tx2"/>
                    </a:solidFill>
                    <a:latin typeface="Times New Roman" charset="0"/>
                  </a:rPr>
                  <a:t>PCB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5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4442" y="548680"/>
            <a:ext cx="8229600" cy="1143000"/>
          </a:xfrm>
        </p:spPr>
        <p:txBody>
          <a:bodyPr/>
          <a:lstStyle/>
          <a:p>
            <a:r>
              <a:rPr lang="tr-TR" dirty="0" smtClean="0"/>
              <a:t>Görevlerin Durumları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04868" cy="377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5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5184576"/>
          </a:xfrm>
        </p:spPr>
        <p:txBody>
          <a:bodyPr>
            <a:noAutofit/>
          </a:bodyPr>
          <a:lstStyle/>
          <a:p>
            <a:r>
              <a:rPr lang="tr-TR" sz="2400" b="0" dirty="0" smtClean="0"/>
              <a:t>Görev kavramı</a:t>
            </a:r>
          </a:p>
          <a:p>
            <a:r>
              <a:rPr lang="tr-TR" sz="2400" b="0" dirty="0" smtClean="0"/>
              <a:t>Görevler ve görev kontrol blokları arasındaki ilişkiler</a:t>
            </a:r>
          </a:p>
          <a:p>
            <a:r>
              <a:rPr lang="tr-TR" sz="2400" b="0" dirty="0" smtClean="0"/>
              <a:t>Görev zamanlama</a:t>
            </a:r>
          </a:p>
          <a:p>
            <a:r>
              <a:rPr lang="tr-TR" sz="2400" b="0" dirty="0" smtClean="0"/>
              <a:t>Görevler arası iletişim</a:t>
            </a:r>
          </a:p>
          <a:p>
            <a:r>
              <a:rPr lang="tr-TR" sz="2400" b="0" dirty="0" smtClean="0"/>
              <a:t>Veri yapılarının amacı ve işletim sistemini yönetmek için kullanılan veri yapıları</a:t>
            </a:r>
          </a:p>
          <a:p>
            <a:r>
              <a:rPr lang="tr-TR" sz="2400" b="0" dirty="0" err="1" smtClean="0"/>
              <a:t>Threads</a:t>
            </a:r>
            <a:r>
              <a:rPr lang="tr-TR" sz="2400" b="0" dirty="0" smtClean="0"/>
              <a:t> (iş parçacıkları)</a:t>
            </a:r>
          </a:p>
          <a:p>
            <a:r>
              <a:rPr lang="tr-TR" sz="2400" dirty="0" smtClean="0"/>
              <a:t>Ölümcül Kilitlenme</a:t>
            </a:r>
            <a:endParaRPr lang="tr-TR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9200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Bellekteki Görevler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6413"/>
            <a:ext cx="4882282" cy="45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Bellekteki Görev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626738"/>
            <a:ext cx="3311748" cy="523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40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Görevin bellekteki hali</a:t>
            </a: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b="3750"/>
          <a:stretch/>
        </p:blipFill>
        <p:spPr bwMode="auto">
          <a:xfrm>
            <a:off x="539552" y="2060848"/>
            <a:ext cx="8163359" cy="37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33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Görevlerin Bulunduğu Durumlar</a:t>
            </a:r>
            <a:endParaRPr lang="tr-T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9164"/>
            <a:ext cx="9147983" cy="350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8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Görevlerin Bulunduğu Durumlar</a:t>
            </a: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00840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Sunuş</a:t>
                      </a:r>
                      <a:r>
                        <a:rPr lang="tr-TR" baseline="0" dirty="0" smtClean="0"/>
                        <a:t> (New)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Hazır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Çalışıyor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Void</a:t>
                      </a:r>
                      <a:r>
                        <a:rPr lang="tr-TR" dirty="0" smtClean="0"/>
                        <a:t> main(){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I/O bekliyor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   </a:t>
                      </a:r>
                      <a:r>
                        <a:rPr lang="tr-TR" dirty="0" err="1" smtClean="0"/>
                        <a:t>printf</a:t>
                      </a:r>
                      <a:r>
                        <a:rPr lang="tr-TR" dirty="0" smtClean="0"/>
                        <a:t>(‘Merhaba Dünya’);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Hazır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}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Çalışıyor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Terminate</a:t>
                      </a:r>
                      <a:r>
                        <a:rPr lang="tr-TR" dirty="0" smtClean="0"/>
                        <a:t>(bitiş)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68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KUYRUKLARI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Hazır görevler kuyruğu genellikle 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 olarak saklanır.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9" t="30092" r="21884" b="21723"/>
          <a:stretch/>
        </p:blipFill>
        <p:spPr bwMode="auto">
          <a:xfrm>
            <a:off x="899592" y="2060848"/>
            <a:ext cx="7019780" cy="367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8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Görevlerle İlgili Sistem Çağrıları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Create</a:t>
            </a:r>
            <a:endParaRPr lang="tr-TR" dirty="0" smtClean="0"/>
          </a:p>
          <a:p>
            <a:r>
              <a:rPr lang="tr-TR" dirty="0" err="1" smtClean="0"/>
              <a:t>Delete</a:t>
            </a:r>
            <a:endParaRPr lang="tr-TR" dirty="0" smtClean="0"/>
          </a:p>
          <a:p>
            <a:r>
              <a:rPr lang="tr-TR" dirty="0" err="1" smtClean="0"/>
              <a:t>Suspend</a:t>
            </a:r>
            <a:endParaRPr lang="tr-TR" dirty="0" smtClean="0"/>
          </a:p>
          <a:p>
            <a:r>
              <a:rPr lang="tr-TR" dirty="0" err="1" smtClean="0"/>
              <a:t>Resume</a:t>
            </a:r>
            <a:endParaRPr lang="tr-TR" dirty="0" smtClean="0"/>
          </a:p>
          <a:p>
            <a:r>
              <a:rPr lang="tr-TR" dirty="0" err="1" smtClean="0"/>
              <a:t>Delay</a:t>
            </a:r>
            <a:endParaRPr lang="tr-TR" dirty="0" smtClean="0"/>
          </a:p>
          <a:p>
            <a:r>
              <a:rPr lang="tr-TR" dirty="0" err="1" smtClean="0"/>
              <a:t>Change</a:t>
            </a:r>
            <a:r>
              <a:rPr lang="tr-TR" dirty="0" smtClean="0"/>
              <a:t> – </a:t>
            </a:r>
            <a:r>
              <a:rPr lang="tr-TR" dirty="0" err="1" smtClean="0"/>
              <a:t>priority</a:t>
            </a:r>
            <a:endParaRPr lang="tr-TR" dirty="0" smtClean="0"/>
          </a:p>
          <a:p>
            <a:r>
              <a:rPr lang="tr-TR" dirty="0" err="1" smtClean="0"/>
              <a:t>Change</a:t>
            </a:r>
            <a:r>
              <a:rPr lang="tr-TR" dirty="0" smtClean="0"/>
              <a:t> - </a:t>
            </a:r>
            <a:r>
              <a:rPr lang="tr-TR" dirty="0" err="1" smtClean="0"/>
              <a:t>attributes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76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Ne zaman Oluşur?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Yeni </a:t>
            </a:r>
            <a:r>
              <a:rPr lang="tr-TR" dirty="0"/>
              <a:t>T</a:t>
            </a:r>
            <a:r>
              <a:rPr lang="tr-TR" dirty="0" smtClean="0"/>
              <a:t>oplu İş</a:t>
            </a:r>
          </a:p>
          <a:p>
            <a:r>
              <a:rPr lang="tr-TR" dirty="0" smtClean="0"/>
              <a:t>Etkileşimli Oturum Açma(Kullanıcı Sisteme girmiş)</a:t>
            </a:r>
          </a:p>
          <a:p>
            <a:r>
              <a:rPr lang="tr-TR" dirty="0" smtClean="0"/>
              <a:t>İşletim Sistemi tarafından oluşturulan bir hizmet sunmak için</a:t>
            </a:r>
          </a:p>
          <a:p>
            <a:pPr lvl="1"/>
            <a:r>
              <a:rPr lang="tr-TR" dirty="0" smtClean="0"/>
              <a:t>Yazıcıdan çıktı almak için</a:t>
            </a:r>
          </a:p>
          <a:p>
            <a:r>
              <a:rPr lang="tr-TR" dirty="0" err="1" smtClean="0"/>
              <a:t>Varolan</a:t>
            </a:r>
            <a:r>
              <a:rPr lang="tr-TR" dirty="0" smtClean="0"/>
              <a:t> görev başka görevi oluşturduğunda (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Spawning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7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Ne zaman Sonlanır?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58963"/>
            <a:ext cx="8507288" cy="4525962"/>
          </a:xfrm>
        </p:spPr>
        <p:txBody>
          <a:bodyPr numCol="2" spcCol="360000">
            <a:normAutofit fontScale="92500" lnSpcReduction="10000"/>
          </a:bodyPr>
          <a:lstStyle/>
          <a:p>
            <a:r>
              <a:rPr lang="tr-TR" dirty="0" smtClean="0"/>
              <a:t>Normal Tamamlanma</a:t>
            </a:r>
          </a:p>
          <a:p>
            <a:r>
              <a:rPr lang="tr-TR" dirty="0" smtClean="0"/>
              <a:t>Zaman Sınırını Aşılması</a:t>
            </a:r>
          </a:p>
          <a:p>
            <a:r>
              <a:rPr lang="tr-TR" dirty="0" smtClean="0"/>
              <a:t>Hafıza uygun olmadığında</a:t>
            </a:r>
          </a:p>
          <a:p>
            <a:r>
              <a:rPr lang="tr-TR" dirty="0" smtClean="0"/>
              <a:t>Sınır İhlali</a:t>
            </a:r>
          </a:p>
          <a:p>
            <a:r>
              <a:rPr lang="tr-TR" dirty="0" smtClean="0"/>
              <a:t>Hata koruması</a:t>
            </a:r>
          </a:p>
          <a:p>
            <a:r>
              <a:rPr lang="tr-TR" dirty="0" smtClean="0"/>
              <a:t>Aritmetik hatalar</a:t>
            </a:r>
          </a:p>
          <a:p>
            <a:r>
              <a:rPr lang="tr-TR" dirty="0" smtClean="0"/>
              <a:t>Zaman aşımları</a:t>
            </a:r>
          </a:p>
          <a:p>
            <a:r>
              <a:rPr lang="tr-TR" dirty="0" smtClean="0"/>
              <a:t>Giriş Çıkış hataları</a:t>
            </a:r>
          </a:p>
          <a:p>
            <a:r>
              <a:rPr lang="tr-TR" dirty="0" smtClean="0"/>
              <a:t>Geçersiz komut</a:t>
            </a:r>
          </a:p>
          <a:p>
            <a:r>
              <a:rPr lang="tr-TR" dirty="0" smtClean="0"/>
              <a:t>Ayrıcalıklı komut</a:t>
            </a:r>
          </a:p>
          <a:p>
            <a:r>
              <a:rPr lang="tr-TR" dirty="0" smtClean="0"/>
              <a:t>Veri yanlışları</a:t>
            </a:r>
          </a:p>
          <a:p>
            <a:r>
              <a:rPr lang="tr-TR" dirty="0" smtClean="0"/>
              <a:t>İşletim Sistemine müdahale</a:t>
            </a:r>
          </a:p>
          <a:p>
            <a:r>
              <a:rPr lang="tr-TR" dirty="0" smtClean="0"/>
              <a:t>Ana programın sonlandırılması</a:t>
            </a:r>
          </a:p>
          <a:p>
            <a:r>
              <a:rPr lang="tr-TR" dirty="0" smtClean="0"/>
              <a:t>Ana görevin istekleri</a:t>
            </a:r>
          </a:p>
        </p:txBody>
      </p:sp>
    </p:spTree>
    <p:extLst>
      <p:ext uri="{BB962C8B-B14F-4D97-AF65-F5344CB8AC3E}">
        <p14:creationId xmlns:p14="http://schemas.microsoft.com/office/powerpoint/2010/main" val="41131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Görevin Askıya Alınma Sebepleri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Swap işlemi</a:t>
            </a:r>
          </a:p>
          <a:p>
            <a:r>
              <a:rPr lang="tr-TR" dirty="0" smtClean="0"/>
              <a:t>Hatalı durum oluşması</a:t>
            </a:r>
          </a:p>
          <a:p>
            <a:r>
              <a:rPr lang="tr-TR" dirty="0" smtClean="0"/>
              <a:t>Etkileşimli kullanıcı isteği</a:t>
            </a:r>
          </a:p>
          <a:p>
            <a:pPr lvl="1"/>
            <a:r>
              <a:rPr lang="tr-TR" dirty="0" err="1" smtClean="0"/>
              <a:t>Debug</a:t>
            </a:r>
            <a:r>
              <a:rPr lang="tr-TR" dirty="0" smtClean="0"/>
              <a:t> (hata ayıklama)</a:t>
            </a:r>
          </a:p>
          <a:p>
            <a:pPr lvl="1"/>
            <a:r>
              <a:rPr lang="tr-TR" dirty="0" smtClean="0"/>
              <a:t>Ayrılan sürenin dolması (</a:t>
            </a:r>
            <a:r>
              <a:rPr lang="tr-TR" dirty="0" err="1" smtClean="0"/>
              <a:t>quantum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Parent</a:t>
            </a:r>
            <a:r>
              <a:rPr lang="tr-TR" dirty="0" smtClean="0"/>
              <a:t> görev tarafından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1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Görevlerde Üç Temel Konu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İşletim sisteminin karşılaması gereken gereksinimler;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Çoklu işlemleri çalıştırmalı (senkronizasyon)</a:t>
            </a:r>
          </a:p>
          <a:p>
            <a:r>
              <a:rPr lang="tr-TR" dirty="0" smtClean="0"/>
              <a:t>Görevler için kaynak ataması yapmalı (kilitlenme)</a:t>
            </a:r>
          </a:p>
          <a:p>
            <a:r>
              <a:rPr lang="tr-TR" dirty="0" smtClean="0"/>
              <a:t>Görevler arası iletişim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31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</a:t>
            </a:r>
            <a:r>
              <a:rPr lang="tr-TR" dirty="0" err="1" smtClean="0"/>
              <a:t>Modları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Kullanıcı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Düşük haklar ve ayrıcalıklar</a:t>
            </a:r>
          </a:p>
          <a:p>
            <a:pPr lvl="1"/>
            <a:r>
              <a:rPr lang="tr-TR" dirty="0" smtClean="0"/>
              <a:t>Kullanıcı programları genel olarak bu </a:t>
            </a:r>
            <a:r>
              <a:rPr lang="tr-TR" dirty="0" err="1" smtClean="0"/>
              <a:t>modda</a:t>
            </a:r>
            <a:r>
              <a:rPr lang="tr-TR" dirty="0" smtClean="0"/>
              <a:t> çalışır</a:t>
            </a:r>
          </a:p>
          <a:p>
            <a:r>
              <a:rPr lang="tr-TR" dirty="0" smtClean="0"/>
              <a:t>Sistem </a:t>
            </a:r>
            <a:r>
              <a:rPr lang="tr-TR" dirty="0" err="1" smtClean="0"/>
              <a:t>modu</a:t>
            </a:r>
            <a:r>
              <a:rPr lang="tr-TR" dirty="0" smtClean="0"/>
              <a:t>/</a:t>
            </a:r>
            <a:r>
              <a:rPr lang="tr-TR" u="sng" dirty="0" smtClean="0"/>
              <a:t>Çekirdek </a:t>
            </a:r>
            <a:r>
              <a:rPr lang="tr-TR" u="sng" dirty="0" err="1" smtClean="0"/>
              <a:t>Modu</a:t>
            </a:r>
            <a:r>
              <a:rPr lang="tr-TR" u="sng" dirty="0" smtClean="0"/>
              <a:t>/Kontrol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Yüksek haklar ve ayrıcalıklar</a:t>
            </a:r>
          </a:p>
          <a:p>
            <a:pPr lvl="1"/>
            <a:r>
              <a:rPr lang="tr-TR" dirty="0" smtClean="0"/>
              <a:t>İşletim Sistemi çekirdeği görevleri bu </a:t>
            </a:r>
            <a:r>
              <a:rPr lang="tr-TR" dirty="0" err="1" smtClean="0"/>
              <a:t>modda</a:t>
            </a:r>
            <a:r>
              <a:rPr lang="tr-TR" dirty="0" smtClean="0"/>
              <a:t> çalışır.</a:t>
            </a:r>
          </a:p>
          <a:p>
            <a:r>
              <a:rPr lang="tr-TR" dirty="0" err="1" smtClean="0"/>
              <a:t>Kernel</a:t>
            </a:r>
            <a:r>
              <a:rPr lang="tr-TR" dirty="0" smtClean="0"/>
              <a:t> Fonksiyonları</a:t>
            </a:r>
          </a:p>
          <a:p>
            <a:pPr lvl="1"/>
            <a:r>
              <a:rPr lang="tr-TR" dirty="0" smtClean="0"/>
              <a:t>Görev </a:t>
            </a:r>
            <a:r>
              <a:rPr lang="tr-TR" dirty="0" err="1" smtClean="0"/>
              <a:t>Yönetimi,Bellek</a:t>
            </a:r>
            <a:r>
              <a:rPr lang="tr-TR" dirty="0" smtClean="0"/>
              <a:t> Yönetimi, Giriş Çıkış yönetimi, Destek fonksiyonları (Kesmeler, Hesaplar ve Görüntüleme)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3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Görevin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görev çalışmakta olan diğer görevlerden oluşturulabilir. Yeni bir görev oluşturmak için </a:t>
            </a:r>
            <a:r>
              <a:rPr lang="tr-TR" dirty="0" err="1" smtClean="0"/>
              <a:t>fork</a:t>
            </a:r>
            <a:r>
              <a:rPr lang="tr-TR" dirty="0" smtClean="0"/>
              <a:t>() sistem çağrısını kullanmalısınız.</a:t>
            </a:r>
          </a:p>
          <a:p>
            <a:pPr lvl="1"/>
            <a:r>
              <a:rPr lang="tr-TR" dirty="0" smtClean="0"/>
              <a:t>Oluşturan göreve </a:t>
            </a:r>
            <a:r>
              <a:rPr lang="tr-TR" dirty="0" err="1" smtClean="0"/>
              <a:t>parent</a:t>
            </a:r>
            <a:r>
              <a:rPr lang="tr-TR" dirty="0" smtClean="0"/>
              <a:t>, yeni göreve </a:t>
            </a:r>
            <a:r>
              <a:rPr lang="tr-TR" dirty="0" err="1" smtClean="0"/>
              <a:t>child</a:t>
            </a:r>
            <a:r>
              <a:rPr lang="tr-TR" dirty="0" smtClean="0"/>
              <a:t> görev denir.</a:t>
            </a:r>
          </a:p>
          <a:p>
            <a:pPr lvl="1"/>
            <a:r>
              <a:rPr lang="tr-TR" dirty="0" err="1" smtClean="0"/>
              <a:t>Parent</a:t>
            </a:r>
            <a:r>
              <a:rPr lang="tr-TR" dirty="0" smtClean="0"/>
              <a:t>, </a:t>
            </a:r>
            <a:r>
              <a:rPr lang="tr-TR" dirty="0" err="1" smtClean="0"/>
              <a:t>child</a:t>
            </a:r>
            <a:r>
              <a:rPr lang="tr-TR" dirty="0" smtClean="0"/>
              <a:t> görevin kaynaklarını veya yetkilerini tanımlar (veya bağışlar)</a:t>
            </a:r>
          </a:p>
          <a:p>
            <a:pPr lvl="1"/>
            <a:r>
              <a:rPr lang="tr-TR" dirty="0" smtClean="0"/>
              <a:t>Bir </a:t>
            </a:r>
            <a:r>
              <a:rPr lang="tr-TR" dirty="0" err="1" smtClean="0"/>
              <a:t>parent</a:t>
            </a:r>
            <a:r>
              <a:rPr lang="tr-TR" dirty="0" smtClean="0"/>
              <a:t> görev </a:t>
            </a:r>
            <a:r>
              <a:rPr lang="tr-TR" dirty="0" err="1" smtClean="0"/>
              <a:t>çhild</a:t>
            </a:r>
            <a:r>
              <a:rPr lang="tr-TR" dirty="0" smtClean="0"/>
              <a:t> tamamlanana kadar bekler veya paralel olarak çalışabilir.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4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Görev </a:t>
            </a:r>
            <a:r>
              <a:rPr lang="tr-TR" dirty="0"/>
              <a:t>O</a:t>
            </a:r>
            <a:r>
              <a:rPr lang="tr-TR" dirty="0" smtClean="0"/>
              <a:t>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i="1" dirty="0" smtClean="0"/>
              <a:t>UNIX de </a:t>
            </a:r>
            <a:r>
              <a:rPr lang="tr-TR" i="1" dirty="0" err="1" smtClean="0"/>
              <a:t>child</a:t>
            </a:r>
            <a:r>
              <a:rPr lang="tr-TR" i="1" dirty="0" smtClean="0"/>
              <a:t> görev </a:t>
            </a:r>
            <a:r>
              <a:rPr lang="tr-TR" i="1" dirty="0" err="1" smtClean="0"/>
              <a:t>fork</a:t>
            </a:r>
            <a:r>
              <a:rPr lang="tr-TR" i="1" dirty="0" smtClean="0"/>
              <a:t> sistem çağrısı kullanılarak oluşturulur.</a:t>
            </a:r>
          </a:p>
          <a:p>
            <a:pPr lvl="1"/>
            <a:r>
              <a:rPr lang="tr-TR" i="1" dirty="0" err="1" smtClean="0"/>
              <a:t>Fork</a:t>
            </a:r>
            <a:r>
              <a:rPr lang="tr-TR" i="1" dirty="0" smtClean="0"/>
              <a:t>, </a:t>
            </a:r>
            <a:r>
              <a:rPr lang="tr-TR" i="1" dirty="0" err="1" smtClean="0"/>
              <a:t>child</a:t>
            </a:r>
            <a:r>
              <a:rPr lang="tr-TR" i="1" dirty="0" smtClean="0"/>
              <a:t> görev için </a:t>
            </a:r>
            <a:r>
              <a:rPr lang="tr-TR" i="1" dirty="0" err="1" smtClean="0"/>
              <a:t>parent</a:t>
            </a:r>
            <a:r>
              <a:rPr lang="tr-TR" i="1" dirty="0" smtClean="0"/>
              <a:t> görevden kayıtlık ve değişkenleri kopyalar</a:t>
            </a:r>
          </a:p>
          <a:p>
            <a:pPr lvl="1"/>
            <a:r>
              <a:rPr lang="tr-TR" dirty="0" err="1" smtClean="0"/>
              <a:t>Fork</a:t>
            </a:r>
            <a:r>
              <a:rPr lang="tr-TR" dirty="0" smtClean="0"/>
              <a:t> tarafından geri döndürülen değerlerde tek fark </a:t>
            </a:r>
          </a:p>
          <a:p>
            <a:pPr lvl="2"/>
            <a:r>
              <a:rPr lang="tr-TR" dirty="0" err="1" smtClean="0"/>
              <a:t>Parent</a:t>
            </a:r>
            <a:r>
              <a:rPr lang="tr-TR" dirty="0" smtClean="0"/>
              <a:t> görevde, </a:t>
            </a:r>
            <a:r>
              <a:rPr lang="tr-TR" dirty="0" err="1" smtClean="0"/>
              <a:t>fork</a:t>
            </a:r>
            <a:r>
              <a:rPr lang="tr-TR" dirty="0" smtClean="0"/>
              <a:t> </a:t>
            </a:r>
            <a:r>
              <a:rPr lang="tr-TR" dirty="0" err="1" smtClean="0"/>
              <a:t>child</a:t>
            </a:r>
            <a:r>
              <a:rPr lang="tr-TR" dirty="0" smtClean="0"/>
              <a:t> görevin görev </a:t>
            </a:r>
            <a:r>
              <a:rPr lang="tr-TR" dirty="0" err="1" smtClean="0"/>
              <a:t>id</a:t>
            </a:r>
            <a:r>
              <a:rPr lang="tr-TR" dirty="0" smtClean="0"/>
              <a:t> sini döndürür.</a:t>
            </a:r>
          </a:p>
          <a:p>
            <a:pPr lvl="2"/>
            <a:r>
              <a:rPr lang="tr-TR" dirty="0" smtClean="0"/>
              <a:t>Child görevde, 0 değerini döndürür.</a:t>
            </a:r>
          </a:p>
          <a:p>
            <a:pPr lvl="1"/>
            <a:r>
              <a:rPr lang="tr-TR" dirty="0" smtClean="0"/>
              <a:t>Child, yeni ve farklı bir programı </a:t>
            </a:r>
            <a:r>
              <a:rPr lang="tr-TR" dirty="0" err="1" smtClean="0"/>
              <a:t>exec</a:t>
            </a:r>
            <a:r>
              <a:rPr lang="tr-TR" dirty="0" smtClean="0"/>
              <a:t> sistem çağrısı ile kendi içinde başlatabilir.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UNIX sistemi, program </a:t>
            </a:r>
            <a:r>
              <a:rPr lang="tr-TR" dirty="0" smtClean="0"/>
              <a:t>oluşturmak </a:t>
            </a:r>
            <a:r>
              <a:rPr lang="tr-TR" dirty="0"/>
              <a:t>ve bitirmek, yazılım kesmeleri göndermek ve almak, bellek ayırmak ve bir </a:t>
            </a:r>
            <a:r>
              <a:rPr lang="tr-TR" dirty="0" smtClean="0"/>
              <a:t>görev </a:t>
            </a:r>
            <a:r>
              <a:rPr lang="tr-TR" dirty="0"/>
              <a:t>için başka </a:t>
            </a:r>
            <a:r>
              <a:rPr lang="tr-TR" dirty="0" smtClean="0"/>
              <a:t>işler </a:t>
            </a:r>
            <a:r>
              <a:rPr lang="tr-TR" dirty="0"/>
              <a:t>yapmak için çeşitli sistem çağrıları sağlar. Bir süreç oluşturmak, bir işlemi bitirmek ve bir işlemi tamamlamak için beklemek için dört sistem çağrısı sağlanmıştır. Bu sistem çağrıları </a:t>
            </a:r>
            <a:endParaRPr lang="tr-TR" dirty="0" smtClean="0"/>
          </a:p>
          <a:p>
            <a:pPr lvl="2"/>
            <a:r>
              <a:rPr lang="tr-TR" dirty="0" err="1" smtClean="0"/>
              <a:t>fork</a:t>
            </a:r>
            <a:r>
              <a:rPr lang="tr-TR" dirty="0" smtClean="0"/>
              <a:t> </a:t>
            </a:r>
            <a:r>
              <a:rPr lang="tr-TR" dirty="0"/>
              <a:t>(), "</a:t>
            </a:r>
            <a:r>
              <a:rPr lang="tr-TR" dirty="0" err="1"/>
              <a:t>exec</a:t>
            </a:r>
            <a:r>
              <a:rPr lang="tr-TR" dirty="0"/>
              <a:t>" ailesi, </a:t>
            </a:r>
            <a:r>
              <a:rPr lang="tr-TR" dirty="0" err="1"/>
              <a:t>wait</a:t>
            </a:r>
            <a:r>
              <a:rPr lang="tr-TR" dirty="0"/>
              <a:t> () ve </a:t>
            </a:r>
            <a:r>
              <a:rPr lang="tr-TR" dirty="0" err="1"/>
              <a:t>exit</a:t>
            </a:r>
            <a:r>
              <a:rPr lang="tr-TR" dirty="0"/>
              <a:t> ()'</a:t>
            </a:r>
            <a:r>
              <a:rPr lang="tr-TR" dirty="0" err="1"/>
              <a:t>dir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5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Görev </a:t>
            </a:r>
            <a:r>
              <a:rPr lang="tr-TR" dirty="0"/>
              <a:t>O</a:t>
            </a:r>
            <a:r>
              <a:rPr lang="tr-TR" dirty="0" smtClean="0"/>
              <a:t>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i="1" dirty="0"/>
              <a:t>POSIX</a:t>
            </a:r>
            <a:r>
              <a:rPr lang="tr-TR" dirty="0"/>
              <a:t> sistemlerinde yeni bir </a:t>
            </a:r>
            <a:r>
              <a:rPr lang="tr-TR" dirty="0" smtClean="0"/>
              <a:t>görev </a:t>
            </a:r>
            <a:r>
              <a:rPr lang="tr-TR" i="1" dirty="0" err="1"/>
              <a:t>fork</a:t>
            </a:r>
            <a:r>
              <a:rPr lang="tr-TR" dirty="0"/>
              <a:t> fonksiyonu ile </a:t>
            </a:r>
            <a:r>
              <a:rPr lang="tr-TR" dirty="0" smtClean="0"/>
              <a:t>oluşturulur. </a:t>
            </a:r>
            <a:r>
              <a:rPr lang="tr-TR" dirty="0"/>
              <a:t>Fonksiyonun prototipi şöyledir: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b="0" dirty="0"/>
              <a:t>#</a:t>
            </a:r>
            <a:r>
              <a:rPr lang="tr-TR" b="0" dirty="0" err="1"/>
              <a:t>include</a:t>
            </a:r>
            <a:r>
              <a:rPr lang="tr-TR" b="0" dirty="0"/>
              <a:t> &lt;</a:t>
            </a:r>
            <a:r>
              <a:rPr lang="tr-TR" b="0" dirty="0" err="1"/>
              <a:t>unistd.h</a:t>
            </a:r>
            <a:r>
              <a:rPr lang="tr-TR" b="0" dirty="0"/>
              <a:t>&gt;</a:t>
            </a:r>
            <a:br>
              <a:rPr lang="tr-TR" b="0" dirty="0"/>
            </a:br>
            <a:r>
              <a:rPr lang="tr-TR" b="0" dirty="0"/>
              <a:t/>
            </a:r>
            <a:br>
              <a:rPr lang="tr-TR" b="0" dirty="0"/>
            </a:br>
            <a:r>
              <a:rPr lang="tr-TR" b="0" dirty="0" err="1" smtClean="0"/>
              <a:t>pid_t</a:t>
            </a:r>
            <a:r>
              <a:rPr lang="tr-TR" b="0" dirty="0"/>
              <a:t> </a:t>
            </a:r>
            <a:r>
              <a:rPr lang="tr-TR" b="0" dirty="0" smtClean="0"/>
              <a:t>   </a:t>
            </a:r>
            <a:r>
              <a:rPr lang="tr-TR" b="0" dirty="0" err="1"/>
              <a:t>fork</a:t>
            </a:r>
            <a:r>
              <a:rPr lang="tr-TR" b="0" dirty="0"/>
              <a:t>(</a:t>
            </a:r>
            <a:r>
              <a:rPr lang="tr-TR" b="0" dirty="0" err="1"/>
              <a:t>void</a:t>
            </a:r>
            <a:r>
              <a:rPr lang="tr-TR" b="0" dirty="0" smtClean="0"/>
              <a:t>);</a:t>
            </a:r>
          </a:p>
          <a:p>
            <a:endParaRPr lang="tr-TR" b="0" dirty="0"/>
          </a:p>
          <a:p>
            <a:r>
              <a:rPr lang="tr-TR" b="0" dirty="0"/>
              <a:t>Fonksiyon </a:t>
            </a:r>
            <a:r>
              <a:rPr lang="tr-TR" b="0" dirty="0" smtClean="0"/>
              <a:t>başarı durumunda </a:t>
            </a:r>
            <a:r>
              <a:rPr lang="tr-TR" b="0" dirty="0"/>
              <a:t>yeni </a:t>
            </a:r>
            <a:r>
              <a:rPr lang="tr-TR" b="0" dirty="0" smtClean="0"/>
              <a:t>oluşturulan görevin </a:t>
            </a:r>
            <a:r>
              <a:rPr lang="tr-TR" b="0" i="1" dirty="0" err="1"/>
              <a:t>id</a:t>
            </a:r>
            <a:r>
              <a:rPr lang="tr-TR" b="0" i="1" dirty="0"/>
              <a:t> </a:t>
            </a:r>
            <a:r>
              <a:rPr lang="tr-TR" b="0" dirty="0"/>
              <a:t>değerine, başarısızlık durumunda -1 </a:t>
            </a:r>
            <a:r>
              <a:rPr lang="tr-TR" b="0" dirty="0" smtClean="0"/>
              <a:t>değerine geri </a:t>
            </a:r>
            <a:r>
              <a:rPr lang="tr-TR" b="0" dirty="0"/>
              <a:t>döner.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9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Unix Program: </a:t>
            </a:r>
            <a:r>
              <a:rPr lang="tr-TR" dirty="0" err="1" smtClean="0"/>
              <a:t>Fork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tr-TR" sz="1100" dirty="0"/>
              <a:t>#</a:t>
            </a:r>
            <a:r>
              <a:rPr lang="tr-TR" sz="1100" dirty="0" err="1"/>
              <a:t>include</a:t>
            </a:r>
            <a:r>
              <a:rPr lang="tr-TR" sz="1100" dirty="0"/>
              <a:t> &lt;</a:t>
            </a:r>
            <a:r>
              <a:rPr lang="tr-TR" sz="1100" dirty="0" err="1"/>
              <a:t>unistd.h</a:t>
            </a:r>
            <a:r>
              <a:rPr lang="tr-TR" sz="1100" dirty="0"/>
              <a:t>&gt;</a:t>
            </a:r>
            <a:endParaRPr lang="tr-TR" sz="1100" dirty="0" smtClean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#</a:t>
            </a:r>
            <a:r>
              <a:rPr lang="tr-TR" sz="1100" dirty="0" err="1">
                <a:latin typeface="Courier"/>
              </a:rPr>
              <a:t>include</a:t>
            </a:r>
            <a:r>
              <a:rPr lang="tr-TR" sz="1100" dirty="0">
                <a:latin typeface="Courier"/>
              </a:rPr>
              <a:t> &lt;</a:t>
            </a:r>
            <a:r>
              <a:rPr lang="tr-TR" sz="1100" dirty="0" err="1">
                <a:latin typeface="Courier"/>
              </a:rPr>
              <a:t>sys</a:t>
            </a:r>
            <a:r>
              <a:rPr lang="tr-TR" sz="1100" dirty="0">
                <a:latin typeface="Courier"/>
              </a:rPr>
              <a:t>/</a:t>
            </a:r>
            <a:r>
              <a:rPr lang="tr-TR" sz="1100" dirty="0" err="1">
                <a:latin typeface="Courier"/>
              </a:rPr>
              <a:t>wait.h</a:t>
            </a:r>
            <a:r>
              <a:rPr lang="tr-TR" sz="1100" dirty="0">
                <a:latin typeface="Courier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>
                <a:latin typeface="Courier"/>
              </a:rPr>
              <a:t>#</a:t>
            </a:r>
            <a:r>
              <a:rPr lang="tr-TR" sz="1100" dirty="0" err="1">
                <a:latin typeface="Courier"/>
              </a:rPr>
              <a:t>include</a:t>
            </a:r>
            <a:r>
              <a:rPr lang="tr-TR" sz="1100" dirty="0">
                <a:latin typeface="Courier"/>
              </a:rPr>
              <a:t> &lt;</a:t>
            </a:r>
            <a:r>
              <a:rPr lang="tr-TR" sz="1100" dirty="0" err="1">
                <a:latin typeface="Courier"/>
              </a:rPr>
              <a:t>stdio.h</a:t>
            </a:r>
            <a:r>
              <a:rPr lang="tr-TR" sz="1100" dirty="0">
                <a:latin typeface="Courier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>
                <a:latin typeface="Courier"/>
              </a:rPr>
              <a:t>main()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en-US" sz="1100" dirty="0" err="1" smtClean="0">
                <a:latin typeface="Courier"/>
              </a:rPr>
              <a:t>int</a:t>
            </a:r>
            <a:r>
              <a:rPr lang="en-US" sz="1100" dirty="0" smtClean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parentID</a:t>
            </a:r>
            <a:r>
              <a:rPr lang="en-US" sz="1100" dirty="0">
                <a:latin typeface="Courier"/>
              </a:rPr>
              <a:t> = </a:t>
            </a:r>
            <a:r>
              <a:rPr lang="en-US" sz="1100" dirty="0" err="1">
                <a:latin typeface="Courier"/>
              </a:rPr>
              <a:t>getpid</a:t>
            </a:r>
            <a:r>
              <a:rPr lang="en-US" sz="1100" dirty="0">
                <a:latin typeface="Courier"/>
              </a:rPr>
              <a:t>(); </a:t>
            </a:r>
            <a:r>
              <a:rPr lang="tr-TR" sz="1100" dirty="0" smtClean="0">
                <a:latin typeface="Courier"/>
              </a:rPr>
              <a:t>	</a:t>
            </a:r>
            <a:r>
              <a:rPr lang="en-US" sz="1100" dirty="0" smtClean="0">
                <a:latin typeface="Courier"/>
              </a:rPr>
              <a:t>/* </a:t>
            </a:r>
            <a:r>
              <a:rPr lang="tr-TR" sz="1100" dirty="0" smtClean="0">
                <a:latin typeface="Courier"/>
              </a:rPr>
              <a:t>Görevin </a:t>
            </a:r>
            <a:r>
              <a:rPr lang="tr-TR" sz="1100" dirty="0" err="1" smtClean="0">
                <a:latin typeface="Courier"/>
              </a:rPr>
              <a:t>id</a:t>
            </a:r>
            <a:r>
              <a:rPr lang="en-US" sz="1100" dirty="0" smtClean="0">
                <a:latin typeface="Courier"/>
              </a:rPr>
              <a:t>*/</a:t>
            </a:r>
            <a:endParaRPr lang="en-US" sz="1100" dirty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tr-TR" sz="1100" dirty="0" err="1" smtClean="0">
                <a:latin typeface="Courier"/>
              </a:rPr>
              <a:t>char</a:t>
            </a:r>
            <a:r>
              <a:rPr lang="tr-TR" sz="1100" dirty="0" smtClean="0">
                <a:latin typeface="Courier"/>
              </a:rPr>
              <a:t> </a:t>
            </a:r>
            <a:r>
              <a:rPr lang="tr-TR" sz="1100" dirty="0" err="1">
                <a:latin typeface="Courier"/>
              </a:rPr>
              <a:t>prgname</a:t>
            </a:r>
            <a:r>
              <a:rPr lang="tr-TR" sz="1100" dirty="0">
                <a:latin typeface="Courier"/>
              </a:rPr>
              <a:t>[1024];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en-US" sz="1100" dirty="0" smtClean="0">
                <a:latin typeface="Courier"/>
              </a:rPr>
              <a:t>gets(</a:t>
            </a:r>
            <a:r>
              <a:rPr lang="en-US" sz="1100" dirty="0" err="1" smtClean="0">
                <a:latin typeface="Courier"/>
              </a:rPr>
              <a:t>prgname</a:t>
            </a:r>
            <a:r>
              <a:rPr lang="en-US" sz="1100" dirty="0">
                <a:latin typeface="Courier"/>
              </a:rPr>
              <a:t>); /* </a:t>
            </a:r>
            <a:r>
              <a:rPr lang="tr-TR" sz="1100" dirty="0" smtClean="0">
                <a:latin typeface="Courier"/>
              </a:rPr>
              <a:t>istediğimiz bir programın adını okur</a:t>
            </a:r>
            <a:r>
              <a:rPr lang="en-US" sz="1100" dirty="0" smtClean="0">
                <a:latin typeface="Courier"/>
              </a:rPr>
              <a:t>*/</a:t>
            </a:r>
            <a:endParaRPr lang="en-US" sz="1100" dirty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tr-TR" sz="1100" dirty="0" err="1" smtClean="0">
                <a:latin typeface="Courier"/>
              </a:rPr>
              <a:t>int</a:t>
            </a:r>
            <a:r>
              <a:rPr lang="tr-TR" sz="1100" dirty="0" smtClean="0">
                <a:latin typeface="Courier"/>
              </a:rPr>
              <a:t> </a:t>
            </a:r>
            <a:r>
              <a:rPr lang="tr-TR" sz="1100" dirty="0" err="1">
                <a:latin typeface="Courier"/>
              </a:rPr>
              <a:t>cid</a:t>
            </a:r>
            <a:r>
              <a:rPr lang="tr-TR" sz="1100" dirty="0">
                <a:latin typeface="Courier"/>
              </a:rPr>
              <a:t> = </a:t>
            </a:r>
            <a:r>
              <a:rPr lang="tr-TR" sz="1100" dirty="0" err="1">
                <a:latin typeface="Courier"/>
              </a:rPr>
              <a:t>fork</a:t>
            </a:r>
            <a:r>
              <a:rPr lang="tr-TR" sz="1100" dirty="0">
                <a:latin typeface="Courier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en-US" sz="1100" dirty="0" smtClean="0">
                <a:latin typeface="Courier"/>
              </a:rPr>
              <a:t>if(</a:t>
            </a:r>
            <a:r>
              <a:rPr lang="en-US" sz="1100" dirty="0" err="1" smtClean="0">
                <a:latin typeface="Courier"/>
              </a:rPr>
              <a:t>cid</a:t>
            </a:r>
            <a:r>
              <a:rPr lang="en-US" sz="1100" dirty="0" smtClean="0">
                <a:latin typeface="Courier"/>
              </a:rPr>
              <a:t> </a:t>
            </a:r>
            <a:r>
              <a:rPr lang="en-US" sz="1100" dirty="0">
                <a:latin typeface="Courier"/>
              </a:rPr>
              <a:t>== 0) { /* </a:t>
            </a:r>
            <a:r>
              <a:rPr lang="tr-TR" sz="1100" dirty="0" err="1" smtClean="0">
                <a:latin typeface="Courier"/>
              </a:rPr>
              <a:t>child</a:t>
            </a:r>
            <a:r>
              <a:rPr lang="tr-TR" sz="1100" dirty="0" smtClean="0">
                <a:latin typeface="Courier"/>
              </a:rPr>
              <a:t> görev</a:t>
            </a:r>
            <a:r>
              <a:rPr lang="en-US" sz="1100" dirty="0" smtClean="0">
                <a:latin typeface="Courier"/>
              </a:rPr>
              <a:t>*/</a:t>
            </a:r>
            <a:endParaRPr lang="en-US" sz="1100" dirty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  </a:t>
            </a:r>
            <a:r>
              <a:rPr lang="en-US" sz="1100" dirty="0" err="1" smtClean="0">
                <a:latin typeface="Courier"/>
              </a:rPr>
              <a:t>execlp</a:t>
            </a:r>
            <a:r>
              <a:rPr lang="en-US" sz="1100" dirty="0">
                <a:latin typeface="Courier"/>
              </a:rPr>
              <a:t>( </a:t>
            </a:r>
            <a:r>
              <a:rPr lang="en-US" sz="1100" dirty="0" err="1">
                <a:latin typeface="Courier"/>
              </a:rPr>
              <a:t>prgname</a:t>
            </a:r>
            <a:r>
              <a:rPr lang="en-US" sz="1100" dirty="0">
                <a:latin typeface="Courier"/>
              </a:rPr>
              <a:t>, </a:t>
            </a:r>
            <a:r>
              <a:rPr lang="en-US" sz="1100" dirty="0" err="1">
                <a:latin typeface="Courier"/>
              </a:rPr>
              <a:t>prgname</a:t>
            </a:r>
            <a:r>
              <a:rPr lang="en-US" sz="1100" dirty="0">
                <a:latin typeface="Courier"/>
              </a:rPr>
              <a:t>, 0); /* </a:t>
            </a:r>
            <a:r>
              <a:rPr lang="tr-TR" sz="1100" dirty="0" smtClean="0">
                <a:latin typeface="Courier"/>
              </a:rPr>
              <a:t>Programı yükle</a:t>
            </a:r>
            <a:r>
              <a:rPr lang="en-US" sz="1100" dirty="0" smtClean="0">
                <a:latin typeface="Courier"/>
              </a:rPr>
              <a:t>*/</a:t>
            </a:r>
            <a:endParaRPr lang="en-US" sz="1100" dirty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 </a:t>
            </a:r>
            <a:r>
              <a:rPr lang="en-US" sz="1100" dirty="0" err="1" smtClean="0">
                <a:latin typeface="Courier"/>
              </a:rPr>
              <a:t>printf</a:t>
            </a:r>
            <a:r>
              <a:rPr lang="en-US" sz="1100" dirty="0">
                <a:latin typeface="Courier"/>
              </a:rPr>
              <a:t>("I didn't find program %s\n", </a:t>
            </a:r>
            <a:r>
              <a:rPr lang="en-US" sz="1100" dirty="0" err="1">
                <a:latin typeface="Courier"/>
              </a:rPr>
              <a:t>prgname</a:t>
            </a:r>
            <a:r>
              <a:rPr lang="en-US" sz="1100" dirty="0">
                <a:latin typeface="Courier"/>
              </a:rPr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>
                <a:latin typeface="Courier"/>
              </a:rPr>
              <a:t> </a:t>
            </a:r>
            <a:r>
              <a:rPr lang="tr-TR" sz="1100" dirty="0" smtClean="0">
                <a:latin typeface="Courier"/>
              </a:rPr>
              <a:t>           </a:t>
            </a:r>
            <a:r>
              <a:rPr lang="en-US" sz="1100" dirty="0" smtClean="0">
                <a:latin typeface="Courier"/>
              </a:rPr>
              <a:t>} </a:t>
            </a:r>
            <a:r>
              <a:rPr lang="en-US" sz="1100" dirty="0">
                <a:latin typeface="Courier"/>
              </a:rPr>
              <a:t>else { /* </a:t>
            </a:r>
            <a:r>
              <a:rPr lang="tr-TR" sz="1100" dirty="0" err="1" smtClean="0">
                <a:latin typeface="Courier"/>
              </a:rPr>
              <a:t>Parent</a:t>
            </a:r>
            <a:r>
              <a:rPr lang="tr-TR" sz="1100" dirty="0" smtClean="0">
                <a:latin typeface="Courier"/>
              </a:rPr>
              <a:t> görev</a:t>
            </a:r>
            <a:r>
              <a:rPr lang="en-US" sz="1100" dirty="0" smtClean="0">
                <a:latin typeface="Courier"/>
              </a:rPr>
              <a:t>*/</a:t>
            </a:r>
            <a:endParaRPr lang="en-US" sz="1100" dirty="0">
              <a:latin typeface="Courier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en-US" sz="1100" dirty="0" smtClean="0">
                <a:latin typeface="Courier"/>
              </a:rPr>
              <a:t>sleep </a:t>
            </a:r>
            <a:r>
              <a:rPr lang="en-US" sz="1100" dirty="0">
                <a:latin typeface="Courier"/>
              </a:rPr>
              <a:t>(1); /* </a:t>
            </a:r>
            <a:r>
              <a:rPr lang="tr-TR" sz="1100" dirty="0" smtClean="0">
                <a:latin typeface="Courier"/>
              </a:rPr>
              <a:t>Başlamak için </a:t>
            </a:r>
            <a:r>
              <a:rPr lang="tr-TR" sz="1100" dirty="0" err="1" smtClean="0">
                <a:latin typeface="Courier"/>
              </a:rPr>
              <a:t>childa</a:t>
            </a:r>
            <a:r>
              <a:rPr lang="tr-TR" sz="1100" dirty="0" smtClean="0">
                <a:latin typeface="Courier"/>
              </a:rPr>
              <a:t> zaman ver</a:t>
            </a:r>
            <a:r>
              <a:rPr lang="en-US" sz="1100" dirty="0" smtClean="0">
                <a:latin typeface="Courier"/>
              </a:rPr>
              <a:t>. </a:t>
            </a:r>
            <a:r>
              <a:rPr lang="en-US" sz="1100" dirty="0">
                <a:latin typeface="Courier"/>
              </a:rPr>
              <a:t>*/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en-US" sz="1100" dirty="0" err="1" smtClean="0">
                <a:latin typeface="Courier"/>
              </a:rPr>
              <a:t>waitpid</a:t>
            </a:r>
            <a:r>
              <a:rPr lang="en-US" sz="1100" dirty="0" smtClean="0">
                <a:latin typeface="Courier"/>
              </a:rPr>
              <a:t>(</a:t>
            </a:r>
            <a:r>
              <a:rPr lang="en-US" sz="1100" dirty="0" err="1" smtClean="0">
                <a:latin typeface="Courier"/>
              </a:rPr>
              <a:t>cid</a:t>
            </a:r>
            <a:r>
              <a:rPr lang="en-US" sz="1100" dirty="0">
                <a:latin typeface="Courier"/>
              </a:rPr>
              <a:t>, 0, 0); /* </a:t>
            </a:r>
            <a:r>
              <a:rPr lang="tr-TR" sz="1100" dirty="0" err="1" smtClean="0">
                <a:latin typeface="Courier"/>
              </a:rPr>
              <a:t>child</a:t>
            </a:r>
            <a:r>
              <a:rPr lang="tr-TR" sz="1100" dirty="0" smtClean="0">
                <a:latin typeface="Courier"/>
              </a:rPr>
              <a:t> görevin bitmesini bekle</a:t>
            </a:r>
            <a:r>
              <a:rPr lang="en-US" sz="1100" dirty="0" smtClean="0">
                <a:latin typeface="Courier"/>
              </a:rPr>
              <a:t>. </a:t>
            </a:r>
            <a:r>
              <a:rPr lang="en-US" sz="1100" dirty="0">
                <a:latin typeface="Courier"/>
              </a:rPr>
              <a:t>*/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</a:t>
            </a:r>
            <a:r>
              <a:rPr lang="tr-TR" sz="1100" dirty="0" err="1" smtClean="0">
                <a:latin typeface="Courier"/>
              </a:rPr>
              <a:t>printf</a:t>
            </a:r>
            <a:r>
              <a:rPr lang="tr-TR" sz="1100" dirty="0">
                <a:latin typeface="Courier"/>
              </a:rPr>
              <a:t>("Program %s </a:t>
            </a:r>
            <a:r>
              <a:rPr lang="tr-TR" sz="1100" dirty="0" smtClean="0">
                <a:latin typeface="Courier"/>
              </a:rPr>
              <a:t>sonlandı\n</a:t>
            </a:r>
            <a:r>
              <a:rPr lang="tr-TR" sz="1100" dirty="0">
                <a:latin typeface="Courier"/>
              </a:rPr>
              <a:t>", </a:t>
            </a:r>
            <a:r>
              <a:rPr lang="tr-TR" sz="1100" dirty="0" err="1">
                <a:latin typeface="Courier"/>
              </a:rPr>
              <a:t>prgname</a:t>
            </a:r>
            <a:r>
              <a:rPr lang="tr-TR" sz="1100" dirty="0">
                <a:latin typeface="Courier"/>
              </a:rPr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	}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tr-TR" sz="1100" dirty="0" smtClean="0">
                <a:latin typeface="Courier"/>
              </a:rPr>
              <a:t>}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39193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oluşturma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5" y="2780928"/>
            <a:ext cx="86773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UNIX’ de görevlerin durumları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272808" cy="506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6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UNIX’ de görevlerin durumları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Kullanıcı </a:t>
            </a:r>
            <a:r>
              <a:rPr lang="tr-TR" dirty="0" err="1" smtClean="0"/>
              <a:t>modunda</a:t>
            </a:r>
            <a:r>
              <a:rPr lang="tr-TR" dirty="0" smtClean="0"/>
              <a:t> koşuyor</a:t>
            </a:r>
          </a:p>
          <a:p>
            <a:r>
              <a:rPr lang="tr-TR" dirty="0" smtClean="0"/>
              <a:t>Çekirdek </a:t>
            </a:r>
            <a:r>
              <a:rPr lang="tr-TR" dirty="0" err="1" smtClean="0"/>
              <a:t>modunda</a:t>
            </a:r>
            <a:r>
              <a:rPr lang="tr-TR" dirty="0" smtClean="0"/>
              <a:t> koşuyor</a:t>
            </a:r>
          </a:p>
          <a:p>
            <a:r>
              <a:rPr lang="tr-TR" dirty="0" smtClean="0"/>
              <a:t>Bellekte ve koşmaya hazır</a:t>
            </a:r>
          </a:p>
          <a:p>
            <a:r>
              <a:rPr lang="tr-TR" dirty="0" smtClean="0"/>
              <a:t>Bellekte uyuyor</a:t>
            </a:r>
          </a:p>
          <a:p>
            <a:r>
              <a:rPr lang="tr-TR" dirty="0" smtClean="0"/>
              <a:t>İkincil bellekte ve koşmaya hazır</a:t>
            </a:r>
          </a:p>
          <a:p>
            <a:r>
              <a:rPr lang="tr-TR" dirty="0" smtClean="0"/>
              <a:t>İkincil bellekte uyuyor</a:t>
            </a:r>
          </a:p>
        </p:txBody>
      </p:sp>
    </p:spTree>
    <p:extLst>
      <p:ext uri="{BB962C8B-B14F-4D97-AF65-F5344CB8AC3E}">
        <p14:creationId xmlns:p14="http://schemas.microsoft.com/office/powerpoint/2010/main" val="10976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UNIX’ de görevlerin durumları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Pre-empt</a:t>
            </a:r>
            <a:r>
              <a:rPr lang="tr-TR" dirty="0"/>
              <a:t> olmuş (çekirdek </a:t>
            </a:r>
            <a:r>
              <a:rPr lang="tr-TR" dirty="0" err="1"/>
              <a:t>modundan</a:t>
            </a:r>
            <a:r>
              <a:rPr lang="tr-TR" dirty="0"/>
              <a:t> kullanıcı </a:t>
            </a:r>
            <a:r>
              <a:rPr lang="tr-TR" dirty="0" err="1"/>
              <a:t>moduna</a:t>
            </a:r>
            <a:r>
              <a:rPr lang="tr-TR" dirty="0"/>
              <a:t> dönerken iş sıralayıcı görevi kesip yerine bir başka görevi </a:t>
            </a:r>
            <a:r>
              <a:rPr lang="tr-TR" dirty="0" err="1"/>
              <a:t>çalışcak</a:t>
            </a:r>
            <a:r>
              <a:rPr lang="tr-TR" dirty="0"/>
              <a:t> şekilde belirlemiş)</a:t>
            </a:r>
          </a:p>
          <a:p>
            <a:r>
              <a:rPr lang="tr-TR" dirty="0"/>
              <a:t>Oluşturulmuş ama koşmaya hazır değil</a:t>
            </a:r>
          </a:p>
          <a:p>
            <a:r>
              <a:rPr lang="tr-TR" dirty="0" err="1"/>
              <a:t>Zombie</a:t>
            </a:r>
            <a:r>
              <a:rPr lang="tr-TR" dirty="0"/>
              <a:t> (görev sonlanmış ancak </a:t>
            </a:r>
            <a:r>
              <a:rPr lang="tr-TR" dirty="0" err="1"/>
              <a:t>parent</a:t>
            </a:r>
            <a:r>
              <a:rPr lang="tr-TR" dirty="0"/>
              <a:t> görevin kullanılabilmesi için bazı kayıtları hala tutmakta, ilgili kaynakları henüz geri verilmemiş)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65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Sonlandırma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Görevin sonlanması, görevin sahip olduğu tüm kaynakları bırakmasıdır.</a:t>
            </a:r>
          </a:p>
          <a:p>
            <a:r>
              <a:rPr lang="tr-TR" dirty="0" smtClean="0"/>
              <a:t>UNIX de</a:t>
            </a:r>
          </a:p>
          <a:p>
            <a:pPr lvl="1"/>
            <a:r>
              <a:rPr lang="tr-TR" dirty="0" smtClean="0"/>
              <a:t>Bir görev </a:t>
            </a:r>
            <a:r>
              <a:rPr lang="tr-TR" i="1" dirty="0" err="1" smtClean="0"/>
              <a:t>exit</a:t>
            </a:r>
            <a:r>
              <a:rPr lang="tr-TR" dirty="0" smtClean="0"/>
              <a:t> sistem çağrısı kullanarak kendini sonlandırabilir.</a:t>
            </a:r>
          </a:p>
          <a:p>
            <a:pPr lvl="1"/>
            <a:r>
              <a:rPr lang="tr-TR" dirty="0" smtClean="0"/>
              <a:t>Bir görev </a:t>
            </a:r>
            <a:r>
              <a:rPr lang="tr-TR" i="1" dirty="0" err="1" smtClean="0"/>
              <a:t>kill</a:t>
            </a:r>
            <a:r>
              <a:rPr lang="tr-TR" dirty="0" smtClean="0"/>
              <a:t> sistem çağrısı kullanarak bir </a:t>
            </a:r>
            <a:r>
              <a:rPr lang="tr-TR" dirty="0" err="1" smtClean="0"/>
              <a:t>child</a:t>
            </a:r>
            <a:r>
              <a:rPr lang="tr-TR" dirty="0" smtClean="0"/>
              <a:t> görevi sonlandırabilir.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36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1" spcCol="360000">
            <a:normAutofit fontScale="70000" lnSpcReduction="20000"/>
          </a:bodyPr>
          <a:lstStyle/>
          <a:p>
            <a:r>
              <a:rPr lang="tr-TR" b="0" dirty="0" smtClean="0"/>
              <a:t>Sıralı bir işlemci üzerindeki veri ile bir programın çalıştırılmasından sonuçlanan aktivitelerdir.</a:t>
            </a:r>
          </a:p>
          <a:p>
            <a:endParaRPr lang="tr-TR" b="0" dirty="0" smtClean="0"/>
          </a:p>
          <a:p>
            <a:r>
              <a:rPr lang="tr-TR" b="0" dirty="0" smtClean="0"/>
              <a:t>Bir programın çalıştırılması sonucu oluşan şeye görev denir.</a:t>
            </a:r>
          </a:p>
          <a:p>
            <a:endParaRPr lang="tr-TR" b="0" dirty="0" smtClean="0"/>
          </a:p>
          <a:p>
            <a:r>
              <a:rPr lang="tr-TR" b="0" dirty="0" smtClean="0"/>
              <a:t>Görev bir programın özet formudur.</a:t>
            </a:r>
          </a:p>
          <a:p>
            <a:endParaRPr lang="tr-TR" b="0" dirty="0" smtClean="0"/>
          </a:p>
          <a:p>
            <a:r>
              <a:rPr lang="tr-TR" b="0" dirty="0" smtClean="0"/>
              <a:t>Diskte yerleşmiş programı, işletim sisteminin ilgili datalarını ekleyerek ve kaynakları belirleyerek programı </a:t>
            </a:r>
            <a:r>
              <a:rPr lang="tr-TR" b="1" dirty="0" smtClean="0">
                <a:solidFill>
                  <a:srgbClr val="FF0000"/>
                </a:solidFill>
              </a:rPr>
              <a:t>belleğe yerleştirip </a:t>
            </a:r>
            <a:r>
              <a:rPr lang="tr-TR" b="0" dirty="0" smtClean="0"/>
              <a:t>koşabilir hale getirilmesine görev denir.</a:t>
            </a:r>
          </a:p>
          <a:p>
            <a:endParaRPr lang="tr-TR" dirty="0" smtClean="0"/>
          </a:p>
          <a:p>
            <a:r>
              <a:rPr lang="tr-TR" dirty="0" smtClean="0"/>
              <a:t>Program pasif sabit diskte (çalıştırılabilir dosya), görev (çalışan dosya) aktiftir.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5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Görev Sonlandırma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>
                <a:latin typeface="Courier"/>
              </a:rPr>
              <a:t>#</a:t>
            </a:r>
            <a:r>
              <a:rPr lang="tr-TR" dirty="0" err="1">
                <a:latin typeface="Courier"/>
              </a:rPr>
              <a:t>include</a:t>
            </a:r>
            <a:r>
              <a:rPr lang="tr-TR" dirty="0">
                <a:latin typeface="Courier"/>
              </a:rPr>
              <a:t> &lt;</a:t>
            </a:r>
            <a:r>
              <a:rPr lang="tr-TR" dirty="0" err="1">
                <a:latin typeface="Courier"/>
              </a:rPr>
              <a:t>signal.h</a:t>
            </a:r>
            <a:r>
              <a:rPr lang="tr-TR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urier"/>
              </a:rPr>
              <a:t>#</a:t>
            </a:r>
            <a:r>
              <a:rPr lang="tr-TR" dirty="0" err="1">
                <a:latin typeface="Courier"/>
              </a:rPr>
              <a:t>include</a:t>
            </a:r>
            <a:r>
              <a:rPr lang="tr-TR" dirty="0">
                <a:latin typeface="Courier"/>
              </a:rPr>
              <a:t> &lt;</a:t>
            </a:r>
            <a:r>
              <a:rPr lang="tr-TR" dirty="0" err="1">
                <a:latin typeface="Courier"/>
              </a:rPr>
              <a:t>unistd.h</a:t>
            </a:r>
            <a:r>
              <a:rPr lang="tr-TR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urier"/>
              </a:rPr>
              <a:t>#</a:t>
            </a:r>
            <a:r>
              <a:rPr lang="tr-TR" dirty="0" err="1">
                <a:latin typeface="Courier"/>
              </a:rPr>
              <a:t>include</a:t>
            </a:r>
            <a:r>
              <a:rPr lang="tr-TR" dirty="0">
                <a:latin typeface="Courier"/>
              </a:rPr>
              <a:t> &lt;</a:t>
            </a:r>
            <a:r>
              <a:rPr lang="tr-TR" dirty="0" err="1">
                <a:latin typeface="Courier"/>
              </a:rPr>
              <a:t>stdio.h</a:t>
            </a:r>
            <a:r>
              <a:rPr lang="tr-TR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urier"/>
              </a:rPr>
              <a:t>main() {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parentID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getpid</a:t>
            </a:r>
            <a:r>
              <a:rPr lang="en-US" dirty="0">
                <a:latin typeface="Courier"/>
              </a:rPr>
              <a:t>(); /* </a:t>
            </a:r>
            <a:r>
              <a:rPr lang="tr-TR" dirty="0" smtClean="0">
                <a:latin typeface="Courier"/>
              </a:rPr>
              <a:t>Görev </a:t>
            </a:r>
            <a:r>
              <a:rPr lang="tr-TR" dirty="0" err="1" smtClean="0">
                <a:latin typeface="Courier"/>
              </a:rPr>
              <a:t>id</a:t>
            </a:r>
            <a:r>
              <a:rPr lang="en-US" dirty="0" smtClean="0">
                <a:latin typeface="Courier"/>
              </a:rPr>
              <a:t>*/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</a:t>
            </a:r>
            <a:r>
              <a:rPr lang="tr-TR" dirty="0" err="1" smtClean="0">
                <a:latin typeface="Courier"/>
              </a:rPr>
              <a:t>int</a:t>
            </a:r>
            <a:r>
              <a:rPr lang="tr-TR" dirty="0" smtClean="0">
                <a:latin typeface="Courier"/>
              </a:rPr>
              <a:t> </a:t>
            </a:r>
            <a:r>
              <a:rPr lang="tr-TR" dirty="0" err="1">
                <a:latin typeface="Courier"/>
              </a:rPr>
              <a:t>cid</a:t>
            </a:r>
            <a:r>
              <a:rPr lang="tr-TR" dirty="0">
                <a:latin typeface="Courier"/>
              </a:rPr>
              <a:t> = </a:t>
            </a:r>
            <a:r>
              <a:rPr lang="tr-TR" dirty="0" err="1">
                <a:latin typeface="Courier"/>
              </a:rPr>
              <a:t>fork</a:t>
            </a:r>
            <a:r>
              <a:rPr lang="tr-TR" dirty="0">
                <a:latin typeface="Courier"/>
              </a:rPr>
              <a:t>();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</a:t>
            </a:r>
            <a:r>
              <a:rPr lang="en-US" dirty="0" smtClean="0">
                <a:latin typeface="Courier"/>
              </a:rPr>
              <a:t>if(</a:t>
            </a:r>
            <a:r>
              <a:rPr lang="en-US" dirty="0" err="1" smtClean="0">
                <a:latin typeface="Courier"/>
              </a:rPr>
              <a:t>cid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== 0) { /* </a:t>
            </a:r>
            <a:r>
              <a:rPr lang="tr-TR" dirty="0" err="1" smtClean="0">
                <a:latin typeface="Courier"/>
              </a:rPr>
              <a:t>child</a:t>
            </a:r>
            <a:r>
              <a:rPr lang="tr-TR" dirty="0" smtClean="0">
                <a:latin typeface="Courier"/>
              </a:rPr>
              <a:t> görev</a:t>
            </a:r>
            <a:r>
              <a:rPr lang="en-US" dirty="0" smtClean="0">
                <a:latin typeface="Courier"/>
              </a:rPr>
              <a:t>*/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 </a:t>
            </a:r>
            <a:r>
              <a:rPr lang="en-US" dirty="0" smtClean="0">
                <a:latin typeface="Courier"/>
              </a:rPr>
              <a:t>sleep </a:t>
            </a:r>
            <a:r>
              <a:rPr lang="en-US" dirty="0">
                <a:latin typeface="Courier"/>
              </a:rPr>
              <a:t>(5); /* </a:t>
            </a:r>
            <a:r>
              <a:rPr lang="tr-TR" dirty="0" smtClean="0">
                <a:latin typeface="Courier"/>
              </a:rPr>
              <a:t>5 saniye sonra kendini sonlandır</a:t>
            </a:r>
            <a:r>
              <a:rPr lang="en-US" dirty="0" smtClean="0">
                <a:latin typeface="Courier"/>
              </a:rPr>
              <a:t>. </a:t>
            </a:r>
            <a:r>
              <a:rPr lang="en-US" dirty="0">
                <a:latin typeface="Courier"/>
              </a:rPr>
              <a:t>*/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 </a:t>
            </a:r>
            <a:r>
              <a:rPr lang="tr-TR" dirty="0" err="1" smtClean="0">
                <a:latin typeface="Courier"/>
              </a:rPr>
              <a:t>printf</a:t>
            </a:r>
            <a:r>
              <a:rPr lang="tr-TR" dirty="0" smtClean="0">
                <a:latin typeface="Courier"/>
              </a:rPr>
              <a:t> </a:t>
            </a:r>
            <a:r>
              <a:rPr lang="tr-TR" dirty="0">
                <a:latin typeface="Courier"/>
              </a:rPr>
              <a:t>( </a:t>
            </a:r>
            <a:r>
              <a:rPr lang="tr-TR" dirty="0" smtClean="0">
                <a:latin typeface="Courier"/>
              </a:rPr>
              <a:t>«</a:t>
            </a:r>
            <a:r>
              <a:rPr lang="tr-TR" dirty="0" err="1" smtClean="0">
                <a:latin typeface="Courier"/>
              </a:rPr>
              <a:t>child</a:t>
            </a:r>
            <a:r>
              <a:rPr lang="tr-TR" dirty="0" smtClean="0">
                <a:latin typeface="Courier"/>
              </a:rPr>
              <a:t> görevden çıkılıyor\n</a:t>
            </a:r>
            <a:r>
              <a:rPr lang="tr-TR" dirty="0">
                <a:latin typeface="Courier"/>
              </a:rPr>
              <a:t>" 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 </a:t>
            </a:r>
            <a:r>
              <a:rPr lang="tr-TR" dirty="0" err="1" smtClean="0">
                <a:latin typeface="Courier"/>
              </a:rPr>
              <a:t>exit</a:t>
            </a:r>
            <a:r>
              <a:rPr lang="tr-TR" dirty="0" smtClean="0">
                <a:latin typeface="Courier"/>
              </a:rPr>
              <a:t> </a:t>
            </a:r>
            <a:r>
              <a:rPr lang="tr-TR" dirty="0">
                <a:latin typeface="Courier"/>
              </a:rPr>
              <a:t>(0);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 </a:t>
            </a:r>
            <a:r>
              <a:rPr lang="en-US" dirty="0" err="1" smtClean="0">
                <a:latin typeface="Courier"/>
              </a:rPr>
              <a:t>printf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( </a:t>
            </a:r>
            <a:r>
              <a:rPr lang="en-US" dirty="0" smtClean="0">
                <a:latin typeface="Courier"/>
              </a:rPr>
              <a:t>«</a:t>
            </a:r>
            <a:r>
              <a:rPr lang="tr-TR" dirty="0" err="1" smtClean="0">
                <a:latin typeface="Courier"/>
              </a:rPr>
              <a:t>Hata!exit</a:t>
            </a:r>
            <a:r>
              <a:rPr lang="tr-TR" dirty="0" smtClean="0">
                <a:latin typeface="Courier"/>
              </a:rPr>
              <a:t> çağrısı atlandı</a:t>
            </a:r>
            <a:r>
              <a:rPr lang="en-US" dirty="0" smtClean="0">
                <a:latin typeface="Courier"/>
              </a:rPr>
              <a:t>!"); </a:t>
            </a:r>
            <a:r>
              <a:rPr lang="en-US" dirty="0">
                <a:latin typeface="Courier"/>
              </a:rPr>
              <a:t>/* </a:t>
            </a:r>
            <a:r>
              <a:rPr lang="tr-TR" dirty="0" smtClean="0">
                <a:latin typeface="Courier"/>
              </a:rPr>
              <a:t>çalışmaz	*/</a:t>
            </a:r>
            <a:endParaRPr lang="tr-TR" dirty="0">
              <a:latin typeface="Courier"/>
            </a:endParaRP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</a:t>
            </a:r>
            <a:r>
              <a:rPr lang="en-US" dirty="0" smtClean="0">
                <a:latin typeface="Courier"/>
              </a:rPr>
              <a:t>} </a:t>
            </a:r>
            <a:r>
              <a:rPr lang="en-US" dirty="0">
                <a:latin typeface="Courier"/>
              </a:rPr>
              <a:t>else { /* </a:t>
            </a:r>
            <a:r>
              <a:rPr lang="tr-TR" dirty="0" err="1" smtClean="0">
                <a:latin typeface="Courier"/>
              </a:rPr>
              <a:t>Parent</a:t>
            </a:r>
            <a:r>
              <a:rPr lang="tr-TR" dirty="0" smtClean="0">
                <a:latin typeface="Courier"/>
              </a:rPr>
              <a:t> görev</a:t>
            </a:r>
            <a:r>
              <a:rPr lang="en-US" dirty="0" smtClean="0">
                <a:latin typeface="Courier"/>
              </a:rPr>
              <a:t>*/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	</a:t>
            </a:r>
            <a:r>
              <a:rPr lang="en-US" dirty="0" err="1" smtClean="0">
                <a:latin typeface="Courier"/>
              </a:rPr>
              <a:t>printf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( "</a:t>
            </a:r>
            <a:r>
              <a:rPr lang="en-US" dirty="0" err="1">
                <a:latin typeface="Courier"/>
              </a:rPr>
              <a:t>Çocuğu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öldürmek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için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bir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karakteri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yazınız</a:t>
            </a:r>
            <a:r>
              <a:rPr lang="en-US" dirty="0">
                <a:latin typeface="Courier"/>
              </a:rPr>
              <a:t>.\n" 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	</a:t>
            </a:r>
            <a:r>
              <a:rPr lang="tr-TR" dirty="0" err="1" smtClean="0">
                <a:latin typeface="Courier"/>
              </a:rPr>
              <a:t>char</a:t>
            </a:r>
            <a:r>
              <a:rPr lang="tr-TR" dirty="0" smtClean="0">
                <a:latin typeface="Courier"/>
              </a:rPr>
              <a:t> </a:t>
            </a:r>
            <a:r>
              <a:rPr lang="tr-TR" dirty="0" err="1">
                <a:latin typeface="Courier"/>
              </a:rPr>
              <a:t>answer</a:t>
            </a:r>
            <a:r>
              <a:rPr lang="tr-TR" dirty="0">
                <a:latin typeface="Courier"/>
              </a:rPr>
              <a:t>[10];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	</a:t>
            </a:r>
            <a:r>
              <a:rPr lang="tr-TR" dirty="0" err="1" smtClean="0">
                <a:latin typeface="Courier"/>
              </a:rPr>
              <a:t>gets</a:t>
            </a:r>
            <a:r>
              <a:rPr lang="tr-TR" dirty="0" smtClean="0">
                <a:latin typeface="Courier"/>
              </a:rPr>
              <a:t> </a:t>
            </a:r>
            <a:r>
              <a:rPr lang="tr-TR" dirty="0">
                <a:latin typeface="Courier"/>
              </a:rPr>
              <a:t>(</a:t>
            </a:r>
            <a:r>
              <a:rPr lang="tr-TR" dirty="0" err="1">
                <a:latin typeface="Courier"/>
              </a:rPr>
              <a:t>answer</a:t>
            </a:r>
            <a:r>
              <a:rPr lang="tr-TR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	</a:t>
            </a:r>
            <a:r>
              <a:rPr lang="tr-TR" dirty="0" err="1" smtClean="0">
                <a:latin typeface="Courier"/>
              </a:rPr>
              <a:t>if</a:t>
            </a:r>
            <a:r>
              <a:rPr lang="tr-TR" dirty="0" smtClean="0">
                <a:latin typeface="Courier"/>
              </a:rPr>
              <a:t> </a:t>
            </a:r>
            <a:r>
              <a:rPr lang="tr-TR" dirty="0">
                <a:latin typeface="Courier"/>
              </a:rPr>
              <a:t>( !</a:t>
            </a:r>
            <a:r>
              <a:rPr lang="tr-TR" dirty="0" err="1">
                <a:latin typeface="Courier"/>
              </a:rPr>
              <a:t>kill</a:t>
            </a:r>
            <a:r>
              <a:rPr lang="tr-TR" dirty="0">
                <a:latin typeface="Courier"/>
              </a:rPr>
              <a:t>(</a:t>
            </a:r>
            <a:r>
              <a:rPr lang="tr-TR" dirty="0" err="1">
                <a:latin typeface="Courier"/>
              </a:rPr>
              <a:t>cid</a:t>
            </a:r>
            <a:r>
              <a:rPr lang="tr-TR" dirty="0">
                <a:latin typeface="Courier"/>
              </a:rPr>
              <a:t>, SIGKILL) ) {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	</a:t>
            </a:r>
            <a:r>
              <a:rPr lang="en-US" dirty="0" err="1" smtClean="0">
                <a:latin typeface="Courier"/>
              </a:rPr>
              <a:t>printf</a:t>
            </a:r>
            <a:r>
              <a:rPr lang="en-US" dirty="0" smtClean="0">
                <a:latin typeface="Courier"/>
              </a:rPr>
              <a:t>(«</a:t>
            </a:r>
            <a:r>
              <a:rPr lang="tr-TR" dirty="0" smtClean="0">
                <a:latin typeface="Courier"/>
              </a:rPr>
              <a:t>Çocuk öldü</a:t>
            </a:r>
            <a:r>
              <a:rPr lang="en-US" dirty="0" smtClean="0">
                <a:latin typeface="Courier"/>
              </a:rPr>
              <a:t>.\</a:t>
            </a:r>
            <a:r>
              <a:rPr lang="en-US" dirty="0">
                <a:latin typeface="Courier"/>
              </a:rPr>
              <a:t>n");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     } 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	}</a:t>
            </a:r>
          </a:p>
          <a:p>
            <a:pPr marL="0" indent="0">
              <a:buNone/>
            </a:pPr>
            <a:r>
              <a:rPr lang="tr-TR" dirty="0" smtClean="0">
                <a:latin typeface="Courier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11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Parent</a:t>
            </a:r>
            <a:r>
              <a:rPr lang="tr-TR" dirty="0" smtClean="0"/>
              <a:t> Child İlişkisi</a:t>
            </a:r>
            <a:endParaRPr lang="tr-TR" dirty="0"/>
          </a:p>
        </p:txBody>
      </p:sp>
      <p:grpSp>
        <p:nvGrpSpPr>
          <p:cNvPr id="4" name="Group 1041"/>
          <p:cNvGrpSpPr>
            <a:grpSpLocks/>
          </p:cNvGrpSpPr>
          <p:nvPr/>
        </p:nvGrpSpPr>
        <p:grpSpPr bwMode="auto">
          <a:xfrm>
            <a:off x="762000" y="2214736"/>
            <a:ext cx="7696200" cy="2438400"/>
            <a:chOff x="480" y="912"/>
            <a:chExt cx="4848" cy="1968"/>
          </a:xfrm>
        </p:grpSpPr>
        <p:sp>
          <p:nvSpPr>
            <p:cNvPr id="5" name="Oval 1028"/>
            <p:cNvSpPr>
              <a:spLocks noChangeArrowheads="1"/>
            </p:cNvSpPr>
            <p:nvPr/>
          </p:nvSpPr>
          <p:spPr bwMode="auto">
            <a:xfrm>
              <a:off x="2448" y="912"/>
              <a:ext cx="768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4000" b="1" i="1" dirty="0">
                  <a:solidFill>
                    <a:schemeClr val="tx2"/>
                  </a:solidFill>
                  <a:latin typeface="Times New Roman" charset="0"/>
                </a:rPr>
                <a:t>root</a:t>
              </a:r>
            </a:p>
          </p:txBody>
        </p:sp>
        <p:sp>
          <p:nvSpPr>
            <p:cNvPr id="6" name="Oval 1029"/>
            <p:cNvSpPr>
              <a:spLocks noChangeArrowheads="1"/>
            </p:cNvSpPr>
            <p:nvPr/>
          </p:nvSpPr>
          <p:spPr bwMode="auto">
            <a:xfrm>
              <a:off x="4560" y="2256"/>
              <a:ext cx="768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charset="0"/>
                </a:rPr>
                <a:t>p5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7" name="Oval 1030"/>
            <p:cNvSpPr>
              <a:spLocks noChangeArrowheads="1"/>
            </p:cNvSpPr>
            <p:nvPr/>
          </p:nvSpPr>
          <p:spPr bwMode="auto">
            <a:xfrm>
              <a:off x="3984" y="1440"/>
              <a:ext cx="768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charset="0"/>
                </a:rPr>
                <a:t>p3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8" name="Oval 1031"/>
            <p:cNvSpPr>
              <a:spLocks noChangeArrowheads="1"/>
            </p:cNvSpPr>
            <p:nvPr/>
          </p:nvSpPr>
          <p:spPr bwMode="auto">
            <a:xfrm>
              <a:off x="3360" y="2256"/>
              <a:ext cx="768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charset="0"/>
                </a:rPr>
                <a:t>p4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9" name="Oval 1032"/>
            <p:cNvSpPr>
              <a:spLocks noChangeArrowheads="1"/>
            </p:cNvSpPr>
            <p:nvPr/>
          </p:nvSpPr>
          <p:spPr bwMode="auto">
            <a:xfrm>
              <a:off x="1536" y="2256"/>
              <a:ext cx="768" cy="62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charset="0"/>
                </a:rPr>
                <a:t>p2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0" name="Oval 1033"/>
            <p:cNvSpPr>
              <a:spLocks noChangeArrowheads="1"/>
            </p:cNvSpPr>
            <p:nvPr/>
          </p:nvSpPr>
          <p:spPr bwMode="auto">
            <a:xfrm>
              <a:off x="480" y="2256"/>
              <a:ext cx="768" cy="57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AU" sz="3200" b="1" i="1">
                  <a:solidFill>
                    <a:schemeClr val="tx2"/>
                  </a:solidFill>
                  <a:latin typeface="Times New Roman" charset="0"/>
                </a:rPr>
                <a:t>p1</a:t>
              </a:r>
              <a:endParaRPr lang="en-AU" sz="4000" b="1" i="1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 flipH="1">
              <a:off x="960" y="1344"/>
              <a:ext cx="1680" cy="81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H="1">
              <a:off x="2160" y="1392"/>
              <a:ext cx="576" cy="76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832" y="1392"/>
              <a:ext cx="1152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4320" y="1968"/>
              <a:ext cx="672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792" y="1968"/>
              <a:ext cx="432" cy="28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251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Linux KÖK Dizini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1233175" y="1552108"/>
          <a:ext cx="6677650" cy="4622148"/>
        </p:xfrm>
        <a:graphic>
          <a:graphicData uri="http://schemas.openxmlformats.org/drawingml/2006/table">
            <a:tbl>
              <a:tblPr/>
              <a:tblGrid>
                <a:gridCol w="3338825">
                  <a:extLst>
                    <a:ext uri="{9D8B030D-6E8A-4147-A177-3AD203B41FA5}">
                      <a16:colId xmlns:a16="http://schemas.microsoft.com/office/drawing/2014/main" val="4045490743"/>
                    </a:ext>
                  </a:extLst>
                </a:gridCol>
                <a:gridCol w="3338825">
                  <a:extLst>
                    <a:ext uri="{9D8B030D-6E8A-4147-A177-3AD203B41FA5}">
                      <a16:colId xmlns:a16="http://schemas.microsoft.com/office/drawing/2014/main" val="3384526640"/>
                    </a:ext>
                  </a:extLst>
                </a:gridCol>
              </a:tblGrid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/bin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Temel komut binary dosyaları.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40711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tr-TR" sz="1500" b="1"/>
                        <a:t>/boot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Sistemin boot edilmesi için gerekli değişmez veriler.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8761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/dev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Cihazların bulunduğu dosyalar.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01392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tr-TR" sz="1500" b="1"/>
                        <a:t>/etc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Local sistemimiz için gerekli sistem dosyaları.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11263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/home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Kullanıcı dizinleri.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29614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/lib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Paylaştırılmış kütüphaneler.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53627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/mnt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Geçici bağlantı noktası.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326191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/proc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/>
                        <a:t>Dosya Sisteminin Process (işlem) bilgileri.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48498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/root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‘root’ kullanıcısının kök dizini./td&gt;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09154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/sbin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Önemli sistem çalıştırılabilir dosyaları.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59458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/tmp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Geçici saklama alanı.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09256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tr-TR" sz="1500" b="1"/>
                        <a:t>/usr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İkincil ana hiyerarşi (uygulama programlarını içerir)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87885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r>
                        <a:rPr lang="tr-TR" sz="1500" b="1"/>
                        <a:t>/var</a:t>
                      </a:r>
                      <a:endParaRPr lang="tr-TR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/>
                        <a:t>Değişken veri bölgesi.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284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57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PS Komutu</a:t>
            </a:r>
            <a:endParaRPr lang="tr-TR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285473"/>
              </p:ext>
            </p:extLst>
          </p:nvPr>
        </p:nvGraphicFramePr>
        <p:xfrm>
          <a:off x="1655282" y="2814601"/>
          <a:ext cx="6013062" cy="3926349"/>
        </p:xfrm>
        <a:graphic>
          <a:graphicData uri="http://schemas.openxmlformats.org/drawingml/2006/table">
            <a:tbl>
              <a:tblPr/>
              <a:tblGrid>
                <a:gridCol w="1284512">
                  <a:extLst>
                    <a:ext uri="{9D8B030D-6E8A-4147-A177-3AD203B41FA5}">
                      <a16:colId xmlns:a16="http://schemas.microsoft.com/office/drawing/2014/main" val="4288013375"/>
                    </a:ext>
                  </a:extLst>
                </a:gridCol>
                <a:gridCol w="4728550">
                  <a:extLst>
                    <a:ext uri="{9D8B030D-6E8A-4147-A177-3AD203B41FA5}">
                      <a16:colId xmlns:a16="http://schemas.microsoft.com/office/drawing/2014/main" val="2081271351"/>
                    </a:ext>
                  </a:extLst>
                </a:gridCol>
              </a:tblGrid>
              <a:tr h="296740">
                <a:tc>
                  <a:txBody>
                    <a:bodyPr/>
                    <a:lstStyle/>
                    <a:p>
                      <a:pPr algn="ctr"/>
                      <a:r>
                        <a:rPr lang="tr-TR" sz="1600">
                          <a:effectLst/>
                        </a:rPr>
                        <a:t>Parametre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>
                          <a:effectLst/>
                        </a:rPr>
                        <a:t>Anlamı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757655"/>
                  </a:ext>
                </a:extLst>
              </a:tr>
              <a:tr h="517574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-a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Belirli bir terminal kontrolündeki listele (sadece aktif kullanıcıların süreçleri değil)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09407"/>
                  </a:ext>
                </a:extLst>
              </a:tr>
              <a:tr h="40963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-r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Sadece çalışmakta olan (running) süreçleri listele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30322"/>
                  </a:ext>
                </a:extLst>
              </a:tr>
              <a:tr h="40963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-x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Bir terminal kontrolünde olamayan süreçleri listele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282005"/>
                  </a:ext>
                </a:extLst>
              </a:tr>
              <a:tr h="296740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-u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Süreç sahiplerini listele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64475"/>
                  </a:ext>
                </a:extLst>
              </a:tr>
              <a:tr h="40963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-f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Süreçler arasındaki ebeveyn çocuk ilişkilerini göster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03990"/>
                  </a:ext>
                </a:extLst>
              </a:tr>
              <a:tr h="296740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-l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Uzun formatlı bir liste üret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9618"/>
                  </a:ext>
                </a:extLst>
              </a:tr>
              <a:tr h="40963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-w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Bir sürecin komut satırı parametresini göster (kısa biçim)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36187"/>
                  </a:ext>
                </a:extLst>
              </a:tr>
              <a:tr h="409635">
                <a:tc>
                  <a:txBody>
                    <a:bodyPr/>
                    <a:lstStyle/>
                    <a:p>
                      <a:r>
                        <a:rPr lang="tr-TR" sz="1600">
                          <a:effectLst/>
                        </a:rPr>
                        <a:t>-ww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dirty="0">
                          <a:effectLst/>
                        </a:rPr>
                        <a:t>Bir sürecin komut satırı parametresini göster (uzun biçim)</a:t>
                      </a:r>
                    </a:p>
                  </a:txBody>
                  <a:tcPr marL="83814" marR="83814" marT="41907" marB="4190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911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512" y="908212"/>
            <a:ext cx="8507288" cy="1710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-457200"/>
            <a:r>
              <a:rPr lang="tr-TR" altLang="tr-TR" sz="1600" b="1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ps</a:t>
            </a:r>
            <a:r>
              <a:rPr lang="tr-TR" altLang="tr-TR" sz="1600" dirty="0">
                <a:solidFill>
                  <a:srgbClr val="252525"/>
                </a:solidFill>
                <a:cs typeface="Arial" panose="020B0604020202020204" pitchFamily="34" charset="0"/>
              </a:rPr>
              <a:t> komutu, sistemde o esnada mevcut süreçler hakkında, durum bilgisi, boyut, isim, sahiplik, CPU zamanı, duvar saati zamanı vb. bilgileri listeleyen bir komuttur. </a:t>
            </a:r>
            <a:r>
              <a:rPr lang="tr-TR" altLang="tr-TR" sz="1600" b="1" dirty="0" err="1">
                <a:solidFill>
                  <a:srgbClr val="252525"/>
                </a:solidFill>
                <a:cs typeface="Arial" panose="020B0604020202020204" pitchFamily="34" charset="0"/>
              </a:rPr>
              <a:t>ps</a:t>
            </a:r>
            <a:r>
              <a:rPr lang="tr-TR" altLang="tr-TR" sz="1600" dirty="0">
                <a:solidFill>
                  <a:srgbClr val="252525"/>
                </a:solidFill>
                <a:cs typeface="Arial" panose="020B0604020202020204" pitchFamily="34" charset="0"/>
              </a:rPr>
              <a:t> komutunun pek çok parametresi mevcuttur. Bunalar arasında en önemli olanlar aşağıda tabloda listelenmiştir:</a:t>
            </a:r>
          </a:p>
          <a:p>
            <a:pPr lvl="0"/>
            <a:endParaRPr lang="tr-TR" altLang="tr-TR" sz="1200" dirty="0"/>
          </a:p>
          <a:p>
            <a:pPr lvl="1" indent="-457200"/>
            <a:r>
              <a:rPr lang="tr-TR" altLang="tr-TR" sz="1600" b="1" dirty="0" err="1">
                <a:solidFill>
                  <a:srgbClr val="252525"/>
                </a:solidFill>
                <a:cs typeface="Arial" panose="020B0604020202020204" pitchFamily="34" charset="0"/>
              </a:rPr>
              <a:t>ps</a:t>
            </a:r>
            <a:r>
              <a:rPr lang="tr-TR" altLang="tr-TR" sz="1600" dirty="0">
                <a:solidFill>
                  <a:srgbClr val="252525"/>
                </a:solidFill>
                <a:cs typeface="Arial" panose="020B0604020202020204" pitchFamily="34" charset="0"/>
              </a:rPr>
              <a:t> komutu ile birlikte kullanılan en sık parametre kümesi </a:t>
            </a:r>
            <a:r>
              <a:rPr lang="tr-TR" altLang="tr-TR" sz="1600" b="1" dirty="0">
                <a:solidFill>
                  <a:srgbClr val="252525"/>
                </a:solidFill>
                <a:cs typeface="Arial" panose="020B0604020202020204" pitchFamily="34" charset="0"/>
              </a:rPr>
              <a:t>–</a:t>
            </a:r>
            <a:r>
              <a:rPr lang="tr-TR" altLang="tr-TR" sz="1600" b="1" dirty="0" err="1">
                <a:solidFill>
                  <a:srgbClr val="252525"/>
                </a:solidFill>
                <a:cs typeface="Arial" panose="020B0604020202020204" pitchFamily="34" charset="0"/>
              </a:rPr>
              <a:t>auxww</a:t>
            </a:r>
            <a:r>
              <a:rPr lang="tr-TR" altLang="tr-TR" sz="1600" dirty="0">
                <a:solidFill>
                  <a:srgbClr val="252525"/>
                </a:solidFill>
                <a:cs typeface="Arial" panose="020B0604020202020204" pitchFamily="34" charset="0"/>
              </a:rPr>
              <a:t> şeklindedir. Böylece tüm süreçler, bunların sahipleri, tüm süreçlerin komut satırı parametreleri listelenir</a:t>
            </a:r>
            <a:r>
              <a:rPr lang="tr-TR" altLang="tr-TR" sz="1600" dirty="0" smtClean="0">
                <a:solidFill>
                  <a:srgbClr val="252525"/>
                </a:solidFill>
                <a:cs typeface="Arial" panose="020B0604020202020204" pitchFamily="34" charset="0"/>
              </a:rPr>
              <a:t>.</a:t>
            </a:r>
            <a:endParaRPr lang="tr-TR" altLang="tr-TR" sz="1600" dirty="0">
              <a:solidFill>
                <a:srgbClr val="25252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0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Linux Görev Ağacı</a:t>
            </a:r>
            <a:endParaRPr lang="tr-TR" dirty="0"/>
          </a:p>
        </p:txBody>
      </p:sp>
      <p:pic>
        <p:nvPicPr>
          <p:cNvPr id="5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5337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1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tr-TR" dirty="0" smtClean="0"/>
              <a:t>Windows </a:t>
            </a:r>
            <a:r>
              <a:rPr lang="tr-TR" dirty="0" err="1" smtClean="0"/>
              <a:t>Api</a:t>
            </a:r>
            <a:endParaRPr lang="tr-TR" dirty="0"/>
          </a:p>
        </p:txBody>
      </p:sp>
      <p:pic>
        <p:nvPicPr>
          <p:cNvPr id="3" name="Picture 1" descr="Screen Shot 2012-12-04 at 11.2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295028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GÖREV ZAMANLAMA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11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Tek işlemcili yapıları kapsıyor.</a:t>
            </a:r>
          </a:p>
          <a:p>
            <a:r>
              <a:rPr lang="tr-TR" dirty="0" smtClean="0"/>
              <a:t>Zamanlamanın Amaçları</a:t>
            </a:r>
          </a:p>
          <a:p>
            <a:r>
              <a:rPr lang="tr-TR" dirty="0" smtClean="0"/>
              <a:t>Algoritmalar</a:t>
            </a:r>
          </a:p>
          <a:p>
            <a:pPr lvl="1"/>
            <a:r>
              <a:rPr lang="tr-TR" dirty="0" smtClean="0"/>
              <a:t>FCFS (ilk gelen ilk çalışır) &amp;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Rubin</a:t>
            </a:r>
            <a:r>
              <a:rPr lang="tr-TR" dirty="0" smtClean="0"/>
              <a:t> (Döngülü planlama)</a:t>
            </a:r>
          </a:p>
          <a:p>
            <a:pPr lvl="1"/>
            <a:r>
              <a:rPr lang="tr-TR" dirty="0" smtClean="0"/>
              <a:t>SJF (En Kısa iş önce),SRF(En kısa kalan önce)</a:t>
            </a:r>
          </a:p>
          <a:p>
            <a:pPr lvl="1"/>
            <a:r>
              <a:rPr lang="tr-TR" dirty="0" err="1" smtClean="0"/>
              <a:t>Multilevel</a:t>
            </a:r>
            <a:r>
              <a:rPr lang="tr-TR" dirty="0" smtClean="0"/>
              <a:t> Feedback </a:t>
            </a:r>
            <a:r>
              <a:rPr lang="tr-TR" dirty="0" err="1" smtClean="0"/>
              <a:t>Queues</a:t>
            </a:r>
            <a:endParaRPr lang="tr-TR" dirty="0" smtClean="0"/>
          </a:p>
          <a:p>
            <a:pPr lvl="1"/>
            <a:r>
              <a:rPr lang="tr-TR" dirty="0" err="1" smtClean="0"/>
              <a:t>Lottery</a:t>
            </a:r>
            <a:r>
              <a:rPr lang="tr-TR" dirty="0" smtClean="0"/>
              <a:t> Zamanlama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5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96544"/>
          </a:xfrm>
        </p:spPr>
        <p:txBody>
          <a:bodyPr/>
          <a:lstStyle/>
          <a:p>
            <a:r>
              <a:rPr lang="tr-TR" dirty="0" smtClean="0"/>
              <a:t>Zamanlama iki türlü yapılabilir;</a:t>
            </a:r>
          </a:p>
          <a:p>
            <a:pPr lvl="1"/>
            <a:r>
              <a:rPr lang="tr-TR" dirty="0" smtClean="0"/>
              <a:t>Görevin bulunduğu duruma göre</a:t>
            </a:r>
          </a:p>
          <a:p>
            <a:pPr lvl="2"/>
            <a:r>
              <a:rPr lang="tr-TR" dirty="0" smtClean="0"/>
              <a:t>Görev;</a:t>
            </a:r>
          </a:p>
          <a:p>
            <a:pPr lvl="3"/>
            <a:r>
              <a:rPr lang="tr-TR" dirty="0" smtClean="0"/>
              <a:t>İşlemcide çalışabilir durumda olabilir.</a:t>
            </a:r>
          </a:p>
          <a:p>
            <a:pPr lvl="3"/>
            <a:r>
              <a:rPr lang="tr-TR" dirty="0" smtClean="0"/>
              <a:t>Parçaları veya tümü bellekte olabilir.</a:t>
            </a:r>
          </a:p>
          <a:p>
            <a:pPr lvl="3"/>
            <a:r>
              <a:rPr lang="tr-TR" dirty="0" smtClean="0"/>
              <a:t>Henüz başlatılmamış olabilir.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Zamanlama dönemine göre</a:t>
            </a:r>
          </a:p>
        </p:txBody>
      </p:sp>
    </p:spTree>
    <p:extLst>
      <p:ext uri="{BB962C8B-B14F-4D97-AF65-F5344CB8AC3E}">
        <p14:creationId xmlns:p14="http://schemas.microsoft.com/office/powerpoint/2010/main" val="33462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Zamanlama Dönemine Göre;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smtClean="0"/>
              <a:t>Uzun Vadeli Zamanlama (</a:t>
            </a:r>
            <a:r>
              <a:rPr lang="tr-TR" sz="2200" dirty="0" err="1" smtClean="0"/>
              <a:t>Long</a:t>
            </a:r>
            <a:r>
              <a:rPr lang="tr-TR" sz="2200" dirty="0" smtClean="0"/>
              <a:t> </a:t>
            </a:r>
            <a:r>
              <a:rPr lang="tr-TR" sz="2200" dirty="0" err="1" smtClean="0"/>
              <a:t>Term</a:t>
            </a:r>
            <a:r>
              <a:rPr lang="tr-TR" sz="2200" dirty="0" smtClean="0"/>
              <a:t> </a:t>
            </a:r>
            <a:r>
              <a:rPr lang="tr-TR" sz="2200" dirty="0" err="1" smtClean="0"/>
              <a:t>Scheduling</a:t>
            </a:r>
            <a:r>
              <a:rPr lang="tr-TR" sz="2200" dirty="0" smtClean="0"/>
              <a:t>)</a:t>
            </a:r>
          </a:p>
          <a:p>
            <a:pPr lvl="1"/>
            <a:r>
              <a:rPr lang="tr-TR" sz="2200" dirty="0" smtClean="0"/>
              <a:t>Görevlerin çalıştırılabilecek durumda olup olmamasına göre hazır görevler kuyruğuna atılıp atılmamasına karar verilir.</a:t>
            </a:r>
          </a:p>
          <a:p>
            <a:r>
              <a:rPr lang="tr-TR" sz="2200" dirty="0" smtClean="0"/>
              <a:t>Orta Vadeli Zamanlama (</a:t>
            </a:r>
            <a:r>
              <a:rPr lang="tr-TR" sz="2200" dirty="0" err="1" smtClean="0"/>
              <a:t>Mid</a:t>
            </a:r>
            <a:r>
              <a:rPr lang="tr-TR" sz="2200" dirty="0"/>
              <a:t> </a:t>
            </a:r>
            <a:r>
              <a:rPr lang="tr-TR" sz="2200" dirty="0" err="1" smtClean="0"/>
              <a:t>Term</a:t>
            </a:r>
            <a:r>
              <a:rPr lang="tr-TR" sz="2200" dirty="0" smtClean="0"/>
              <a:t> </a:t>
            </a:r>
            <a:r>
              <a:rPr lang="tr-TR" sz="2200" dirty="0" err="1"/>
              <a:t>Scheduling</a:t>
            </a:r>
            <a:r>
              <a:rPr lang="tr-TR" sz="2200" dirty="0"/>
              <a:t>)</a:t>
            </a:r>
            <a:endParaRPr lang="tr-TR" sz="2200" dirty="0" smtClean="0"/>
          </a:p>
          <a:p>
            <a:pPr lvl="1"/>
            <a:r>
              <a:rPr lang="tr-TR" sz="2200" dirty="0" smtClean="0"/>
              <a:t>Görevlerin ana belleğe alınıp alınmamasına göre karar verilir.</a:t>
            </a:r>
          </a:p>
          <a:p>
            <a:r>
              <a:rPr lang="tr-TR" sz="2200" dirty="0" smtClean="0"/>
              <a:t>Kısa Vadeli Zamanlama (</a:t>
            </a:r>
            <a:r>
              <a:rPr lang="tr-TR" sz="2200" dirty="0" err="1" smtClean="0"/>
              <a:t>Dispatcher</a:t>
            </a:r>
            <a:r>
              <a:rPr lang="tr-TR" sz="2200" dirty="0" smtClean="0"/>
              <a:t> – Seçici)(</a:t>
            </a:r>
            <a:r>
              <a:rPr lang="tr-TR" sz="2200" dirty="0" err="1" smtClean="0"/>
              <a:t>Short</a:t>
            </a:r>
            <a:r>
              <a:rPr lang="tr-TR" sz="2200" dirty="0" smtClean="0"/>
              <a:t> </a:t>
            </a:r>
            <a:r>
              <a:rPr lang="tr-TR" sz="2200" dirty="0" err="1" smtClean="0"/>
              <a:t>Term</a:t>
            </a:r>
            <a:r>
              <a:rPr lang="tr-TR" sz="2200" dirty="0"/>
              <a:t> </a:t>
            </a:r>
            <a:r>
              <a:rPr lang="tr-TR" sz="2200" dirty="0" err="1"/>
              <a:t>Scheduling</a:t>
            </a:r>
            <a:r>
              <a:rPr lang="tr-TR" sz="2200" dirty="0"/>
              <a:t>)</a:t>
            </a:r>
            <a:endParaRPr lang="tr-TR" sz="2200" dirty="0" smtClean="0"/>
          </a:p>
          <a:p>
            <a:pPr lvl="1"/>
            <a:r>
              <a:rPr lang="tr-TR" sz="2200" dirty="0" smtClean="0"/>
              <a:t>Hangi görevin çalıştırılacağına karar verilir. (İşlemci zamanlama)</a:t>
            </a:r>
          </a:p>
          <a:p>
            <a:r>
              <a:rPr lang="tr-TR" sz="2200" dirty="0" smtClean="0"/>
              <a:t>Giriş Çıkış </a:t>
            </a:r>
            <a:r>
              <a:rPr lang="tr-TR" sz="2200" dirty="0"/>
              <a:t>Zamanlama (I/O </a:t>
            </a:r>
            <a:r>
              <a:rPr lang="tr-TR" sz="2200" dirty="0" err="1"/>
              <a:t>Scheduling</a:t>
            </a:r>
            <a:r>
              <a:rPr lang="tr-TR" sz="2200" dirty="0"/>
              <a:t>)</a:t>
            </a:r>
            <a:endParaRPr lang="tr-TR" sz="2200" dirty="0" smtClean="0"/>
          </a:p>
          <a:p>
            <a:pPr lvl="1"/>
            <a:r>
              <a:rPr lang="tr-TR" sz="2200" dirty="0" smtClean="0"/>
              <a:t>Birden fazla görev aynı I/O cihazına erişmek isteyebilir. Burada hangi görevin I/O cihazına </a:t>
            </a:r>
            <a:r>
              <a:rPr lang="tr-TR" sz="2200" dirty="0" err="1" smtClean="0"/>
              <a:t>erişilebilineceğine</a:t>
            </a:r>
            <a:r>
              <a:rPr lang="tr-TR" sz="2200" dirty="0" smtClean="0"/>
              <a:t> karar verilir.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180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Bir Program</a:t>
            </a:r>
            <a:endParaRPr lang="tr-TR" dirty="0"/>
          </a:p>
        </p:txBody>
      </p:sp>
      <p:grpSp>
        <p:nvGrpSpPr>
          <p:cNvPr id="21" name="Grup 20"/>
          <p:cNvGrpSpPr/>
          <p:nvPr/>
        </p:nvGrpSpPr>
        <p:grpSpPr>
          <a:xfrm>
            <a:off x="816369" y="2491380"/>
            <a:ext cx="7704856" cy="3146876"/>
            <a:chOff x="827584" y="3140968"/>
            <a:chExt cx="7704856" cy="3146876"/>
          </a:xfrm>
        </p:grpSpPr>
        <p:sp>
          <p:nvSpPr>
            <p:cNvPr id="4" name="Dikdörtgen 3"/>
            <p:cNvSpPr/>
            <p:nvPr/>
          </p:nvSpPr>
          <p:spPr>
            <a:xfrm>
              <a:off x="827584" y="3140968"/>
              <a:ext cx="1800200" cy="10081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Kaynak Kod</a:t>
              </a:r>
              <a:endParaRPr lang="tr-TR" dirty="0"/>
            </a:p>
          </p:txBody>
        </p:sp>
        <p:sp>
          <p:nvSpPr>
            <p:cNvPr id="5" name="Dikdörtgen 4"/>
            <p:cNvSpPr/>
            <p:nvPr/>
          </p:nvSpPr>
          <p:spPr>
            <a:xfrm>
              <a:off x="3779912" y="3163960"/>
              <a:ext cx="1800200" cy="10081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Nesne Dosyası</a:t>
              </a:r>
              <a:br>
                <a:rPr lang="tr-TR" dirty="0" smtClean="0"/>
              </a:br>
              <a:r>
                <a:rPr lang="tr-TR" dirty="0" smtClean="0"/>
                <a:t>.bin, …</a:t>
              </a:r>
              <a:endParaRPr lang="tr-TR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6732240" y="3140968"/>
              <a:ext cx="1800200" cy="10081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Çalıştırılabilir Programlar</a:t>
              </a:r>
              <a:endParaRPr lang="tr-TR" dirty="0"/>
            </a:p>
          </p:txBody>
        </p:sp>
        <p:sp>
          <p:nvSpPr>
            <p:cNvPr id="12" name="Dikdörtgen 11"/>
            <p:cNvSpPr/>
            <p:nvPr/>
          </p:nvSpPr>
          <p:spPr>
            <a:xfrm>
              <a:off x="6732240" y="4172072"/>
              <a:ext cx="1800200" cy="409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6732240" y="4581128"/>
              <a:ext cx="1800200" cy="409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2879812" y="4581128"/>
              <a:ext cx="1800200" cy="5582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Kütüphane Dosyaları</a:t>
              </a:r>
              <a:endParaRPr lang="tr-TR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2865113" y="5301208"/>
              <a:ext cx="1800200" cy="409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Ve diğer dosyalar</a:t>
              </a:r>
              <a:endParaRPr lang="tr-TR" dirty="0"/>
            </a:p>
          </p:txBody>
        </p:sp>
        <p:sp>
          <p:nvSpPr>
            <p:cNvPr id="16" name="Sağ Ok 15"/>
            <p:cNvSpPr/>
            <p:nvPr/>
          </p:nvSpPr>
          <p:spPr>
            <a:xfrm>
              <a:off x="2627784" y="3501008"/>
              <a:ext cx="1152128" cy="50405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Derleme</a:t>
              </a:r>
              <a:endParaRPr lang="tr-TR" dirty="0"/>
            </a:p>
          </p:txBody>
        </p:sp>
        <p:sp>
          <p:nvSpPr>
            <p:cNvPr id="17" name="Sağ Ok 16"/>
            <p:cNvSpPr/>
            <p:nvPr/>
          </p:nvSpPr>
          <p:spPr>
            <a:xfrm>
              <a:off x="5580112" y="3502315"/>
              <a:ext cx="1152128" cy="50405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Bağlantı</a:t>
              </a:r>
              <a:endParaRPr lang="tr-TR" dirty="0"/>
            </a:p>
          </p:txBody>
        </p:sp>
        <p:cxnSp>
          <p:nvCxnSpPr>
            <p:cNvPr id="19" name="Eğri Bağlayıcı 18"/>
            <p:cNvCxnSpPr/>
            <p:nvPr/>
          </p:nvCxnSpPr>
          <p:spPr>
            <a:xfrm flipV="1">
              <a:off x="4680012" y="4376600"/>
              <a:ext cx="1908212" cy="613584"/>
            </a:xfrm>
            <a:prstGeom prst="curved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ğri Bağlayıcı 19"/>
            <p:cNvCxnSpPr/>
            <p:nvPr/>
          </p:nvCxnSpPr>
          <p:spPr>
            <a:xfrm flipV="1">
              <a:off x="4683496" y="4581128"/>
              <a:ext cx="1908212" cy="892733"/>
            </a:xfrm>
            <a:prstGeom prst="curved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kdörtgen 17"/>
            <p:cNvSpPr/>
            <p:nvPr/>
          </p:nvSpPr>
          <p:spPr>
            <a:xfrm>
              <a:off x="2865113" y="5878788"/>
              <a:ext cx="1800200" cy="409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Ve değişkenler</a:t>
              </a:r>
              <a:endParaRPr lang="tr-TR" dirty="0"/>
            </a:p>
          </p:txBody>
        </p:sp>
        <p:cxnSp>
          <p:nvCxnSpPr>
            <p:cNvPr id="22" name="Eğri Bağlayıcı 21"/>
            <p:cNvCxnSpPr/>
            <p:nvPr/>
          </p:nvCxnSpPr>
          <p:spPr>
            <a:xfrm flipV="1">
              <a:off x="4683496" y="4990184"/>
              <a:ext cx="1908212" cy="1139483"/>
            </a:xfrm>
            <a:prstGeom prst="curved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Orta Vadeli Zamanlama</a:t>
            </a:r>
            <a:endParaRPr lang="tr-TR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8215"/>
            <a:ext cx="8229600" cy="29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4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Kısa </a:t>
            </a:r>
            <a:r>
              <a:rPr lang="tr-TR" dirty="0" smtClean="0"/>
              <a:t>Süreli Zamanlama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/>
              <a:t>Dispatcher</a:t>
            </a:r>
            <a:r>
              <a:rPr lang="tr-TR" dirty="0"/>
              <a:t> – Seçici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Kısa Vadeli Zamanlamayı etkileyen durumlar</a:t>
            </a:r>
          </a:p>
          <a:p>
            <a:pPr lvl="1"/>
            <a:r>
              <a:rPr lang="tr-TR" dirty="0" smtClean="0"/>
              <a:t>Saat Kesmeleri</a:t>
            </a:r>
          </a:p>
          <a:p>
            <a:pPr lvl="1"/>
            <a:r>
              <a:rPr lang="tr-TR" dirty="0" smtClean="0"/>
              <a:t>Giriş/Çıkış Kesmesi</a:t>
            </a:r>
          </a:p>
          <a:p>
            <a:pPr lvl="1"/>
            <a:r>
              <a:rPr lang="tr-TR" dirty="0" smtClean="0"/>
              <a:t>İşletim sistem çağrıları</a:t>
            </a:r>
          </a:p>
          <a:p>
            <a:pPr lvl="1"/>
            <a:r>
              <a:rPr lang="tr-TR" dirty="0" smtClean="0"/>
              <a:t>Sinyaller (Semafor vb.)</a:t>
            </a:r>
          </a:p>
          <a:p>
            <a:r>
              <a:rPr lang="tr-TR" dirty="0" smtClean="0"/>
              <a:t>Kısa süreli zamanlama, genellikle en az 100 milisaniyede bir kez yürütülür.</a:t>
            </a:r>
          </a:p>
          <a:p>
            <a:pPr lvl="1"/>
            <a:r>
              <a:rPr lang="tr-TR" dirty="0" smtClean="0"/>
              <a:t>Eğer 100 milisaniye içinde bir görev 10 milisaniye için çalıştırılmaya karar verilirse, zamanlayıcının çalışması için basit bir kullanım olarak  CPU’ </a:t>
            </a:r>
            <a:r>
              <a:rPr lang="tr-TR" dirty="0" err="1" smtClean="0"/>
              <a:t>nun</a:t>
            </a:r>
            <a:r>
              <a:rPr lang="tr-TR" dirty="0" smtClean="0"/>
              <a:t> kullanım yüzdesi 9 dur.  10/(100+10)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4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" y="951524"/>
            <a:ext cx="9090102" cy="492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2038"/>
            <a:ext cx="8568952" cy="530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117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 sistemlerde </a:t>
            </a:r>
            <a:br>
              <a:rPr lang="tr-TR" dirty="0" smtClean="0"/>
            </a:br>
            <a:r>
              <a:rPr lang="tr-TR" dirty="0" smtClean="0"/>
              <a:t>çok görevlilik (zamanlama)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Mobil cihazların kısıtlarından dolayı, ilk çıkan işletim sistemlerinde </a:t>
            </a:r>
            <a:r>
              <a:rPr lang="tr-TR" sz="2000" dirty="0" err="1" smtClean="0"/>
              <a:t>multitasking</a:t>
            </a:r>
            <a:r>
              <a:rPr lang="tr-TR" sz="2000" dirty="0" smtClean="0"/>
              <a:t> yoktur. Sadece bir uygulama ön planda çalışır diğer tüm kullanıcı uygulamaları askı alınırdı.</a:t>
            </a:r>
          </a:p>
          <a:p>
            <a:r>
              <a:rPr lang="tr-TR" sz="2000" dirty="0" smtClean="0"/>
              <a:t>İlk </a:t>
            </a:r>
            <a:r>
              <a:rPr lang="tr-TR" sz="2000" dirty="0" err="1" smtClean="0"/>
              <a:t>multitasking</a:t>
            </a:r>
            <a:r>
              <a:rPr lang="tr-TR" sz="2000" dirty="0" smtClean="0"/>
              <a:t> IOS 4 ile başlamıştır. Başlangıçta sınırlı</a:t>
            </a:r>
          </a:p>
          <a:p>
            <a:r>
              <a:rPr lang="tr-TR" sz="2000" dirty="0" smtClean="0"/>
              <a:t>IOS 4 programlama </a:t>
            </a:r>
            <a:r>
              <a:rPr lang="tr-TR" sz="2000" dirty="0" err="1" smtClean="0"/>
              <a:t>multitask</a:t>
            </a:r>
            <a:r>
              <a:rPr lang="tr-TR" sz="2000" dirty="0" smtClean="0"/>
              <a:t> için API desteği gelmiştir.</a:t>
            </a:r>
          </a:p>
          <a:p>
            <a:pPr lvl="1"/>
            <a:r>
              <a:rPr lang="tr-TR" sz="2000" dirty="0" smtClean="0"/>
              <a:t>Networkten indirme işlemleri</a:t>
            </a:r>
          </a:p>
          <a:p>
            <a:pPr lvl="1"/>
            <a:r>
              <a:rPr lang="tr-TR" sz="2000" dirty="0" smtClean="0"/>
              <a:t>Yeni </a:t>
            </a:r>
            <a:r>
              <a:rPr lang="tr-TR" sz="2000" dirty="0" err="1" smtClean="0"/>
              <a:t>email</a:t>
            </a:r>
            <a:r>
              <a:rPr lang="tr-TR" sz="2000" dirty="0" smtClean="0"/>
              <a:t> alma</a:t>
            </a:r>
          </a:p>
          <a:p>
            <a:pPr lvl="1"/>
            <a:r>
              <a:rPr lang="tr-TR" sz="2000" dirty="0" smtClean="0"/>
              <a:t>Ses yürütücüsü</a:t>
            </a:r>
          </a:p>
          <a:p>
            <a:r>
              <a:rPr lang="tr-TR" sz="2000" dirty="0" smtClean="0"/>
              <a:t>Bellek kullanımı ve bataryanın yaşam süresi için kısıtlamalar vardır.</a:t>
            </a:r>
          </a:p>
          <a:p>
            <a:r>
              <a:rPr lang="tr-TR" sz="2000" dirty="0" err="1" smtClean="0"/>
              <a:t>Android</a:t>
            </a:r>
            <a:r>
              <a:rPr lang="tr-TR" sz="2000" dirty="0" smtClean="0"/>
              <a:t> de görev askıya alınsa bile çalıştırılabilir. </a:t>
            </a:r>
          </a:p>
          <a:p>
            <a:r>
              <a:rPr lang="tr-TR" sz="2000" dirty="0" smtClean="0"/>
              <a:t>Servisler yardımıyla etkin bir kullanım </a:t>
            </a:r>
            <a:r>
              <a:rPr lang="tr-TR" sz="2000" smtClean="0"/>
              <a:t>söz konusudur.</a:t>
            </a:r>
            <a:endParaRPr lang="tr-TR" sz="2000" dirty="0" smtClean="0"/>
          </a:p>
          <a:p>
            <a:endParaRPr lang="tr-TR" sz="20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53812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Zamanlama Kriterleri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Tarafsızlık</a:t>
            </a:r>
          </a:p>
          <a:p>
            <a:pPr lvl="1"/>
            <a:r>
              <a:rPr lang="tr-TR" dirty="0" smtClean="0"/>
              <a:t>Her göreve eşit davranma</a:t>
            </a:r>
          </a:p>
          <a:p>
            <a:r>
              <a:rPr lang="tr-TR" dirty="0" smtClean="0"/>
              <a:t>Etkinlik</a:t>
            </a:r>
          </a:p>
          <a:p>
            <a:pPr lvl="1"/>
            <a:r>
              <a:rPr lang="tr-TR" dirty="0" smtClean="0"/>
              <a:t>Görevlerin çalışmasını aksatmayacak</a:t>
            </a:r>
          </a:p>
          <a:p>
            <a:r>
              <a:rPr lang="tr-TR" dirty="0" smtClean="0"/>
              <a:t>Tepki Süresi</a:t>
            </a:r>
          </a:p>
          <a:p>
            <a:pPr lvl="1"/>
            <a:r>
              <a:rPr lang="tr-TR" dirty="0" smtClean="0"/>
              <a:t>Etkileşimli görevler için istek zamanı ile cevaplama zamanı düşük olacak</a:t>
            </a:r>
          </a:p>
          <a:p>
            <a:r>
              <a:rPr lang="tr-TR" dirty="0" smtClean="0"/>
              <a:t>Geriye Döndürme</a:t>
            </a:r>
          </a:p>
          <a:p>
            <a:pPr lvl="1"/>
            <a:r>
              <a:rPr lang="tr-TR" dirty="0" smtClean="0"/>
              <a:t>Görev bekleme konumunda kalmayacak. </a:t>
            </a:r>
          </a:p>
          <a:p>
            <a:r>
              <a:rPr lang="tr-TR" dirty="0" smtClean="0"/>
              <a:t>Çıktı</a:t>
            </a:r>
          </a:p>
          <a:p>
            <a:pPr lvl="1"/>
            <a:r>
              <a:rPr lang="tr-TR" dirty="0" smtClean="0"/>
              <a:t>Birim zamanda çalıştırılan görev sayısı maksimum olmalıdır.</a:t>
            </a:r>
          </a:p>
          <a:p>
            <a:r>
              <a:rPr lang="tr-TR" dirty="0" smtClean="0"/>
              <a:t>İşlemci Kullanımı</a:t>
            </a:r>
          </a:p>
          <a:p>
            <a:pPr lvl="1"/>
            <a:r>
              <a:rPr lang="tr-TR" dirty="0" smtClean="0"/>
              <a:t>(gerçek zamanlı sistemlerde çok önemli değildir.)</a:t>
            </a:r>
          </a:p>
          <a:p>
            <a:r>
              <a:rPr lang="tr-TR" dirty="0" smtClean="0"/>
              <a:t>Zaman Sınırı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8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Zamanlama(</a:t>
            </a:r>
            <a:r>
              <a:rPr lang="tr-TR" sz="2800" dirty="0" err="1" smtClean="0"/>
              <a:t>Scheduling</a:t>
            </a:r>
            <a:r>
              <a:rPr lang="tr-TR" sz="2800" dirty="0" smtClean="0"/>
              <a:t>) Ne </a:t>
            </a:r>
            <a:r>
              <a:rPr lang="tr-TR" sz="2800" dirty="0"/>
              <a:t>Zaman Yapılmalıdır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6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0" dirty="0"/>
              <a:t>Zamanlamanın yapılmasına ihtiyaç duyulan zamanlar:</a:t>
            </a:r>
          </a:p>
          <a:p>
            <a:pPr marL="0" indent="0">
              <a:buNone/>
            </a:pPr>
            <a:r>
              <a:rPr lang="tr-TR" b="0" dirty="0"/>
              <a:t>1. Yeni bir </a:t>
            </a:r>
            <a:r>
              <a:rPr lang="tr-TR" b="0" dirty="0" smtClean="0"/>
              <a:t>görev </a:t>
            </a:r>
            <a:r>
              <a:rPr lang="tr-TR" b="0" dirty="0"/>
              <a:t>oluşturulduğunda, ana </a:t>
            </a:r>
            <a:r>
              <a:rPr lang="tr-TR" b="0" dirty="0" smtClean="0"/>
              <a:t>görevin </a:t>
            </a:r>
            <a:r>
              <a:rPr lang="tr-TR" b="0" dirty="0"/>
              <a:t>ya da çocuk </a:t>
            </a:r>
            <a:r>
              <a:rPr lang="tr-TR" b="0" dirty="0" smtClean="0"/>
              <a:t>görevin çalıştırılmasının </a:t>
            </a:r>
            <a:r>
              <a:rPr lang="tr-TR" b="0" dirty="0"/>
              <a:t>kararı verilmelidir. Bu iki </a:t>
            </a:r>
            <a:r>
              <a:rPr lang="tr-TR" b="0" dirty="0" smtClean="0"/>
              <a:t>görevde </a:t>
            </a:r>
            <a:r>
              <a:rPr lang="tr-TR" b="0" dirty="0"/>
              <a:t>hazır </a:t>
            </a:r>
            <a:r>
              <a:rPr lang="tr-TR" b="0" dirty="0" smtClean="0"/>
              <a:t>durumuna gelir</a:t>
            </a:r>
            <a:r>
              <a:rPr lang="tr-TR" b="0" dirty="0"/>
              <a:t>.</a:t>
            </a:r>
          </a:p>
          <a:p>
            <a:pPr marL="0" indent="0">
              <a:buNone/>
            </a:pPr>
            <a:r>
              <a:rPr lang="tr-TR" b="0" dirty="0"/>
              <a:t>2.Bir </a:t>
            </a:r>
            <a:r>
              <a:rPr lang="tr-TR" b="0" dirty="0" smtClean="0"/>
              <a:t>görevin </a:t>
            </a:r>
            <a:r>
              <a:rPr lang="tr-TR" b="0" dirty="0"/>
              <a:t>çalışması bittiğinde ve işlemciyi </a:t>
            </a:r>
            <a:r>
              <a:rPr lang="tr-TR" b="0" dirty="0" smtClean="0"/>
              <a:t>kullanmayı bıraktığında </a:t>
            </a:r>
            <a:r>
              <a:rPr lang="tr-TR" b="0" dirty="0"/>
              <a:t>karar verilmelidir.</a:t>
            </a:r>
          </a:p>
          <a:p>
            <a:pPr marL="0" indent="0">
              <a:buNone/>
            </a:pPr>
            <a:r>
              <a:rPr lang="tr-TR" b="0" dirty="0"/>
              <a:t>3.Bir </a:t>
            </a:r>
            <a:r>
              <a:rPr lang="tr-TR" b="0" dirty="0" smtClean="0"/>
              <a:t>görev </a:t>
            </a:r>
            <a:r>
              <a:rPr lang="tr-TR" b="0" dirty="0"/>
              <a:t>I/O işlemi için </a:t>
            </a:r>
            <a:r>
              <a:rPr lang="tr-TR" b="0" dirty="0" err="1"/>
              <a:t>bloklandığında</a:t>
            </a:r>
            <a:r>
              <a:rPr lang="tr-TR" b="0" dirty="0"/>
              <a:t> başka bir </a:t>
            </a:r>
            <a:r>
              <a:rPr lang="tr-TR" b="0" dirty="0" smtClean="0"/>
              <a:t>görev seçilmelidir</a:t>
            </a:r>
            <a:r>
              <a:rPr lang="tr-TR" b="0" dirty="0"/>
              <a:t>.</a:t>
            </a:r>
          </a:p>
          <a:p>
            <a:pPr marL="0" indent="0">
              <a:buNone/>
            </a:pPr>
            <a:r>
              <a:rPr lang="tr-TR" b="0" dirty="0"/>
              <a:t>4.Bir I/O kesmesi geldiğinde bir zamanlama kararı </a:t>
            </a:r>
            <a:r>
              <a:rPr lang="tr-TR" b="0" dirty="0" smtClean="0"/>
              <a:t>yapılmalıdır. Eğer </a:t>
            </a:r>
            <a:r>
              <a:rPr lang="tr-TR" b="0" dirty="0"/>
              <a:t>kesme bir I/O cihazından geliyorsa, bu I/O cihazından </a:t>
            </a:r>
            <a:r>
              <a:rPr lang="tr-TR" b="0" dirty="0" smtClean="0"/>
              <a:t>gelecek olan </a:t>
            </a:r>
            <a:r>
              <a:rPr lang="tr-TR" b="0" dirty="0"/>
              <a:t>veriyi bekleyen </a:t>
            </a:r>
            <a:r>
              <a:rPr lang="tr-TR" b="0" dirty="0" smtClean="0"/>
              <a:t>görev </a:t>
            </a:r>
            <a:r>
              <a:rPr lang="tr-TR" b="0" dirty="0"/>
              <a:t>çalıştırılmalıdır.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6982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b="0" dirty="0"/>
              <a:t>Bilgisayarlarda genelde bir donanım saati(</a:t>
            </a:r>
            <a:r>
              <a:rPr lang="tr-TR" sz="2000" b="0" dirty="0" err="1"/>
              <a:t>clock</a:t>
            </a:r>
            <a:r>
              <a:rPr lang="tr-TR" sz="2000" b="0" dirty="0"/>
              <a:t>) bulunur. Bu </a:t>
            </a:r>
            <a:r>
              <a:rPr lang="tr-TR" sz="2000" b="0" dirty="0" smtClean="0"/>
              <a:t>saat periyodik </a:t>
            </a:r>
            <a:r>
              <a:rPr lang="tr-TR" sz="2000" b="0" dirty="0"/>
              <a:t>olarak işlemciye kesmeler gönderir</a:t>
            </a:r>
            <a:r>
              <a:rPr lang="tr-TR" sz="2000" b="0" dirty="0" smtClean="0"/>
              <a:t>.</a:t>
            </a:r>
          </a:p>
          <a:p>
            <a:pPr marL="0" indent="0">
              <a:buNone/>
            </a:pPr>
            <a:endParaRPr lang="tr-TR" sz="2000" b="0" dirty="0"/>
          </a:p>
          <a:p>
            <a:pPr marL="0" indent="0">
              <a:buNone/>
            </a:pPr>
            <a:r>
              <a:rPr lang="tr-TR" sz="2000" b="0" dirty="0"/>
              <a:t>Bu kesmeler ile işlemci zamanlama işlemlerini gerçekleştirir</a:t>
            </a:r>
            <a:r>
              <a:rPr lang="tr-TR" sz="2000" b="0" dirty="0" smtClean="0"/>
              <a:t>.</a:t>
            </a:r>
          </a:p>
          <a:p>
            <a:pPr marL="0" indent="0">
              <a:buNone/>
            </a:pPr>
            <a:endParaRPr lang="tr-TR" sz="2000" b="0" dirty="0"/>
          </a:p>
          <a:p>
            <a:pPr marL="0" indent="0">
              <a:buNone/>
            </a:pPr>
            <a:r>
              <a:rPr lang="tr-TR" sz="2000" b="0" dirty="0"/>
              <a:t>Zamanlama işlemi her saat kesmesinde ya da belirli </a:t>
            </a:r>
            <a:r>
              <a:rPr lang="tr-TR" sz="2000" b="0" dirty="0" smtClean="0"/>
              <a:t>sayıda olduğunda </a:t>
            </a:r>
            <a:r>
              <a:rPr lang="tr-TR" sz="2000" b="0" dirty="0"/>
              <a:t>gerçekleştirilmelidir</a:t>
            </a:r>
            <a:r>
              <a:rPr lang="tr-TR" sz="2000" b="0" dirty="0" smtClean="0"/>
              <a:t>.</a:t>
            </a:r>
          </a:p>
          <a:p>
            <a:pPr marL="0" indent="0">
              <a:buNone/>
            </a:pPr>
            <a:endParaRPr lang="tr-TR" sz="2000" b="0" dirty="0"/>
          </a:p>
          <a:p>
            <a:r>
              <a:rPr lang="tr-TR" sz="2000" dirty="0"/>
              <a:t>Zamanlama algoritmaları, saat kesmelerini nasıl </a:t>
            </a:r>
            <a:r>
              <a:rPr lang="tr-TR" sz="2000" dirty="0" smtClean="0"/>
              <a:t>kullandıklarına göre </a:t>
            </a:r>
            <a:r>
              <a:rPr lang="tr-TR" sz="2000" dirty="0"/>
              <a:t>ikiye ayrılır;</a:t>
            </a:r>
          </a:p>
          <a:p>
            <a:pPr marL="0" indent="0">
              <a:buNone/>
            </a:pPr>
            <a:r>
              <a:rPr lang="tr-TR" sz="2000" b="0" dirty="0"/>
              <a:t>a)Kesintisiz (</a:t>
            </a:r>
            <a:r>
              <a:rPr lang="tr-TR" sz="2000" b="0" dirty="0" err="1"/>
              <a:t>non-preemptive</a:t>
            </a:r>
            <a:r>
              <a:rPr lang="tr-TR" sz="2000" b="0" dirty="0"/>
              <a:t>)</a:t>
            </a:r>
          </a:p>
          <a:p>
            <a:pPr marL="0" indent="0">
              <a:buNone/>
            </a:pPr>
            <a:r>
              <a:rPr lang="tr-TR" sz="2000" b="0" dirty="0"/>
              <a:t>b)Kesintili (</a:t>
            </a:r>
            <a:r>
              <a:rPr lang="tr-TR" sz="2000" b="0" dirty="0" err="1"/>
              <a:t>preemptive</a:t>
            </a:r>
            <a:r>
              <a:rPr lang="tr-TR" sz="2000" b="0" dirty="0"/>
              <a:t>)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62127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Zamanlama Algoritması Seçme Politikaları Neye göredir?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Ortalama yanıt süresi en aza indirmek - </a:t>
            </a:r>
            <a:r>
              <a:rPr lang="tr-TR" b="0" dirty="0"/>
              <a:t>kullanıcıya mümkün olduğunca çabuk çıkış sağlamak ve en kısa sürede alındığında olarak giriş işlemek</a:t>
            </a:r>
            <a:r>
              <a:rPr lang="tr-TR" b="0" dirty="0" smtClean="0"/>
              <a:t>.</a:t>
            </a:r>
          </a:p>
          <a:p>
            <a:r>
              <a:rPr lang="tr-TR" dirty="0" smtClean="0"/>
              <a:t>Tepki süresi değişikliğini en aza indirmek- </a:t>
            </a:r>
            <a:r>
              <a:rPr lang="tr-TR" b="0" dirty="0" smtClean="0"/>
              <a:t>Etkileşimli sistemlerde düşük ortalama tahmin edilebilir.</a:t>
            </a:r>
          </a:p>
          <a:p>
            <a:r>
              <a:rPr lang="tr-TR" dirty="0" smtClean="0"/>
              <a:t>Maksimum çıktı – </a:t>
            </a:r>
            <a:r>
              <a:rPr lang="tr-TR" b="0" dirty="0" smtClean="0"/>
              <a:t>Yükü en aza indirmek, sistem kaynaklarını en verimli kullanım için,</a:t>
            </a:r>
          </a:p>
          <a:p>
            <a:r>
              <a:rPr lang="tr-TR" dirty="0" smtClean="0"/>
              <a:t>Minimum bekleme süresi </a:t>
            </a:r>
            <a:r>
              <a:rPr lang="tr-TR" b="0" dirty="0" smtClean="0"/>
              <a:t>– Her bir işlem için işlemci üzerinde aynı miktarda süre vermek. Ortalama yanıt süresi hesaplanır.</a:t>
            </a: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1836494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Zamanlama Algoritmalarının Amaçları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Tüm sistemlerde;</a:t>
            </a:r>
          </a:p>
          <a:p>
            <a:pPr lvl="1"/>
            <a:r>
              <a:rPr lang="tr-TR" dirty="0" smtClean="0"/>
              <a:t>Adil </a:t>
            </a:r>
            <a:r>
              <a:rPr lang="tr-TR" dirty="0"/>
              <a:t>olma: Her süreç işlemciyi adil kullanmalıdır.</a:t>
            </a:r>
          </a:p>
          <a:p>
            <a:pPr lvl="1"/>
            <a:r>
              <a:rPr lang="tr-TR" dirty="0" smtClean="0"/>
              <a:t>Politika </a:t>
            </a:r>
            <a:r>
              <a:rPr lang="tr-TR" dirty="0"/>
              <a:t>Zorlama: Belirtilen politika kullanılmalıdır.</a:t>
            </a:r>
          </a:p>
          <a:p>
            <a:pPr lvl="1"/>
            <a:r>
              <a:rPr lang="tr-TR" dirty="0" smtClean="0"/>
              <a:t>Denge</a:t>
            </a:r>
            <a:r>
              <a:rPr lang="tr-TR" dirty="0"/>
              <a:t>: </a:t>
            </a:r>
            <a:r>
              <a:rPr lang="tr-TR" dirty="0" smtClean="0"/>
              <a:t>Sistemin </a:t>
            </a:r>
            <a:r>
              <a:rPr lang="tr-TR" dirty="0"/>
              <a:t>tüm parçaları meşgul olmalıdır.</a:t>
            </a:r>
          </a:p>
          <a:p>
            <a:r>
              <a:rPr lang="tr-TR" dirty="0"/>
              <a:t>Toplu İş Sistemlerinde;</a:t>
            </a:r>
          </a:p>
          <a:p>
            <a:pPr lvl="1"/>
            <a:r>
              <a:rPr lang="tr-TR" dirty="0" smtClean="0"/>
              <a:t>Üretilen </a:t>
            </a:r>
            <a:r>
              <a:rPr lang="tr-TR" dirty="0"/>
              <a:t>İş: Saat başına üretilen iş maksimum olmalıdır.</a:t>
            </a:r>
          </a:p>
          <a:p>
            <a:pPr lvl="1"/>
            <a:r>
              <a:rPr lang="tr-TR" dirty="0" smtClean="0"/>
              <a:t>Dönüş </a:t>
            </a:r>
            <a:r>
              <a:rPr lang="tr-TR" dirty="0"/>
              <a:t>Süresi</a:t>
            </a:r>
            <a:r>
              <a:rPr lang="tr-TR" dirty="0" smtClean="0"/>
              <a:t>: Sürecin </a:t>
            </a:r>
            <a:r>
              <a:rPr lang="tr-TR" dirty="0"/>
              <a:t>sunumu ve sonlanması </a:t>
            </a:r>
            <a:r>
              <a:rPr lang="tr-TR" dirty="0" smtClean="0"/>
              <a:t>arasındaki sürenin minimum </a:t>
            </a:r>
            <a:r>
              <a:rPr lang="tr-TR" dirty="0"/>
              <a:t>olmasıdır.</a:t>
            </a:r>
          </a:p>
          <a:p>
            <a:pPr lvl="1"/>
            <a:r>
              <a:rPr lang="tr-TR" dirty="0" smtClean="0"/>
              <a:t>İşlemci </a:t>
            </a:r>
            <a:r>
              <a:rPr lang="tr-TR" dirty="0"/>
              <a:t>Kullanımı: İşlemci her zaman meşgul olmalıdır.</a:t>
            </a:r>
          </a:p>
        </p:txBody>
      </p:sp>
    </p:spTree>
    <p:extLst>
      <p:ext uri="{BB962C8B-B14F-4D97-AF65-F5344CB8AC3E}">
        <p14:creationId xmlns:p14="http://schemas.microsoft.com/office/powerpoint/2010/main" val="4159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Kontrol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Yönetilmesi </a:t>
            </a:r>
            <a:r>
              <a:rPr lang="tr-TR" dirty="0"/>
              <a:t>için gerekli özellikleri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Kimlik </a:t>
            </a:r>
            <a:r>
              <a:rPr lang="tr-TR" dirty="0" smtClean="0"/>
              <a:t>numarası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– </a:t>
            </a:r>
            <a:r>
              <a:rPr lang="tr-TR" dirty="0"/>
              <a:t>Bellekteki yeri </a:t>
            </a:r>
            <a:r>
              <a:rPr lang="tr-TR" dirty="0" smtClean="0"/>
              <a:t>(Daha önemli olan nedir?)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- Kullanıcı Verisi</a:t>
            </a:r>
          </a:p>
          <a:p>
            <a:pPr marL="0" indent="0">
              <a:buNone/>
            </a:pPr>
            <a:r>
              <a:rPr lang="tr-TR" dirty="0"/>
              <a:t>		- Kullanıcı programı</a:t>
            </a:r>
          </a:p>
          <a:p>
            <a:pPr marL="0" indent="0">
              <a:buNone/>
            </a:pPr>
            <a:r>
              <a:rPr lang="tr-TR" dirty="0"/>
              <a:t>		- Yığın</a:t>
            </a:r>
          </a:p>
          <a:p>
            <a:pPr marL="0" indent="0">
              <a:buNone/>
            </a:pPr>
            <a:r>
              <a:rPr lang="tr-TR" dirty="0"/>
              <a:t>		- Görev Kontrol Bloğu</a:t>
            </a:r>
          </a:p>
          <a:p>
            <a:pPr marL="0" indent="0">
              <a:buNone/>
            </a:pPr>
            <a:r>
              <a:rPr lang="tr-TR" dirty="0" smtClean="0"/>
              <a:t>	– Durumu (Görev Kontrol Bloğu)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bilinmesi gerekir.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17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Etkileşimli Sistemlerde;</a:t>
            </a:r>
          </a:p>
          <a:p>
            <a:pPr lvl="1"/>
            <a:r>
              <a:rPr lang="tr-TR" dirty="0" smtClean="0"/>
              <a:t>Cevap </a:t>
            </a:r>
            <a:r>
              <a:rPr lang="tr-TR" dirty="0"/>
              <a:t>Süresi: İsteklere hızlı şekilde cevap verilmelidir.</a:t>
            </a:r>
          </a:p>
          <a:p>
            <a:pPr lvl="1"/>
            <a:r>
              <a:rPr lang="tr-TR" dirty="0" smtClean="0"/>
              <a:t>Orantılı </a:t>
            </a:r>
            <a:r>
              <a:rPr lang="tr-TR" dirty="0"/>
              <a:t>Olma: Kullanıcının beklentilerini karşılamalıdır.</a:t>
            </a:r>
          </a:p>
          <a:p>
            <a:r>
              <a:rPr lang="tr-TR" dirty="0"/>
              <a:t>Gerçek Zaman Sistemleri;</a:t>
            </a:r>
          </a:p>
          <a:p>
            <a:pPr lvl="1"/>
            <a:r>
              <a:rPr lang="nn-NO" dirty="0" smtClean="0"/>
              <a:t>Son </a:t>
            </a:r>
            <a:r>
              <a:rPr lang="nn-NO" dirty="0"/>
              <a:t>teslim süresine riayet etme: Veri </a:t>
            </a:r>
            <a:r>
              <a:rPr lang="nn-NO" dirty="0" smtClean="0"/>
              <a:t>kaybından</a:t>
            </a:r>
            <a:r>
              <a:rPr lang="tr-TR" dirty="0" smtClean="0"/>
              <a:t> sakınmalıdır</a:t>
            </a:r>
            <a:r>
              <a:rPr lang="tr-TR" dirty="0"/>
              <a:t>.</a:t>
            </a:r>
          </a:p>
          <a:p>
            <a:pPr lvl="1"/>
            <a:r>
              <a:rPr lang="tr-TR" dirty="0" smtClean="0"/>
              <a:t>Tahmin </a:t>
            </a:r>
            <a:r>
              <a:rPr lang="tr-TR" dirty="0"/>
              <a:t>Edilebilirlik</a:t>
            </a:r>
            <a:r>
              <a:rPr lang="tr-TR" dirty="0" smtClean="0"/>
              <a:t>: Çoklu </a:t>
            </a:r>
            <a:r>
              <a:rPr lang="tr-TR" dirty="0"/>
              <a:t>ortam sistemlerinde </a:t>
            </a:r>
            <a:r>
              <a:rPr lang="tr-TR" dirty="0" smtClean="0"/>
              <a:t>nitelik bozulmasından </a:t>
            </a:r>
            <a:r>
              <a:rPr lang="tr-TR" dirty="0"/>
              <a:t>sakınmalıdır.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Zamanlama Algoritmalarının Amaçları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4459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Zamanlama Algoritmaları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</a:pPr>
            <a:r>
              <a:rPr lang="en-AU" b="1" dirty="0"/>
              <a:t>FCFS </a:t>
            </a:r>
            <a:r>
              <a:rPr lang="tr-TR" b="1" dirty="0" smtClean="0"/>
              <a:t>: </a:t>
            </a:r>
            <a:r>
              <a:rPr lang="tr-TR" b="0" dirty="0" smtClean="0"/>
              <a:t>İlk gelen ilk çalışır</a:t>
            </a:r>
            <a:endParaRPr lang="en-AU" b="0" dirty="0"/>
          </a:p>
          <a:p>
            <a:pPr marL="285750" indent="-285750">
              <a:lnSpc>
                <a:spcPct val="80000"/>
              </a:lnSpc>
            </a:pPr>
            <a:r>
              <a:rPr lang="en-AU" b="1" dirty="0"/>
              <a:t>Round </a:t>
            </a:r>
            <a:r>
              <a:rPr lang="en-AU" b="1" dirty="0" smtClean="0"/>
              <a:t>Robin</a:t>
            </a:r>
            <a:r>
              <a:rPr lang="tr-TR" b="1" dirty="0" smtClean="0"/>
              <a:t> : </a:t>
            </a:r>
            <a:r>
              <a:rPr lang="tr-TR" b="0" dirty="0" smtClean="0"/>
              <a:t>Alternatif işler için zaman dilimi kullanılır.</a:t>
            </a:r>
            <a:endParaRPr lang="en-AU" b="0" dirty="0"/>
          </a:p>
          <a:p>
            <a:pPr marL="285750" indent="-285750">
              <a:lnSpc>
                <a:spcPct val="80000"/>
              </a:lnSpc>
            </a:pPr>
            <a:r>
              <a:rPr lang="en-AU" b="1" dirty="0" smtClean="0"/>
              <a:t>Priority </a:t>
            </a:r>
            <a:r>
              <a:rPr lang="tr-TR" b="1" dirty="0" smtClean="0"/>
              <a:t>: </a:t>
            </a:r>
            <a:r>
              <a:rPr lang="tr-TR" dirty="0" smtClean="0"/>
              <a:t>Öncelik</a:t>
            </a:r>
            <a:endParaRPr lang="en-AU" dirty="0"/>
          </a:p>
          <a:p>
            <a:pPr marL="285750" indent="-285750">
              <a:lnSpc>
                <a:spcPct val="80000"/>
              </a:lnSpc>
            </a:pPr>
            <a:r>
              <a:rPr lang="en-AU" b="1" dirty="0" smtClean="0"/>
              <a:t>Shortest </a:t>
            </a:r>
            <a:r>
              <a:rPr lang="en-AU" b="1" dirty="0"/>
              <a:t>Job </a:t>
            </a:r>
            <a:r>
              <a:rPr lang="en-AU" b="1" dirty="0" smtClean="0"/>
              <a:t>First</a:t>
            </a:r>
            <a:r>
              <a:rPr lang="tr-TR" b="1" dirty="0" smtClean="0"/>
              <a:t>: </a:t>
            </a:r>
            <a:r>
              <a:rPr lang="tr-TR" b="0" dirty="0" smtClean="0"/>
              <a:t>En Kısa İş önce</a:t>
            </a:r>
            <a:endParaRPr lang="en-AU" b="0" dirty="0"/>
          </a:p>
          <a:p>
            <a:pPr marL="285750" indent="-285750">
              <a:lnSpc>
                <a:spcPct val="80000"/>
              </a:lnSpc>
            </a:pPr>
            <a:r>
              <a:rPr lang="en-AU" b="1" dirty="0"/>
              <a:t>Shortest Remaining </a:t>
            </a:r>
            <a:r>
              <a:rPr lang="en-AU" b="1" dirty="0" smtClean="0"/>
              <a:t>Time</a:t>
            </a:r>
            <a:r>
              <a:rPr lang="tr-TR" b="1" dirty="0" smtClean="0"/>
              <a:t>: </a:t>
            </a:r>
            <a:r>
              <a:rPr lang="tr-TR" b="0" dirty="0" smtClean="0"/>
              <a:t>En kısa kalan Önce</a:t>
            </a:r>
            <a:endParaRPr lang="en-AU" b="0" dirty="0"/>
          </a:p>
          <a:p>
            <a:pPr marL="285750" indent="-285750">
              <a:lnSpc>
                <a:spcPct val="80000"/>
              </a:lnSpc>
            </a:pPr>
            <a:r>
              <a:rPr lang="tr-TR" b="1" dirty="0" err="1" smtClean="0"/>
              <a:t>Multilevel</a:t>
            </a:r>
            <a:r>
              <a:rPr lang="tr-TR" b="1" dirty="0" smtClean="0"/>
              <a:t> </a:t>
            </a:r>
            <a:r>
              <a:rPr lang="en-AU" b="1" dirty="0" smtClean="0"/>
              <a:t>Queues</a:t>
            </a:r>
            <a:r>
              <a:rPr lang="tr-TR" b="1" dirty="0" smtClean="0"/>
              <a:t>: </a:t>
            </a:r>
            <a:r>
              <a:rPr lang="tr-TR" dirty="0" smtClean="0"/>
              <a:t>Her </a:t>
            </a:r>
            <a:r>
              <a:rPr lang="tr-TR" b="0" dirty="0" smtClean="0"/>
              <a:t>öncelik sırasında </a:t>
            </a:r>
            <a:r>
              <a:rPr lang="tr-TR" b="0" dirty="0" err="1" smtClean="0"/>
              <a:t>round</a:t>
            </a:r>
            <a:r>
              <a:rPr lang="tr-TR" b="0" dirty="0" smtClean="0"/>
              <a:t> </a:t>
            </a:r>
            <a:r>
              <a:rPr lang="tr-TR" b="0" dirty="0" err="1" smtClean="0"/>
              <a:t>rubin</a:t>
            </a:r>
            <a:endParaRPr lang="tr-TR" b="0" dirty="0" smtClean="0"/>
          </a:p>
          <a:p>
            <a:pPr marL="285750" indent="-285750">
              <a:lnSpc>
                <a:spcPct val="80000"/>
              </a:lnSpc>
            </a:pPr>
            <a:endParaRPr lang="en-AU" b="0" dirty="0"/>
          </a:p>
          <a:p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41534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: Avantaj ve Dezavantajlar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Avantajlar: basittir</a:t>
            </a:r>
          </a:p>
          <a:p>
            <a:r>
              <a:rPr lang="tr-TR" dirty="0" smtClean="0"/>
              <a:t>Dezavantajlar</a:t>
            </a:r>
          </a:p>
          <a:p>
            <a:pPr lvl="1"/>
            <a:r>
              <a:rPr lang="tr-TR" dirty="0" smtClean="0"/>
              <a:t>Uzun işlerin arkasından gelen kısa işlerin ortalama bekleme süresi yüksektir.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9465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Rubin</a:t>
            </a:r>
            <a:r>
              <a:rPr lang="tr-TR" dirty="0" smtClean="0"/>
              <a:t>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Çeşitleri genellikle zaman paylaşımlı sistemlerde kullanılır.</a:t>
            </a:r>
          </a:p>
          <a:p>
            <a:pPr>
              <a:buFontTx/>
              <a:buChar char="-"/>
            </a:pPr>
            <a:r>
              <a:rPr lang="tr-TR" dirty="0" smtClean="0"/>
              <a:t>Avantaj: </a:t>
            </a:r>
            <a:r>
              <a:rPr lang="tr-TR" dirty="0"/>
              <a:t>Her iş CPU eşit </a:t>
            </a:r>
            <a:r>
              <a:rPr lang="tr-TR" dirty="0" smtClean="0"/>
              <a:t>sürelerde çalışır. Bu durum adil değildir, </a:t>
            </a:r>
          </a:p>
          <a:p>
            <a:pPr>
              <a:buFontTx/>
              <a:buChar char="-"/>
            </a:pPr>
            <a:r>
              <a:rPr lang="tr-TR" dirty="0" smtClean="0"/>
              <a:t>Dezavantaj: Ortalama bekleme süresi kötü olabilir.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3093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SJF/SRTF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Avantaj</a:t>
            </a:r>
          </a:p>
          <a:p>
            <a:pPr lvl="1"/>
            <a:r>
              <a:rPr lang="tr-TR" dirty="0" smtClean="0"/>
              <a:t>Ortalama bekleme süresini en aza indirme olasılığı vardır.</a:t>
            </a:r>
          </a:p>
          <a:p>
            <a:r>
              <a:rPr lang="tr-TR" dirty="0" smtClean="0"/>
              <a:t>Dezavantaj</a:t>
            </a:r>
          </a:p>
          <a:p>
            <a:pPr lvl="1"/>
            <a:r>
              <a:rPr lang="tr-TR" dirty="0" smtClean="0"/>
              <a:t>Bir işin CPU’ </a:t>
            </a:r>
            <a:r>
              <a:rPr lang="tr-TR" dirty="0" err="1" smtClean="0"/>
              <a:t>yu</a:t>
            </a:r>
            <a:r>
              <a:rPr lang="tr-TR" dirty="0" smtClean="0"/>
              <a:t> bırakma zamanın </a:t>
            </a:r>
            <a:r>
              <a:rPr lang="tr-TR" smtClean="0"/>
              <a:t>tahmini zordur.</a:t>
            </a:r>
            <a:endParaRPr lang="tr-TR" dirty="0" smtClean="0"/>
          </a:p>
          <a:p>
            <a:pPr lvl="1"/>
            <a:r>
              <a:rPr lang="tr-TR" dirty="0" smtClean="0"/>
              <a:t>CPU bağımlı görevler uzun süre çalıştırıldığında açlık durumu artabilir.</a:t>
            </a:r>
          </a:p>
        </p:txBody>
      </p:sp>
    </p:spTree>
    <p:extLst>
      <p:ext uri="{BB962C8B-B14F-4D97-AF65-F5344CB8AC3E}">
        <p14:creationId xmlns:p14="http://schemas.microsoft.com/office/powerpoint/2010/main" val="2016447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Multilevel</a:t>
            </a:r>
            <a:r>
              <a:rPr lang="tr-TR" dirty="0" smtClean="0"/>
              <a:t> Feedback </a:t>
            </a:r>
            <a:r>
              <a:rPr lang="tr-TR" dirty="0" err="1" smtClean="0"/>
              <a:t>Queuens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499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 Sistemlerde </a:t>
            </a:r>
            <a:r>
              <a:rPr lang="tr-TR" dirty="0" err="1" smtClean="0"/>
              <a:t>Çokgörevlilik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Bazı mobil </a:t>
            </a:r>
            <a:r>
              <a:rPr lang="tr-TR" dirty="0" smtClean="0"/>
              <a:t>sistemlerde </a:t>
            </a:r>
            <a:r>
              <a:rPr lang="tr-TR" dirty="0"/>
              <a:t>(örneğin, </a:t>
            </a:r>
            <a:r>
              <a:rPr lang="tr-TR" dirty="0" err="1"/>
              <a:t>iOS</a:t>
            </a:r>
            <a:r>
              <a:rPr lang="tr-TR" dirty="0"/>
              <a:t> erken versiyonu), </a:t>
            </a:r>
            <a:r>
              <a:rPr lang="tr-TR" dirty="0" smtClean="0"/>
              <a:t>sadece </a:t>
            </a:r>
            <a:r>
              <a:rPr lang="tr-TR" dirty="0"/>
              <a:t>bir işlem çalışmasına </a:t>
            </a:r>
            <a:r>
              <a:rPr lang="tr-TR" dirty="0" smtClean="0"/>
              <a:t>izin verilirken diğerleri askıdadır</a:t>
            </a:r>
          </a:p>
          <a:p>
            <a:pPr lvl="1"/>
            <a:r>
              <a:rPr lang="tr-TR" dirty="0" smtClean="0"/>
              <a:t>Taşınmaz ekrandan dolayı, </a:t>
            </a:r>
            <a:r>
              <a:rPr lang="tr-TR" dirty="0" err="1" smtClean="0"/>
              <a:t>iOS</a:t>
            </a:r>
            <a:r>
              <a:rPr lang="tr-TR" dirty="0" smtClean="0"/>
              <a:t> kullanıcılara sınırlılıklar sağlamak için</a:t>
            </a:r>
          </a:p>
          <a:p>
            <a:pPr lvl="2"/>
            <a:r>
              <a:rPr lang="tr-TR" dirty="0" smtClean="0"/>
              <a:t>Kullanıcı sadece ön plandaki görevi kontrol edebilir.</a:t>
            </a:r>
          </a:p>
          <a:p>
            <a:pPr lvl="2"/>
            <a:r>
              <a:rPr lang="tr-TR" dirty="0" smtClean="0"/>
              <a:t>Çoklu Arka plan görevleri, bellekte çalışıyor fakat ekranda görüntülenmiyor ve sınırlı çalışıyor</a:t>
            </a:r>
          </a:p>
          <a:p>
            <a:pPr lvl="2"/>
            <a:r>
              <a:rPr lang="tr-TR" dirty="0" smtClean="0"/>
              <a:t>Sınırlılık, tek, kısa görev ve olayların bildirimlerini alan görevleri kapsar, ses çalma gibi uzun süreli çalışan görevleri özeldir.</a:t>
            </a:r>
          </a:p>
          <a:p>
            <a:pPr lvl="1"/>
            <a:r>
              <a:rPr lang="tr-TR" dirty="0" err="1" smtClean="0"/>
              <a:t>Android</a:t>
            </a:r>
            <a:r>
              <a:rPr lang="tr-TR" dirty="0" smtClean="0"/>
              <a:t> ön ve arka planda çalışan görevleri daha az sınırlandırır.</a:t>
            </a:r>
          </a:p>
          <a:p>
            <a:pPr lvl="2"/>
            <a:r>
              <a:rPr lang="tr-TR" dirty="0" smtClean="0"/>
              <a:t>Arka planda görevler, işlemleri yerine getirmek için servisleri kullanırlar.</a:t>
            </a:r>
          </a:p>
          <a:p>
            <a:pPr lvl="2"/>
            <a:r>
              <a:rPr lang="tr-TR" dirty="0" smtClean="0"/>
              <a:t>Servis arka plan işlemini askıya alsa bile çalışmaya devam edebilir.</a:t>
            </a:r>
          </a:p>
          <a:p>
            <a:pPr lvl="2"/>
            <a:r>
              <a:rPr lang="tr-TR" dirty="0" smtClean="0"/>
              <a:t>Servisin kullanıcı </a:t>
            </a:r>
            <a:r>
              <a:rPr lang="tr-TR" dirty="0" err="1" smtClean="0"/>
              <a:t>arayüzü</a:t>
            </a:r>
            <a:r>
              <a:rPr lang="tr-TR" dirty="0" smtClean="0"/>
              <a:t> yoktur ve çok küçük bir bellek kullanır.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2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Görevi Oluşturan Bileşenler </a:t>
            </a:r>
            <a:br>
              <a:rPr lang="tr-TR" dirty="0" smtClean="0"/>
            </a:br>
            <a:r>
              <a:rPr lang="tr-TR" dirty="0" smtClean="0"/>
              <a:t>(Görev İskeleti)(PCB)(Basitleştirilmiş)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2294756" cy="440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1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tr-TR" b="0" dirty="0" err="1"/>
              <a:t>struct</a:t>
            </a:r>
            <a:r>
              <a:rPr lang="tr-TR" b="0" dirty="0"/>
              <a:t> </a:t>
            </a:r>
            <a:r>
              <a:rPr lang="tr-TR" b="0" dirty="0" err="1"/>
              <a:t>task_struct</a:t>
            </a:r>
            <a:r>
              <a:rPr lang="tr-TR" b="0" dirty="0"/>
              <a:t> {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volatile</a:t>
            </a:r>
            <a:r>
              <a:rPr lang="tr-TR" b="0" dirty="0"/>
              <a:t>  </a:t>
            </a:r>
            <a:r>
              <a:rPr lang="tr-TR" b="0" dirty="0" err="1" smtClean="0"/>
              <a:t>long</a:t>
            </a:r>
            <a:r>
              <a:rPr lang="tr-TR" b="0" dirty="0" smtClean="0"/>
              <a:t> </a:t>
            </a:r>
            <a:r>
              <a:rPr lang="tr-TR" b="0" dirty="0" err="1"/>
              <a:t>state</a:t>
            </a:r>
            <a:r>
              <a:rPr lang="tr-TR" b="0" dirty="0"/>
              <a:t>;        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struct</a:t>
            </a:r>
            <a:r>
              <a:rPr lang="tr-TR" b="0" dirty="0"/>
              <a:t> </a:t>
            </a:r>
            <a:r>
              <a:rPr lang="tr-TR" b="0" dirty="0" err="1"/>
              <a:t>thread_info</a:t>
            </a:r>
            <a:r>
              <a:rPr lang="tr-TR" b="0" dirty="0"/>
              <a:t>   </a:t>
            </a:r>
            <a:r>
              <a:rPr lang="tr-TR" b="0" dirty="0" smtClean="0"/>
              <a:t>*</a:t>
            </a:r>
            <a:r>
              <a:rPr lang="tr-TR" b="0" dirty="0" err="1"/>
              <a:t>thread_info</a:t>
            </a:r>
            <a:r>
              <a:rPr lang="tr-TR" b="0" dirty="0"/>
              <a:t>;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atomic_t</a:t>
            </a:r>
            <a:r>
              <a:rPr lang="tr-TR" b="0" dirty="0"/>
              <a:t>  </a:t>
            </a:r>
            <a:r>
              <a:rPr lang="tr-TR" b="0" dirty="0" err="1" smtClean="0"/>
              <a:t>usage</a:t>
            </a:r>
            <a:r>
              <a:rPr lang="tr-TR" b="0" dirty="0"/>
              <a:t>;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unsigned</a:t>
            </a:r>
            <a:r>
              <a:rPr lang="tr-TR" b="0" dirty="0"/>
              <a:t> </a:t>
            </a:r>
            <a:r>
              <a:rPr lang="tr-TR" b="0" dirty="0" err="1"/>
              <a:t>long</a:t>
            </a:r>
            <a:r>
              <a:rPr lang="tr-TR" b="0" dirty="0"/>
              <a:t> </a:t>
            </a:r>
            <a:r>
              <a:rPr lang="tr-TR" b="0" dirty="0" smtClean="0"/>
              <a:t> </a:t>
            </a:r>
            <a:r>
              <a:rPr lang="tr-TR" b="0" dirty="0" err="1"/>
              <a:t>flags</a:t>
            </a:r>
            <a:r>
              <a:rPr lang="tr-TR" b="0" dirty="0"/>
              <a:t>;            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unsigned</a:t>
            </a:r>
            <a:r>
              <a:rPr lang="tr-TR" b="0" dirty="0"/>
              <a:t> </a:t>
            </a:r>
            <a:r>
              <a:rPr lang="tr-TR" b="0" dirty="0" err="1"/>
              <a:t>long</a:t>
            </a:r>
            <a:r>
              <a:rPr lang="tr-TR" b="0" dirty="0"/>
              <a:t>       </a:t>
            </a:r>
            <a:r>
              <a:rPr lang="tr-TR" b="0" dirty="0" err="1" smtClean="0"/>
              <a:t>ptrace</a:t>
            </a:r>
            <a:r>
              <a:rPr lang="tr-TR" b="0" dirty="0"/>
              <a:t>;   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int</a:t>
            </a:r>
            <a:r>
              <a:rPr lang="tr-TR" b="0" dirty="0"/>
              <a:t>                     </a:t>
            </a:r>
            <a:r>
              <a:rPr lang="tr-TR" b="0" dirty="0" err="1"/>
              <a:t>lock_depth</a:t>
            </a:r>
            <a:r>
              <a:rPr lang="tr-TR" b="0" dirty="0"/>
              <a:t>;                     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int</a:t>
            </a:r>
            <a:r>
              <a:rPr lang="tr-TR" b="0" dirty="0"/>
              <a:t>                     </a:t>
            </a:r>
            <a:r>
              <a:rPr lang="tr-TR" b="0" dirty="0" err="1"/>
              <a:t>prio</a:t>
            </a:r>
            <a:r>
              <a:rPr lang="tr-TR" b="0" dirty="0"/>
              <a:t>, </a:t>
            </a:r>
            <a:r>
              <a:rPr lang="tr-TR" b="0" dirty="0" err="1"/>
              <a:t>static_prio</a:t>
            </a:r>
            <a:r>
              <a:rPr lang="tr-TR" b="0" dirty="0"/>
              <a:t>;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struct</a:t>
            </a:r>
            <a:r>
              <a:rPr lang="tr-TR" b="0" dirty="0"/>
              <a:t> </a:t>
            </a:r>
            <a:r>
              <a:rPr lang="tr-TR" b="0" dirty="0" err="1"/>
              <a:t>list_head</a:t>
            </a:r>
            <a:r>
              <a:rPr lang="tr-TR" b="0" dirty="0"/>
              <a:t>        </a:t>
            </a:r>
            <a:r>
              <a:rPr lang="tr-TR" b="0" dirty="0" err="1"/>
              <a:t>run_list</a:t>
            </a:r>
            <a:r>
              <a:rPr lang="tr-TR" b="0" dirty="0"/>
              <a:t>;</a:t>
            </a:r>
            <a:br>
              <a:rPr lang="tr-TR" b="0" dirty="0"/>
            </a:br>
            <a:r>
              <a:rPr lang="tr-TR" b="0" dirty="0"/>
              <a:t>    </a:t>
            </a:r>
            <a:r>
              <a:rPr lang="tr-TR" b="0" dirty="0" err="1"/>
              <a:t>prio_array_t</a:t>
            </a:r>
            <a:r>
              <a:rPr lang="tr-TR" b="0" dirty="0"/>
              <a:t>            *</a:t>
            </a:r>
            <a:r>
              <a:rPr lang="tr-TR" b="0" dirty="0" err="1"/>
              <a:t>array</a:t>
            </a:r>
            <a:r>
              <a:rPr lang="tr-TR" b="0" dirty="0"/>
              <a:t>;</a:t>
            </a:r>
            <a:br>
              <a:rPr lang="tr-TR" b="0" dirty="0"/>
            </a:br>
            <a:r>
              <a:rPr lang="tr-TR" b="0" dirty="0"/>
              <a:t>    /* ...                  ... */</a:t>
            </a:r>
            <a:br>
              <a:rPr lang="tr-TR" b="0" dirty="0"/>
            </a:br>
            <a:r>
              <a:rPr lang="tr-TR" b="0" dirty="0" smtClean="0"/>
              <a:t>};</a:t>
            </a:r>
          </a:p>
          <a:p>
            <a:pPr marL="0" indent="0">
              <a:buNone/>
            </a:pPr>
            <a:endParaRPr lang="tr-TR" b="0" dirty="0" smtClean="0"/>
          </a:p>
          <a:p>
            <a:r>
              <a:rPr lang="tr-TR" i="1" dirty="0" smtClean="0"/>
              <a:t>“</a:t>
            </a:r>
            <a:r>
              <a:rPr lang="tr-TR" i="1" dirty="0" err="1" smtClean="0"/>
              <a:t>usr</a:t>
            </a:r>
            <a:r>
              <a:rPr lang="tr-TR" i="1" dirty="0" smtClean="0"/>
              <a:t>/</a:t>
            </a:r>
            <a:r>
              <a:rPr lang="tr-TR" i="1" dirty="0" err="1" smtClean="0"/>
              <a:t>src</a:t>
            </a:r>
            <a:r>
              <a:rPr lang="tr-TR" i="1" smtClean="0"/>
              <a:t>/Linux../include</a:t>
            </a:r>
            <a:r>
              <a:rPr lang="tr-TR" i="1" dirty="0" smtClean="0"/>
              <a:t>/</a:t>
            </a:r>
            <a:r>
              <a:rPr lang="tr-TR" i="1" dirty="0" err="1" smtClean="0"/>
              <a:t>linux</a:t>
            </a:r>
            <a:r>
              <a:rPr lang="tr-TR" i="1" dirty="0" smtClean="0"/>
              <a:t>/</a:t>
            </a:r>
            <a:r>
              <a:rPr lang="tr-TR" i="1" dirty="0" err="1" smtClean="0"/>
              <a:t>sched.h</a:t>
            </a:r>
            <a:r>
              <a:rPr lang="tr-TR" i="1" dirty="0"/>
              <a:t>”</a:t>
            </a:r>
            <a:r>
              <a:rPr lang="tr-TR" b="0" dirty="0"/>
              <a:t/>
            </a:r>
            <a:br>
              <a:rPr lang="tr-TR" b="0" dirty="0"/>
            </a:br>
            <a:r>
              <a:rPr lang="tr-TR" b="0" dirty="0"/>
              <a:t/>
            </a:r>
            <a:br>
              <a:rPr lang="tr-TR" b="0" dirty="0"/>
            </a:br>
            <a:endParaRPr lang="tr-TR" b="0" dirty="0"/>
          </a:p>
        </p:txBody>
      </p:sp>
    </p:spTree>
    <p:extLst>
      <p:ext uri="{BB962C8B-B14F-4D97-AF65-F5344CB8AC3E}">
        <p14:creationId xmlns:p14="http://schemas.microsoft.com/office/powerpoint/2010/main" val="23730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Tables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(Görev Tabloları)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2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Özel Tasarı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9913</TotalTime>
  <Words>2100</Words>
  <Application>Microsoft Office PowerPoint</Application>
  <PresentationFormat>Ekran Gösterisi (4:3)</PresentationFormat>
  <Paragraphs>457</Paragraphs>
  <Slides>66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66</vt:i4>
      </vt:variant>
    </vt:vector>
  </HeadingPairs>
  <TitlesOfParts>
    <vt:vector size="73" baseType="lpstr">
      <vt:lpstr>Arial</vt:lpstr>
      <vt:lpstr>Calibri</vt:lpstr>
      <vt:lpstr>Courier</vt:lpstr>
      <vt:lpstr>Myriad Pro</vt:lpstr>
      <vt:lpstr>Times New Roman</vt:lpstr>
      <vt:lpstr>Tema1</vt:lpstr>
      <vt:lpstr>Özel Tasarım</vt:lpstr>
      <vt:lpstr>GÖREV YÖNETİMİ (PROCESS – TASK) (SERVER İŞLETİM SİSTEMİ TARAFLI)</vt:lpstr>
      <vt:lpstr>Konular</vt:lpstr>
      <vt:lpstr>Görevlerde Üç Temel Konu</vt:lpstr>
      <vt:lpstr>Görev Nedir?</vt:lpstr>
      <vt:lpstr>Yürütülebilir Bir Program</vt:lpstr>
      <vt:lpstr>Görev Kontrol Yapıları</vt:lpstr>
      <vt:lpstr>Görevi Oluşturan Bileşenler  (Görev İskeleti)(PCB)(Basitleştirilmiş)</vt:lpstr>
      <vt:lpstr>PowerPoint Sunusu</vt:lpstr>
      <vt:lpstr>Process Tables (Görev Tabloları)</vt:lpstr>
      <vt:lpstr>Görev Kontrol Yapıları</vt:lpstr>
      <vt:lpstr>Görev Kimliği</vt:lpstr>
      <vt:lpstr>İşlemci Durum Bilgisi</vt:lpstr>
      <vt:lpstr>Görev Kontrol Bilgisi</vt:lpstr>
      <vt:lpstr>UNIX Türevi Sistemde Görevin Yapısı</vt:lpstr>
      <vt:lpstr>GÖREV YÖNETİMİNİN AMAÇLARI</vt:lpstr>
      <vt:lpstr>Sıralı Çalıştırılan Görevler</vt:lpstr>
      <vt:lpstr>Eşzamanlı Çalışan Görevler</vt:lpstr>
      <vt:lpstr>Eş Zamanlı Çalıştırma Nasıl Yapılır?</vt:lpstr>
      <vt:lpstr>Görevlerin Durumları</vt:lpstr>
      <vt:lpstr>Bellekteki Görevler</vt:lpstr>
      <vt:lpstr>Bellekteki Görev</vt:lpstr>
      <vt:lpstr>Görevin bellekteki hali</vt:lpstr>
      <vt:lpstr>Görevlerin Bulunduğu Durumlar</vt:lpstr>
      <vt:lpstr>Görevlerin Bulunduğu Durumlar</vt:lpstr>
      <vt:lpstr>GÖREV KUYRUKLARI</vt:lpstr>
      <vt:lpstr>Görevlerle İlgili Sistem Çağrıları</vt:lpstr>
      <vt:lpstr>Görev Ne zaman Oluşur?</vt:lpstr>
      <vt:lpstr>Görev Ne zaman Sonlanır?</vt:lpstr>
      <vt:lpstr>Görevin Askıya Alınma Sebepleri</vt:lpstr>
      <vt:lpstr>Çalışma Modları</vt:lpstr>
      <vt:lpstr>Bir Görevin oluşturulması</vt:lpstr>
      <vt:lpstr>UNIX Görev Oluşturulması</vt:lpstr>
      <vt:lpstr>UNIX Görev Oluşturulması</vt:lpstr>
      <vt:lpstr>Örnek Unix Program: Fork</vt:lpstr>
      <vt:lpstr>Görev oluşturma</vt:lpstr>
      <vt:lpstr>UNIX’ de görevlerin durumları</vt:lpstr>
      <vt:lpstr>UNIX’ de görevlerin durumları</vt:lpstr>
      <vt:lpstr>UNIX’ de görevlerin durumları</vt:lpstr>
      <vt:lpstr>Görev Sonlandırma</vt:lpstr>
      <vt:lpstr>Örnek: Görev Sonlandırma</vt:lpstr>
      <vt:lpstr>Parent Child İlişkisi</vt:lpstr>
      <vt:lpstr>Linux KÖK Dizini</vt:lpstr>
      <vt:lpstr>PS Komutu</vt:lpstr>
      <vt:lpstr>Linux Görev Ağacı</vt:lpstr>
      <vt:lpstr>Windows Api</vt:lpstr>
      <vt:lpstr>GÖREV ZAMANLAMA</vt:lpstr>
      <vt:lpstr>Konular</vt:lpstr>
      <vt:lpstr>PowerPoint Sunusu</vt:lpstr>
      <vt:lpstr>Zamanlama Dönemine Göre;</vt:lpstr>
      <vt:lpstr>Orta Vadeli Zamanlama</vt:lpstr>
      <vt:lpstr>Kısa Süreli Zamanlama  (Dispatcher – Seçici)</vt:lpstr>
      <vt:lpstr>PowerPoint Sunusu</vt:lpstr>
      <vt:lpstr>PowerPoint Sunusu</vt:lpstr>
      <vt:lpstr>Mobil sistemlerde  çok görevlilik (zamanlama)</vt:lpstr>
      <vt:lpstr>Zamanlama Kriterleri</vt:lpstr>
      <vt:lpstr>Zamanlama(Scheduling) Ne Zaman Yapılmalıdır ?</vt:lpstr>
      <vt:lpstr>PowerPoint Sunusu</vt:lpstr>
      <vt:lpstr>Zamanlama Algoritması Seçme Politikaları Neye göredir?</vt:lpstr>
      <vt:lpstr>Zamanlama Algoritmalarının Amaçları</vt:lpstr>
      <vt:lpstr>Zamanlama Algoritmalarının Amaçları</vt:lpstr>
      <vt:lpstr>Zamanlama Algoritmaları</vt:lpstr>
      <vt:lpstr>FCFS : Avantaj ve Dezavantajlar</vt:lpstr>
      <vt:lpstr>Round Rubin Algoritması</vt:lpstr>
      <vt:lpstr>SJF/SRTF</vt:lpstr>
      <vt:lpstr>Multilevel Feedback Queuens</vt:lpstr>
      <vt:lpstr>Mobil Sistemlerde Çokgörevlilik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GÖREV TANIMI</dc:title>
  <dc:creator>mevlut</dc:creator>
  <cp:lastModifiedBy>mevlut ersoy</cp:lastModifiedBy>
  <cp:revision>315</cp:revision>
  <dcterms:created xsi:type="dcterms:W3CDTF">2011-09-18T21:59:34Z</dcterms:created>
  <dcterms:modified xsi:type="dcterms:W3CDTF">2017-10-22T21:30:00Z</dcterms:modified>
</cp:coreProperties>
</file>