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66" r:id="rId4"/>
    <p:sldId id="367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70" r:id="rId15"/>
    <p:sldId id="271" r:id="rId16"/>
    <p:sldId id="368" r:id="rId17"/>
    <p:sldId id="371" r:id="rId18"/>
    <p:sldId id="272" r:id="rId19"/>
    <p:sldId id="370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65" r:id="rId43"/>
    <p:sldId id="369" r:id="rId4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7" units="1/in"/>
        </inkml:channelProperties>
      </inkml:inkSource>
      <inkml:timestamp xml:id="ts0" timeString="2014-11-03T18:24:51.3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0 512,'0'35'0,"0"37"0,0 0 0,0 36 0,0-36 0,0 35 0,0-35 0,0-1 0,0-36 0,0-70 0,0-36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0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9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2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02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7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281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4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8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689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4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70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EFEB-00EB-46A3-877E-811B6771896B}" type="datetimeFigureOut">
              <a:rPr lang="tr-TR" smtClean="0"/>
              <a:t>24.10.2017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5932-FCD3-484C-AC84-231C2F13C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5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threads/man/pthread_exit.txt" TargetMode="External"/><Relationship Id="rId2" Type="http://schemas.openxmlformats.org/officeDocument/2006/relationships/hyperlink" Target="https://computing.llnl.gov/tutorials/pthreads/man/pthread_create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uting.llnl.gov/tutorials/pthreads/man/pthread_attr_destroy.txt" TargetMode="External"/><Relationship Id="rId5" Type="http://schemas.openxmlformats.org/officeDocument/2006/relationships/hyperlink" Target="https://computing.llnl.gov/tutorials/pthreads/man/pthread_attr_init.txt" TargetMode="External"/><Relationship Id="rId4" Type="http://schemas.openxmlformats.org/officeDocument/2006/relationships/hyperlink" Target="https://computing.llnl.gov/tutorials/pthreads/man/pthread_cancel.tx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THREADS (İŞ PARÇACIKLARI)</a:t>
            </a:r>
            <a:endParaRPr lang="tr-TR" dirty="0"/>
          </a:p>
        </p:txBody>
      </p:sp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 ve Çoklu </a:t>
            </a:r>
            <a:r>
              <a:rPr lang="tr-TR" smtClean="0"/>
              <a:t>Threadler</a:t>
            </a:r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820147" cy="385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0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Threadin</a:t>
            </a:r>
            <a:r>
              <a:rPr lang="tr-TR" dirty="0" smtClean="0"/>
              <a:t> paylaştıkları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0" dirty="0" smtClean="0"/>
              <a:t>Adres Uzayı</a:t>
            </a:r>
          </a:p>
          <a:p>
            <a:r>
              <a:rPr lang="tr-TR" b="0" dirty="0" smtClean="0"/>
              <a:t>Global değişkenler</a:t>
            </a:r>
          </a:p>
          <a:p>
            <a:r>
              <a:rPr lang="tr-TR" b="0" dirty="0" smtClean="0"/>
              <a:t>Açık dosyalar</a:t>
            </a:r>
          </a:p>
          <a:p>
            <a:r>
              <a:rPr lang="tr-TR" b="0" dirty="0" smtClean="0"/>
              <a:t>Çocuk görevler</a:t>
            </a:r>
          </a:p>
          <a:p>
            <a:r>
              <a:rPr lang="tr-TR" b="0" dirty="0" smtClean="0"/>
              <a:t>Bekleyen sinyaller</a:t>
            </a:r>
          </a:p>
          <a:p>
            <a:r>
              <a:rPr lang="tr-TR" b="0" dirty="0" smtClean="0"/>
              <a:t>Sinyal işleyiciler</a:t>
            </a:r>
          </a:p>
          <a:p>
            <a:r>
              <a:rPr lang="tr-TR" b="0" dirty="0" smtClean="0"/>
              <a:t>Kullanıcı bilgileri</a:t>
            </a:r>
            <a:endParaRPr lang="tr-TR" b="0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Her </a:t>
            </a:r>
            <a:r>
              <a:rPr lang="tr-TR" dirty="0" err="1" smtClean="0"/>
              <a:t>threade</a:t>
            </a:r>
            <a:r>
              <a:rPr lang="tr-TR" dirty="0" smtClean="0"/>
              <a:t> özel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b="0" dirty="0" smtClean="0"/>
              <a:t>Program sayacı</a:t>
            </a:r>
          </a:p>
          <a:p>
            <a:r>
              <a:rPr lang="tr-TR" b="0" dirty="0" smtClean="0"/>
              <a:t>Saklayıcılar</a:t>
            </a:r>
          </a:p>
          <a:p>
            <a:r>
              <a:rPr lang="tr-TR" b="0" dirty="0" smtClean="0"/>
              <a:t>Yığın</a:t>
            </a:r>
          </a:p>
          <a:p>
            <a:r>
              <a:rPr lang="tr-TR" b="0" dirty="0" smtClean="0"/>
              <a:t>durum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5655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İçerik Yer Tutucus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</a:t>
            </a:r>
            <a:r>
              <a:rPr lang="tr-TR" dirty="0" err="1" smtClean="0"/>
              <a:t>threadin</a:t>
            </a:r>
            <a:r>
              <a:rPr lang="tr-TR" dirty="0" smtClean="0"/>
              <a:t> kendi </a:t>
            </a:r>
            <a:r>
              <a:rPr lang="tr-TR" dirty="0"/>
              <a:t>yığını </a:t>
            </a:r>
            <a:r>
              <a:rPr lang="tr-TR" dirty="0" smtClean="0"/>
              <a:t>var</a:t>
            </a:r>
          </a:p>
          <a:p>
            <a:pPr lvl="1"/>
            <a:r>
              <a:rPr lang="tr-TR" b="0" dirty="0" smtClean="0"/>
              <a:t>yığında </a:t>
            </a:r>
            <a:r>
              <a:rPr lang="tr-TR" b="0" dirty="0"/>
              <a:t>çağrılmış ama dönülmemiş yordamlarla ilgili kayıtlar </a:t>
            </a:r>
            <a:r>
              <a:rPr lang="tr-TR" b="0" dirty="0" smtClean="0"/>
              <a:t>ve yerel değişkenler</a:t>
            </a:r>
          </a:p>
          <a:p>
            <a:pPr lvl="1"/>
            <a:r>
              <a:rPr lang="tr-TR" b="0" dirty="0" smtClean="0"/>
              <a:t>	her </a:t>
            </a:r>
            <a:r>
              <a:rPr lang="tr-TR" b="0" dirty="0" err="1" smtClean="0"/>
              <a:t>thread</a:t>
            </a:r>
            <a:r>
              <a:rPr lang="tr-TR" b="0" dirty="0" smtClean="0"/>
              <a:t> </a:t>
            </a:r>
            <a:r>
              <a:rPr lang="tr-TR" b="0" dirty="0"/>
              <a:t>farklı yordam çağrıları </a:t>
            </a:r>
            <a:r>
              <a:rPr lang="tr-TR" b="0" dirty="0" smtClean="0"/>
              <a:t>yapabilir</a:t>
            </a:r>
          </a:p>
          <a:p>
            <a:pPr lvl="2"/>
            <a:r>
              <a:rPr lang="tr-TR" b="0" dirty="0" smtClean="0"/>
              <a:t>geri </a:t>
            </a:r>
            <a:r>
              <a:rPr lang="tr-TR" b="0" dirty="0"/>
              <a:t>dönecekleri yerler farklı ⇒ ayrı yığın gerekli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03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Performans açısından </a:t>
            </a:r>
            <a:r>
              <a:rPr lang="tr-TR" dirty="0" err="1" smtClean="0"/>
              <a:t>Threadler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UNIX sistemlerde </a:t>
            </a:r>
            <a:r>
              <a:rPr lang="tr-TR" dirty="0" err="1" smtClean="0"/>
              <a:t>thread</a:t>
            </a:r>
            <a:r>
              <a:rPr lang="tr-TR" dirty="0" smtClean="0"/>
              <a:t> oluşturmak görev oluşturmaktan 10 kat daha hızlıdır.(Mac geliştiricileri)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threadin</a:t>
            </a:r>
            <a:r>
              <a:rPr lang="tr-TR" dirty="0" smtClean="0"/>
              <a:t> </a:t>
            </a:r>
            <a:r>
              <a:rPr lang="tr-TR" dirty="0" err="1" smtClean="0"/>
              <a:t>terminete</a:t>
            </a:r>
            <a:r>
              <a:rPr lang="tr-TR" dirty="0" smtClean="0"/>
              <a:t> olması görevden daha az zaman gerektirir.</a:t>
            </a:r>
          </a:p>
          <a:p>
            <a:r>
              <a:rPr lang="tr-TR" dirty="0" smtClean="0"/>
              <a:t>Görevler arasındaki anahtarlama için geçen süreden aynı göreve ait </a:t>
            </a:r>
            <a:r>
              <a:rPr lang="tr-TR" dirty="0" err="1" smtClean="0"/>
              <a:t>threadlerin</a:t>
            </a:r>
            <a:r>
              <a:rPr lang="tr-TR" dirty="0" smtClean="0"/>
              <a:t> </a:t>
            </a:r>
            <a:r>
              <a:rPr lang="tr-TR" dirty="0" err="1" smtClean="0"/>
              <a:t>anahtarlanması</a:t>
            </a:r>
            <a:r>
              <a:rPr lang="tr-TR" dirty="0" smtClean="0"/>
              <a:t> için geçen süre daha fazladır.</a:t>
            </a:r>
          </a:p>
          <a:p>
            <a:r>
              <a:rPr lang="tr-TR" dirty="0" err="1" smtClean="0"/>
              <a:t>Threadler</a:t>
            </a:r>
            <a:r>
              <a:rPr lang="tr-TR" dirty="0" smtClean="0"/>
              <a:t> arası iletişim daha etkindir.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25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Thread</a:t>
            </a:r>
            <a:r>
              <a:rPr lang="tr-TR" dirty="0" smtClean="0"/>
              <a:t> Karakteristiği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dirty="0" smtClean="0"/>
              <a:t>Eğer bir </a:t>
            </a:r>
            <a:r>
              <a:rPr lang="tr-TR" b="0" dirty="0" err="1" smtClean="0"/>
              <a:t>thread</a:t>
            </a:r>
            <a:r>
              <a:rPr lang="tr-TR" b="0" dirty="0" smtClean="0"/>
              <a:t> görev değişkenlerinden birini değiştirirse bütün </a:t>
            </a:r>
            <a:r>
              <a:rPr lang="tr-TR" b="0" dirty="0" err="1" smtClean="0"/>
              <a:t>threadler</a:t>
            </a:r>
            <a:r>
              <a:rPr lang="tr-TR" b="0" dirty="0" smtClean="0"/>
              <a:t> bu değişikliği görür.</a:t>
            </a:r>
          </a:p>
          <a:p>
            <a:endParaRPr lang="tr-TR" b="0" dirty="0"/>
          </a:p>
          <a:p>
            <a:r>
              <a:rPr lang="tr-TR" b="0" dirty="0" smtClean="0"/>
              <a:t>Eğer bir </a:t>
            </a:r>
            <a:r>
              <a:rPr lang="tr-TR" b="0" dirty="0" err="1" smtClean="0"/>
              <a:t>thread</a:t>
            </a:r>
            <a:r>
              <a:rPr lang="tr-TR" b="0" dirty="0" smtClean="0"/>
              <a:t> bir dosya açıp okursa diğer </a:t>
            </a:r>
            <a:r>
              <a:rPr lang="tr-TR" b="0" dirty="0" err="1" smtClean="0"/>
              <a:t>threadlerde</a:t>
            </a:r>
            <a:r>
              <a:rPr lang="tr-TR" b="0" dirty="0" smtClean="0"/>
              <a:t> bu dosyayı okuyabilir.</a:t>
            </a:r>
          </a:p>
          <a:p>
            <a:endParaRPr lang="tr-TR" b="0" dirty="0"/>
          </a:p>
          <a:p>
            <a:r>
              <a:rPr lang="tr-TR" b="0" dirty="0" err="1" smtClean="0"/>
              <a:t>Threadler</a:t>
            </a:r>
            <a:r>
              <a:rPr lang="tr-TR" b="0" dirty="0" smtClean="0"/>
              <a:t> görevlere göre daha hızlıdır. Neden?</a:t>
            </a:r>
          </a:p>
          <a:p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12378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Thread</a:t>
            </a:r>
            <a:r>
              <a:rPr lang="tr-TR" dirty="0" smtClean="0"/>
              <a:t> Karakteristiği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dirty="0"/>
              <a:t>Sisteme daha az yük getirir.</a:t>
            </a:r>
          </a:p>
          <a:p>
            <a:endParaRPr lang="tr-TR" b="0" dirty="0"/>
          </a:p>
          <a:p>
            <a:r>
              <a:rPr lang="tr-TR" b="0" dirty="0" err="1"/>
              <a:t>Threadlerin</a:t>
            </a:r>
            <a:r>
              <a:rPr lang="tr-TR" b="0" dirty="0"/>
              <a:t> oluşturulmasıyla çekirdeğin yapısı etkilenmez. </a:t>
            </a:r>
            <a:r>
              <a:rPr lang="tr-TR" b="0" dirty="0" smtClean="0"/>
              <a:t>Dolayısıyla </a:t>
            </a:r>
            <a:r>
              <a:rPr lang="tr-TR" b="0" dirty="0"/>
              <a:t>çekirdek seviyeli kaynaklar tüketilmediği için </a:t>
            </a:r>
            <a:r>
              <a:rPr lang="tr-TR" b="0" dirty="0" err="1"/>
              <a:t>thread</a:t>
            </a:r>
            <a:r>
              <a:rPr lang="tr-TR" b="0" dirty="0"/>
              <a:t> oluşturmak daha ucuzdur.</a:t>
            </a:r>
          </a:p>
          <a:p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499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014413"/>
            <a:ext cx="68675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8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mputing.llnl.gov/tutorials/pthreads/images/concurr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916832"/>
            <a:ext cx="489881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Threadlerin</a:t>
            </a:r>
            <a:r>
              <a:rPr lang="tr-TR" dirty="0" smtClean="0"/>
              <a:t> Çalışma Sırası Olasılıkları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884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</a:t>
            </a:r>
            <a:r>
              <a:rPr lang="tr-TR" dirty="0" err="1" smtClean="0"/>
              <a:t>Thread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0" dirty="0" smtClean="0"/>
              <a:t>Bir </a:t>
            </a:r>
            <a:r>
              <a:rPr lang="tr-TR" b="0" dirty="0"/>
              <a:t>proses içinde birden fazla işlem </a:t>
            </a:r>
            <a:r>
              <a:rPr lang="tr-TR" b="0" dirty="0" smtClean="0"/>
              <a:t>olabilir</a:t>
            </a:r>
          </a:p>
          <a:p>
            <a:r>
              <a:rPr lang="tr-TR" dirty="0"/>
              <a:t>B</a:t>
            </a:r>
            <a:r>
              <a:rPr lang="tr-TR" b="0" dirty="0" smtClean="0"/>
              <a:t>azı </a:t>
            </a:r>
            <a:r>
              <a:rPr lang="tr-TR" b="0" dirty="0"/>
              <a:t>işlemler bazen bloke olabilir; </a:t>
            </a:r>
            <a:r>
              <a:rPr lang="tr-TR" b="0" dirty="0" err="1" smtClean="0"/>
              <a:t>threadlere</a:t>
            </a:r>
            <a:r>
              <a:rPr lang="tr-TR" b="0" dirty="0" smtClean="0"/>
              <a:t> </a:t>
            </a:r>
            <a:r>
              <a:rPr lang="tr-TR" b="0" dirty="0"/>
              <a:t>bölmek performansı arttırır</a:t>
            </a:r>
          </a:p>
          <a:p>
            <a:pPr lvl="1"/>
            <a:r>
              <a:rPr lang="tr-TR" dirty="0" err="1" smtClean="0"/>
              <a:t>threadlerin</a:t>
            </a:r>
            <a:r>
              <a:rPr lang="tr-TR" dirty="0" smtClean="0"/>
              <a:t> </a:t>
            </a:r>
            <a:r>
              <a:rPr lang="tr-TR" dirty="0"/>
              <a:t>kendi kaynakları yok</a:t>
            </a:r>
          </a:p>
          <a:p>
            <a:r>
              <a:rPr lang="tr-TR" dirty="0"/>
              <a:t>O</a:t>
            </a:r>
            <a:r>
              <a:rPr lang="tr-TR" b="0" dirty="0" smtClean="0"/>
              <a:t>luşturulmaları </a:t>
            </a:r>
            <a:r>
              <a:rPr lang="tr-TR" b="0" dirty="0"/>
              <a:t>/ yok edilmeleri proseslere göre kolay</a:t>
            </a:r>
          </a:p>
          <a:p>
            <a:r>
              <a:rPr lang="tr-TR" b="0" dirty="0" err="1" smtClean="0"/>
              <a:t>Threadlerin</a:t>
            </a:r>
            <a:r>
              <a:rPr lang="tr-TR" b="0" dirty="0" smtClean="0"/>
              <a:t> bazıları </a:t>
            </a:r>
            <a:r>
              <a:rPr lang="tr-TR" b="0" dirty="0"/>
              <a:t>işlemciye yönelik bazıları giriş-çıkış </a:t>
            </a:r>
            <a:r>
              <a:rPr lang="tr-TR" b="0" dirty="0" smtClean="0"/>
              <a:t>işlemleri yapıyorsa </a:t>
            </a:r>
            <a:r>
              <a:rPr lang="tr-TR" b="0" dirty="0"/>
              <a:t>performans artar</a:t>
            </a:r>
          </a:p>
          <a:p>
            <a:pPr lvl="1"/>
            <a:r>
              <a:rPr lang="tr-TR" b="0" dirty="0" smtClean="0"/>
              <a:t>çok </a:t>
            </a:r>
            <a:r>
              <a:rPr lang="tr-TR" b="0" dirty="0"/>
              <a:t>işlemcili sistemlerde faydalı</a:t>
            </a:r>
          </a:p>
        </p:txBody>
      </p:sp>
    </p:spTree>
    <p:extLst>
      <p:ext uri="{BB962C8B-B14F-4D97-AF65-F5344CB8AC3E}">
        <p14:creationId xmlns:p14="http://schemas.microsoft.com/office/powerpoint/2010/main" val="20463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err="1" smtClean="0"/>
              <a:t>Thread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 smtClean="0"/>
              <a:t>G/Ç ile çakışan CPU işi: </a:t>
            </a:r>
            <a:r>
              <a:rPr lang="tr-TR" dirty="0" smtClean="0"/>
              <a:t>Örneğin bir program uzun bir G/Ç işlemi gerçekleştirdiği farklı bölümlere sahip olabilir. Bir iş parçacığı, bir G/Ç sistemi </a:t>
            </a:r>
            <a:r>
              <a:rPr lang="tr-TR" dirty="0" err="1" smtClean="0"/>
              <a:t>çağrısınının</a:t>
            </a:r>
            <a:r>
              <a:rPr lang="tr-TR" dirty="0" smtClean="0"/>
              <a:t> tamamlanmasına beklerken, CPU yoğun çalışması diğer iş parçacıkları tarafından yapılabilir. </a:t>
            </a:r>
          </a:p>
          <a:p>
            <a:r>
              <a:rPr lang="tr-TR" b="1" dirty="0" smtClean="0"/>
              <a:t>Öncelik ve Gerçek Zamanlı Zamanlama: </a:t>
            </a:r>
            <a:r>
              <a:rPr lang="tr-TR" dirty="0" smtClean="0"/>
              <a:t>Önem düzeyi yüksek olan görevler düşün öncelikli görevleri geçersiz kılmak üzere programlanabilir.</a:t>
            </a:r>
          </a:p>
          <a:p>
            <a:r>
              <a:rPr lang="tr-TR" b="1" dirty="0" smtClean="0"/>
              <a:t>Eş zamansız olay yönetimi: </a:t>
            </a:r>
            <a:r>
              <a:rPr lang="tr-TR" dirty="0" smtClean="0"/>
              <a:t>Belirsiz sıklıkta ve süredeki olaylara hizmet veren görevler araya girebilir. Örneğin bir web sunucusu hem önceki isteklerden veri aktarabilir hem de yeni isteklerin gelmesini yönetebilir.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44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Görevler &amp; </a:t>
            </a:r>
            <a:r>
              <a:rPr lang="tr-TR" dirty="0" err="1" smtClean="0"/>
              <a:t>Threads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Görevler ve </a:t>
            </a:r>
            <a:r>
              <a:rPr lang="tr-TR" dirty="0" err="1" smtClean="0"/>
              <a:t>threadler</a:t>
            </a:r>
            <a:r>
              <a:rPr lang="tr-TR" dirty="0" smtClean="0"/>
              <a:t> birbirleriyle ilgili kavramlardır.</a:t>
            </a:r>
          </a:p>
          <a:p>
            <a:r>
              <a:rPr lang="tr-TR" dirty="0" smtClean="0"/>
              <a:t>Bir görev;</a:t>
            </a:r>
          </a:p>
          <a:p>
            <a:pPr lvl="1"/>
            <a:r>
              <a:rPr lang="tr-TR" dirty="0" smtClean="0"/>
              <a:t>Adres alanı, kaynakları vb. tanımlar.</a:t>
            </a:r>
            <a:endParaRPr lang="tr-TR" dirty="0"/>
          </a:p>
          <a:p>
            <a:pPr lvl="1"/>
            <a:r>
              <a:rPr lang="tr-TR" dirty="0" smtClean="0"/>
              <a:t> çekirdek düzeyli bir varlıktır. (</a:t>
            </a:r>
            <a:r>
              <a:rPr lang="tr-TR" dirty="0" err="1" smtClean="0"/>
              <a:t>Kernel</a:t>
            </a:r>
            <a:r>
              <a:rPr lang="tr-TR" dirty="0" smtClean="0"/>
              <a:t> Level)</a:t>
            </a:r>
          </a:p>
          <a:p>
            <a:pPr lvl="1"/>
            <a:r>
              <a:rPr lang="tr-TR" dirty="0" smtClean="0"/>
              <a:t>Bir görevin yapısına sistem çağrıları ile erişilir.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thread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Bir görev içinde tek sıralı yürütme akışı tanımlar.</a:t>
            </a:r>
          </a:p>
          <a:p>
            <a:pPr lvl="1"/>
            <a:r>
              <a:rPr lang="tr-TR" dirty="0" err="1" smtClean="0"/>
              <a:t>Threadler</a:t>
            </a:r>
            <a:r>
              <a:rPr lang="tr-TR" dirty="0" smtClean="0"/>
              <a:t>, görevlerden kontrol bilgileri sayesinde ayrılır.</a:t>
            </a:r>
          </a:p>
          <a:p>
            <a:pPr lvl="1"/>
            <a:r>
              <a:rPr lang="tr-TR" dirty="0" smtClean="0"/>
              <a:t>Her görev kendi içinde çoklu </a:t>
            </a:r>
            <a:r>
              <a:rPr lang="tr-TR" dirty="0" err="1" smtClean="0"/>
              <a:t>threade</a:t>
            </a:r>
            <a:r>
              <a:rPr lang="tr-TR" dirty="0" smtClean="0"/>
              <a:t> ayrılabilir.</a:t>
            </a:r>
          </a:p>
          <a:p>
            <a:pPr lvl="1"/>
            <a:r>
              <a:rPr lang="tr-TR" dirty="0" smtClean="0"/>
              <a:t> Genellikle kullanıcı düzeyli bir varlıktır (User Level)(Çekirdek düzeylide olabilir, ancak sistemi yavaşlatır)</a:t>
            </a:r>
          </a:p>
          <a:p>
            <a:pPr lvl="1"/>
            <a:r>
              <a:rPr lang="tr-TR" dirty="0" smtClean="0"/>
              <a:t>Kullanıcı seviyesindeki kütüphanelerle ulaşılır.</a:t>
            </a:r>
          </a:p>
          <a:p>
            <a:pPr lvl="1"/>
            <a:r>
              <a:rPr lang="tr-TR" dirty="0" err="1" smtClean="0"/>
              <a:t>Threadler</a:t>
            </a:r>
            <a:r>
              <a:rPr lang="tr-TR" dirty="0" smtClean="0"/>
              <a:t> arasında işbirliğinde sistem çağrılarını kullanmazlar.</a:t>
            </a:r>
          </a:p>
          <a:p>
            <a:pPr lvl="1"/>
            <a:r>
              <a:rPr lang="tr-TR" dirty="0" smtClean="0"/>
              <a:t>Mesaj yollama ve paylaşılan bellek alanı kullanımı daha basittir.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77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35216" r="10986" b="31250"/>
          <a:stretch/>
        </p:blipFill>
        <p:spPr bwMode="auto">
          <a:xfrm>
            <a:off x="251520" y="2132856"/>
            <a:ext cx="8717078" cy="27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971601" y="537321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50000 GÖREV / THREAD oluşturularak yapılan saniye olarak çalışma zamanı değerlerini gösteren tablo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39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Threadlerin</a:t>
            </a:r>
            <a:r>
              <a:rPr lang="tr-TR" dirty="0" smtClean="0"/>
              <a:t>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0" dirty="0" smtClean="0"/>
              <a:t>İki </a:t>
            </a:r>
            <a:r>
              <a:rPr lang="tr-TR" sz="2800" b="0" dirty="0"/>
              <a:t>türlü </a:t>
            </a:r>
            <a:endParaRPr lang="tr-TR" sz="2800" b="0" dirty="0" smtClean="0"/>
          </a:p>
          <a:p>
            <a:pPr marL="0" indent="0">
              <a:buNone/>
            </a:pPr>
            <a:r>
              <a:rPr lang="tr-TR" sz="2800" b="0" dirty="0" smtClean="0"/>
              <a:t>– </a:t>
            </a:r>
            <a:r>
              <a:rPr lang="tr-TR" sz="2800" b="0" dirty="0"/>
              <a:t>kullanıcı </a:t>
            </a:r>
            <a:r>
              <a:rPr lang="tr-TR" sz="2800" b="0" dirty="0" smtClean="0"/>
              <a:t>uzayında (User Level)</a:t>
            </a:r>
            <a:endParaRPr lang="tr-TR" sz="2800" b="0" dirty="0"/>
          </a:p>
          <a:p>
            <a:pPr marL="0" indent="0">
              <a:buNone/>
            </a:pPr>
            <a:r>
              <a:rPr lang="tr-TR" sz="2800" b="0" dirty="0" smtClean="0"/>
              <a:t>– </a:t>
            </a:r>
            <a:r>
              <a:rPr lang="tr-TR" sz="2800" b="0" dirty="0"/>
              <a:t>çekirdek </a:t>
            </a:r>
            <a:r>
              <a:rPr lang="tr-TR" sz="2800" b="0" dirty="0" smtClean="0"/>
              <a:t>uzayında (</a:t>
            </a:r>
            <a:r>
              <a:rPr lang="tr-TR" sz="2800" b="0" dirty="0" err="1" smtClean="0"/>
              <a:t>Kernel</a:t>
            </a:r>
            <a:r>
              <a:rPr lang="tr-TR" sz="2800" b="0" dirty="0" smtClean="0"/>
              <a:t> Level) (</a:t>
            </a:r>
            <a:r>
              <a:rPr lang="tr-TR" sz="2800" b="0" dirty="0" err="1" smtClean="0"/>
              <a:t>lightweight</a:t>
            </a:r>
            <a:r>
              <a:rPr lang="tr-TR" sz="2800" b="0" dirty="0" smtClean="0"/>
              <a:t> </a:t>
            </a:r>
            <a:r>
              <a:rPr lang="tr-TR" sz="2800" b="0" dirty="0" err="1" smtClean="0"/>
              <a:t>process</a:t>
            </a:r>
            <a:r>
              <a:rPr lang="tr-TR" sz="2800" b="0" dirty="0" smtClean="0"/>
              <a:t>)</a:t>
            </a:r>
            <a:endParaRPr lang="tr-TR" sz="2800" b="0" dirty="0"/>
          </a:p>
          <a:p>
            <a:r>
              <a:rPr lang="tr-TR" sz="2800" b="0" dirty="0" err="1" smtClean="0"/>
              <a:t>hibrid</a:t>
            </a:r>
            <a:r>
              <a:rPr lang="tr-TR" sz="2800" b="0" dirty="0" smtClean="0"/>
              <a:t> </a:t>
            </a:r>
            <a:r>
              <a:rPr lang="tr-TR" sz="2800" b="0" dirty="0"/>
              <a:t>bir gerçekleme de olabilir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200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0022"/>
            <a:ext cx="824941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5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err="1" smtClean="0"/>
              <a:t>Threadlerin</a:t>
            </a:r>
            <a:r>
              <a:rPr lang="tr-TR" sz="2800" dirty="0" smtClean="0"/>
              <a:t> Kullanıcı uzayında </a:t>
            </a:r>
            <a:r>
              <a:rPr lang="tr-TR" sz="2800" dirty="0" err="1" smtClean="0"/>
              <a:t>gerçeklenmesi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Çekirdeğin </a:t>
            </a:r>
            <a:r>
              <a:rPr lang="tr-TR" dirty="0" err="1" smtClean="0"/>
              <a:t>threadlerden</a:t>
            </a:r>
            <a:r>
              <a:rPr lang="tr-TR" dirty="0" smtClean="0"/>
              <a:t> haberi yoktur</a:t>
            </a:r>
          </a:p>
          <a:p>
            <a:r>
              <a:rPr lang="tr-TR" dirty="0" smtClean="0"/>
              <a:t>Çoklu </a:t>
            </a:r>
            <a:r>
              <a:rPr lang="tr-TR" dirty="0" err="1" smtClean="0"/>
              <a:t>thread</a:t>
            </a:r>
            <a:r>
              <a:rPr lang="tr-TR" dirty="0" smtClean="0"/>
              <a:t> yapısını desteklemeyen işletim sistemlerinde de </a:t>
            </a:r>
            <a:r>
              <a:rPr lang="tr-TR" dirty="0" err="1" smtClean="0"/>
              <a:t>gerçeklenebilir</a:t>
            </a:r>
            <a:endParaRPr lang="tr-TR" dirty="0" smtClean="0"/>
          </a:p>
          <a:p>
            <a:r>
              <a:rPr lang="tr-TR" dirty="0" err="1" smtClean="0"/>
              <a:t>Threadlerin</a:t>
            </a:r>
            <a:r>
              <a:rPr lang="tr-TR" dirty="0" smtClean="0"/>
              <a:t> üzerinde çalıştığı sistem</a:t>
            </a:r>
          </a:p>
          <a:p>
            <a:pPr lvl="1"/>
            <a:r>
              <a:rPr lang="tr-TR" dirty="0" err="1" smtClean="0"/>
              <a:t>Thread</a:t>
            </a:r>
            <a:r>
              <a:rPr lang="tr-TR" dirty="0" smtClean="0"/>
              <a:t> yönetim fonksiyonları</a:t>
            </a:r>
          </a:p>
          <a:p>
            <a:pPr lvl="2"/>
            <a:r>
              <a:rPr lang="tr-TR" dirty="0" err="1" smtClean="0"/>
              <a:t>Örn</a:t>
            </a:r>
            <a:r>
              <a:rPr lang="tr-TR" dirty="0" smtClean="0"/>
              <a:t>: </a:t>
            </a:r>
            <a:r>
              <a:rPr lang="tr-TR" dirty="0" err="1" smtClean="0"/>
              <a:t>thread_create</a:t>
            </a:r>
            <a:r>
              <a:rPr lang="tr-TR" dirty="0" smtClean="0"/>
              <a:t>, </a:t>
            </a:r>
            <a:r>
              <a:rPr lang="tr-TR" dirty="0" err="1" smtClean="0"/>
              <a:t>thread_exit</a:t>
            </a:r>
            <a:r>
              <a:rPr lang="tr-TR" dirty="0" smtClean="0"/>
              <a:t>, </a:t>
            </a:r>
            <a:r>
              <a:rPr lang="tr-TR" dirty="0" err="1" smtClean="0"/>
              <a:t>thread_yield</a:t>
            </a:r>
            <a:r>
              <a:rPr lang="tr-TR" dirty="0" smtClean="0"/>
              <a:t>, </a:t>
            </a:r>
            <a:r>
              <a:rPr lang="tr-TR" dirty="0" err="1" smtClean="0"/>
              <a:t>thread_wait</a:t>
            </a:r>
            <a:endParaRPr lang="tr-TR" dirty="0" smtClean="0"/>
          </a:p>
          <a:p>
            <a:pPr lvl="2"/>
            <a:r>
              <a:rPr lang="tr-TR" dirty="0" err="1" smtClean="0"/>
              <a:t>Thread</a:t>
            </a:r>
            <a:r>
              <a:rPr lang="tr-TR" dirty="0" smtClean="0"/>
              <a:t> tablosu</a:t>
            </a:r>
          </a:p>
          <a:p>
            <a:pPr lvl="3"/>
            <a:r>
              <a:rPr lang="tr-TR" dirty="0" smtClean="0"/>
              <a:t>Program sayacı, saklayıcılar, yığın işaretçisi, durumu…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17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err="1" smtClean="0"/>
              <a:t>Threadlerin</a:t>
            </a:r>
            <a:r>
              <a:rPr lang="tr-TR" sz="2800" dirty="0" smtClean="0"/>
              <a:t> Kullanıcı uzayında </a:t>
            </a:r>
            <a:r>
              <a:rPr lang="tr-TR" sz="2800" dirty="0" err="1" smtClean="0"/>
              <a:t>gerçeklenmesi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0" dirty="0" err="1" smtClean="0"/>
              <a:t>Thread</a:t>
            </a:r>
            <a:r>
              <a:rPr lang="tr-TR" b="0" dirty="0" smtClean="0"/>
              <a:t> bloke olacak bir işlem yürüttüyse</a:t>
            </a:r>
          </a:p>
          <a:p>
            <a:pPr lvl="1"/>
            <a:r>
              <a:rPr lang="tr-TR" dirty="0" smtClean="0"/>
              <a:t>Örneğin bir başka </a:t>
            </a:r>
            <a:r>
              <a:rPr lang="tr-TR" dirty="0" err="1" smtClean="0"/>
              <a:t>threadin</a:t>
            </a:r>
            <a:r>
              <a:rPr lang="tr-TR" dirty="0" smtClean="0"/>
              <a:t> bir işi bitirmesini beklemek</a:t>
            </a:r>
          </a:p>
          <a:p>
            <a:r>
              <a:rPr lang="tr-TR" b="0" dirty="0" smtClean="0"/>
              <a:t>Bir rutin çağırır</a:t>
            </a:r>
          </a:p>
          <a:p>
            <a:r>
              <a:rPr lang="tr-TR" b="0" dirty="0" smtClean="0"/>
              <a:t>Rutin </a:t>
            </a:r>
            <a:r>
              <a:rPr lang="tr-TR" b="0" dirty="0" err="1" smtClean="0"/>
              <a:t>threadi</a:t>
            </a:r>
            <a:r>
              <a:rPr lang="tr-TR" b="0" dirty="0" smtClean="0"/>
              <a:t> bloke duruma sokar</a:t>
            </a:r>
          </a:p>
          <a:p>
            <a:r>
              <a:rPr lang="tr-TR" b="0" dirty="0" err="1" smtClean="0"/>
              <a:t>Threadin</a:t>
            </a:r>
            <a:r>
              <a:rPr lang="tr-TR" b="0" dirty="0" smtClean="0"/>
              <a:t> </a:t>
            </a:r>
            <a:r>
              <a:rPr lang="tr-TR" b="0" dirty="0" err="1" smtClean="0"/>
              <a:t>progream</a:t>
            </a:r>
            <a:r>
              <a:rPr lang="tr-TR" b="0" dirty="0" smtClean="0"/>
              <a:t> sayacı ve saklayıcı içeriklerini </a:t>
            </a:r>
            <a:r>
              <a:rPr lang="tr-TR" b="0" dirty="0" err="1" smtClean="0"/>
              <a:t>thread</a:t>
            </a:r>
            <a:r>
              <a:rPr lang="tr-TR" b="0" dirty="0" smtClean="0"/>
              <a:t> tablosunda saklar</a:t>
            </a:r>
          </a:p>
          <a:p>
            <a:r>
              <a:rPr lang="tr-TR" b="0" dirty="0" smtClean="0"/>
              <a:t>Sıradaki </a:t>
            </a:r>
            <a:r>
              <a:rPr lang="tr-TR" b="0" dirty="0" err="1" smtClean="0"/>
              <a:t>threadin</a:t>
            </a:r>
            <a:r>
              <a:rPr lang="tr-TR" b="0" dirty="0" smtClean="0"/>
              <a:t> bilgilerini tablodan alıp saklayıcılara yükler</a:t>
            </a:r>
          </a:p>
          <a:p>
            <a:r>
              <a:rPr lang="tr-TR" b="0" dirty="0" smtClean="0"/>
              <a:t>Sıradaki </a:t>
            </a:r>
            <a:r>
              <a:rPr lang="tr-TR" b="0" dirty="0" err="1" smtClean="0"/>
              <a:t>threadi</a:t>
            </a:r>
            <a:r>
              <a:rPr lang="tr-TR" b="0" dirty="0" smtClean="0"/>
              <a:t> çalıştırır.</a:t>
            </a:r>
          </a:p>
          <a:p>
            <a:r>
              <a:rPr lang="tr-TR" b="0" dirty="0" smtClean="0"/>
              <a:t>Hepsi yerel </a:t>
            </a:r>
            <a:r>
              <a:rPr lang="tr-TR" b="0" dirty="0" err="1" smtClean="0"/>
              <a:t>yordamlar</a:t>
            </a:r>
            <a:r>
              <a:rPr lang="tr-TR" b="0" dirty="0" err="1" smtClean="0">
                <a:sym typeface="Wingdings" pitchFamily="2" charset="2"/>
              </a:rPr>
              <a:t>Sistem</a:t>
            </a:r>
            <a:r>
              <a:rPr lang="tr-TR" b="0" dirty="0" smtClean="0">
                <a:sym typeface="Wingdings" pitchFamily="2" charset="2"/>
              </a:rPr>
              <a:t> çağrısını yapmaktan daha hızlı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365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Threadlerin</a:t>
            </a:r>
            <a:r>
              <a:rPr lang="tr-TR" sz="3600" dirty="0" smtClean="0"/>
              <a:t> Avantajları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Threadlerin</a:t>
            </a:r>
            <a:r>
              <a:rPr lang="tr-TR" dirty="0" smtClean="0"/>
              <a:t> ayrı bir zamanlama algoritmaları olabilir</a:t>
            </a:r>
          </a:p>
          <a:p>
            <a:r>
              <a:rPr lang="tr-TR" dirty="0" err="1" smtClean="0"/>
              <a:t>Thread</a:t>
            </a:r>
            <a:r>
              <a:rPr lang="tr-TR" dirty="0" smtClean="0"/>
              <a:t> yönetim veri yapısı kullanıcı adres uzayı içinde </a:t>
            </a:r>
            <a:r>
              <a:rPr lang="tr-TR" dirty="0"/>
              <a:t>olduğu için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smtClean="0"/>
              <a:t>anahtarlamada </a:t>
            </a:r>
            <a:r>
              <a:rPr lang="tr-TR" dirty="0" err="1"/>
              <a:t>kernel</a:t>
            </a:r>
            <a:r>
              <a:rPr lang="tr-TR" dirty="0"/>
              <a:t> </a:t>
            </a:r>
            <a:r>
              <a:rPr lang="tr-TR" dirty="0" err="1"/>
              <a:t>mod</a:t>
            </a:r>
            <a:r>
              <a:rPr lang="tr-TR" dirty="0"/>
              <a:t> ayrıcalıkları verilmesine gerek yoktur. </a:t>
            </a:r>
            <a:endParaRPr lang="tr-TR" dirty="0" smtClean="0"/>
          </a:p>
          <a:p>
            <a:r>
              <a:rPr lang="tr-TR" dirty="0" smtClean="0"/>
              <a:t>Tüm çağrılar yerel rutinler </a:t>
            </a:r>
            <a:r>
              <a:rPr lang="tr-TR" dirty="0" smtClean="0">
                <a:sym typeface="Wingdings" pitchFamily="2" charset="2"/>
              </a:rPr>
              <a:t>Çekirdeğe çağrı yapmaktan daha hızlı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68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OS kullanıcı düzeyinde </a:t>
            </a:r>
            <a:r>
              <a:rPr lang="tr-TR" dirty="0" err="1" smtClean="0"/>
              <a:t>thread</a:t>
            </a:r>
            <a:r>
              <a:rPr lang="tr-TR" dirty="0" smtClean="0"/>
              <a:t> varlığını bilmediği </a:t>
            </a:r>
            <a:r>
              <a:rPr lang="tr-TR" dirty="0"/>
              <a:t>için, </a:t>
            </a:r>
            <a:r>
              <a:rPr lang="tr-TR" dirty="0" smtClean="0"/>
              <a:t>gereksiz zamanlama </a:t>
            </a:r>
            <a:r>
              <a:rPr lang="tr-TR" smtClean="0"/>
              <a:t>kararları verilebilir.</a:t>
            </a:r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err="1"/>
              <a:t>Threadlerin</a:t>
            </a:r>
            <a:r>
              <a:rPr lang="tr-TR" sz="2400" dirty="0"/>
              <a:t> Kullanıcı uzayında </a:t>
            </a:r>
            <a:r>
              <a:rPr lang="tr-TR" sz="2400" dirty="0" err="1"/>
              <a:t>gerçeklenmesi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err="1" smtClean="0"/>
              <a:t>Threadlerin</a:t>
            </a:r>
            <a:r>
              <a:rPr lang="tr-TR" sz="2400" dirty="0" smtClean="0"/>
              <a:t> Dezavantajları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996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err="1"/>
              <a:t>Threadlerin</a:t>
            </a:r>
            <a:r>
              <a:rPr lang="tr-TR" sz="2400" dirty="0"/>
              <a:t> Kullanıcı uzayında </a:t>
            </a:r>
            <a:r>
              <a:rPr lang="tr-TR" sz="2400" dirty="0" err="1"/>
              <a:t>gerçeklenmesi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err="1" smtClean="0"/>
              <a:t>Threadlerin</a:t>
            </a:r>
            <a:r>
              <a:rPr lang="tr-TR" sz="2400" dirty="0" smtClean="0"/>
              <a:t> Problemleri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sistem çağrılarının gerçekleşmesi</a:t>
            </a:r>
          </a:p>
          <a:p>
            <a:pPr lvl="1"/>
            <a:r>
              <a:rPr lang="tr-TR" dirty="0" smtClean="0"/>
              <a:t>Kullanıcı taraflı </a:t>
            </a:r>
            <a:r>
              <a:rPr lang="tr-TR" dirty="0" err="1" smtClean="0"/>
              <a:t>thread</a:t>
            </a:r>
            <a:r>
              <a:rPr lang="tr-TR" dirty="0" smtClean="0"/>
              <a:t> bir sistem çağrısı çalıştırdığında görev bloke olur </a:t>
            </a:r>
            <a:r>
              <a:rPr lang="tr-TR" dirty="0" smtClean="0">
                <a:sym typeface="Wingdings" pitchFamily="2" charset="2"/>
              </a:rPr>
              <a:t>tüm </a:t>
            </a:r>
            <a:r>
              <a:rPr lang="tr-TR" dirty="0" err="1" smtClean="0">
                <a:sym typeface="Wingdings" pitchFamily="2" charset="2"/>
              </a:rPr>
              <a:t>threadler</a:t>
            </a:r>
            <a:r>
              <a:rPr lang="tr-TR" dirty="0" smtClean="0">
                <a:sym typeface="Wingdings" pitchFamily="2" charset="2"/>
              </a:rPr>
              <a:t> bloke olur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Bazı sistemlerde yapılan çağrının bloke olup olmayacağını döndüren sistem çağrıları da var.</a:t>
            </a:r>
          </a:p>
          <a:p>
            <a:pPr lvl="2"/>
            <a:r>
              <a:rPr lang="tr-TR" dirty="0" smtClean="0"/>
              <a:t>Sistem çağrılarına arabirim yazılır.</a:t>
            </a:r>
          </a:p>
          <a:p>
            <a:pPr lvl="2"/>
            <a:r>
              <a:rPr lang="tr-TR" dirty="0" smtClean="0"/>
              <a:t>Önce kontrol edilir, bloke olunacaksa sistem çağrısı yapılmaz, </a:t>
            </a:r>
            <a:r>
              <a:rPr lang="tr-TR" dirty="0" err="1" smtClean="0"/>
              <a:t>thread</a:t>
            </a:r>
            <a:r>
              <a:rPr lang="tr-TR" dirty="0" smtClean="0"/>
              <a:t> bekletilir.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01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err="1"/>
              <a:t>Threadlerin</a:t>
            </a:r>
            <a:r>
              <a:rPr lang="tr-TR" sz="2400" dirty="0"/>
              <a:t> Kullanıcı uzayında </a:t>
            </a:r>
            <a:r>
              <a:rPr lang="tr-TR" sz="2400" dirty="0" err="1"/>
              <a:t>gerçeklenmesi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err="1" smtClean="0"/>
              <a:t>Threadlerin</a:t>
            </a:r>
            <a:r>
              <a:rPr lang="tr-TR" sz="2400" dirty="0" smtClean="0"/>
              <a:t> Problemleri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Sayfa hataları</a:t>
            </a:r>
          </a:p>
          <a:p>
            <a:pPr lvl="1"/>
            <a:r>
              <a:rPr lang="tr-TR" dirty="0" smtClean="0"/>
              <a:t>Programın çalışması gereken kod parçasına ilişkin kısım ana bellekte değilse</a:t>
            </a:r>
          </a:p>
          <a:p>
            <a:pPr lvl="2"/>
            <a:r>
              <a:rPr lang="tr-TR" dirty="0" smtClean="0"/>
              <a:t>Sayfa hatası olur</a:t>
            </a:r>
          </a:p>
          <a:p>
            <a:pPr lvl="2"/>
            <a:r>
              <a:rPr lang="tr-TR" dirty="0" smtClean="0"/>
              <a:t>Görev bloke olur</a:t>
            </a:r>
          </a:p>
          <a:p>
            <a:pPr lvl="2"/>
            <a:r>
              <a:rPr lang="tr-TR" dirty="0" smtClean="0"/>
              <a:t>Gereken sayfa ana belleğe </a:t>
            </a:r>
            <a:r>
              <a:rPr lang="tr-TR" dirty="0" err="1" smtClean="0"/>
              <a:t>alınınr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Görev çalışabilir</a:t>
            </a:r>
          </a:p>
          <a:p>
            <a:pPr lvl="1"/>
            <a:r>
              <a:rPr lang="tr-TR" dirty="0" smtClean="0"/>
              <a:t>Sayfa hatasına </a:t>
            </a:r>
            <a:r>
              <a:rPr lang="tr-TR" dirty="0" err="1" smtClean="0"/>
              <a:t>thread</a:t>
            </a:r>
            <a:r>
              <a:rPr lang="tr-TR" dirty="0" smtClean="0"/>
              <a:t> sebep olduysa</a:t>
            </a:r>
          </a:p>
          <a:p>
            <a:pPr lvl="2"/>
            <a:r>
              <a:rPr lang="tr-TR" dirty="0" smtClean="0"/>
              <a:t>Çekirdek </a:t>
            </a:r>
            <a:r>
              <a:rPr lang="tr-TR" dirty="0" err="1" smtClean="0"/>
              <a:t>threadlerden</a:t>
            </a:r>
            <a:r>
              <a:rPr lang="tr-TR" dirty="0" smtClean="0"/>
              <a:t> habersiz</a:t>
            </a:r>
          </a:p>
          <a:p>
            <a:pPr lvl="2"/>
            <a:r>
              <a:rPr lang="tr-TR" dirty="0" smtClean="0"/>
              <a:t>Tüm görev bloke edilir.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4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err="1"/>
              <a:t>Threadlerin</a:t>
            </a:r>
            <a:r>
              <a:rPr lang="tr-TR" sz="2400" dirty="0"/>
              <a:t> Kullanıcı uzayında </a:t>
            </a:r>
            <a:r>
              <a:rPr lang="tr-TR" sz="2400" dirty="0" err="1"/>
              <a:t>gerçeklenmesi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err="1" smtClean="0"/>
              <a:t>Threadlerin</a:t>
            </a:r>
            <a:r>
              <a:rPr lang="tr-TR" sz="2400" dirty="0" smtClean="0"/>
              <a:t> Problemleri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Zamanlama</a:t>
            </a:r>
          </a:p>
          <a:p>
            <a:pPr lvl="1"/>
            <a:r>
              <a:rPr lang="tr-TR" dirty="0" err="1" smtClean="0"/>
              <a:t>Thread</a:t>
            </a:r>
            <a:r>
              <a:rPr lang="tr-TR" dirty="0" smtClean="0"/>
              <a:t> kendisi çalışmayı bırakmazsa diğer </a:t>
            </a:r>
            <a:r>
              <a:rPr lang="tr-TR" dirty="0" err="1" smtClean="0"/>
              <a:t>threadler</a:t>
            </a:r>
            <a:r>
              <a:rPr lang="tr-TR" dirty="0" smtClean="0"/>
              <a:t> çalışamaz</a:t>
            </a:r>
          </a:p>
          <a:p>
            <a:pPr lvl="2"/>
            <a:r>
              <a:rPr lang="tr-TR" dirty="0" smtClean="0"/>
              <a:t>Altta çalışan sistem belirli sıklıkta saat kesmesi isteyebilir</a:t>
            </a:r>
          </a:p>
          <a:p>
            <a:pPr lvl="3"/>
            <a:r>
              <a:rPr lang="tr-TR" dirty="0" err="1" smtClean="0"/>
              <a:t>Threadlerin</a:t>
            </a:r>
            <a:r>
              <a:rPr lang="tr-TR" dirty="0" smtClean="0"/>
              <a:t> de saat kesmesi ile işi varsa karışır</a:t>
            </a:r>
          </a:p>
          <a:p>
            <a:pPr lvl="1"/>
            <a:r>
              <a:rPr lang="tr-TR" dirty="0" smtClean="0"/>
              <a:t>Çok </a:t>
            </a:r>
            <a:r>
              <a:rPr lang="tr-TR" dirty="0" err="1" smtClean="0"/>
              <a:t>threadli</a:t>
            </a:r>
            <a:r>
              <a:rPr lang="tr-TR" dirty="0" smtClean="0"/>
              <a:t> çalışma istendiği durumlarda sıkça bloke olan ve sistem çağrısı yapan </a:t>
            </a:r>
            <a:r>
              <a:rPr lang="tr-TR" dirty="0" err="1" smtClean="0"/>
              <a:t>threadler</a:t>
            </a:r>
            <a:r>
              <a:rPr lang="tr-TR" dirty="0" smtClean="0"/>
              <a:t> olur</a:t>
            </a:r>
          </a:p>
          <a:p>
            <a:pPr lvl="2"/>
            <a:r>
              <a:rPr lang="tr-TR" dirty="0" smtClean="0"/>
              <a:t>Çekirdek düzeyinde işlemek çekirdeğe çok yük getirmez.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77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Threadlerin</a:t>
            </a:r>
            <a:r>
              <a:rPr lang="tr-TR" dirty="0" smtClean="0"/>
              <a:t> Kullanımına Örnek</a:t>
            </a:r>
            <a:endParaRPr lang="tr-TR" dirty="0"/>
          </a:p>
        </p:txBody>
      </p:sp>
      <p:pic>
        <p:nvPicPr>
          <p:cNvPr id="4" name="Picture 4" descr="2-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413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2267744" y="6052646"/>
            <a:ext cx="497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 </a:t>
            </a:r>
            <a:r>
              <a:rPr lang="tr-TR" dirty="0" err="1" smtClean="0"/>
              <a:t>thread</a:t>
            </a:r>
            <a:r>
              <a:rPr lang="tr-TR" dirty="0" smtClean="0"/>
              <a:t> ile bir kelime işlemci programının kontrolü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02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968552"/>
          </a:xfrm>
        </p:spPr>
        <p:txBody>
          <a:bodyPr/>
          <a:lstStyle/>
          <a:p>
            <a:r>
              <a:rPr lang="tr-TR" b="0" dirty="0"/>
              <a:t>Bir süreçte üç adet </a:t>
            </a:r>
            <a:r>
              <a:rPr lang="tr-TR" b="0" dirty="0" err="1"/>
              <a:t>thread</a:t>
            </a:r>
            <a:r>
              <a:rPr lang="tr-TR" b="0" dirty="0"/>
              <a:t> bulunsun. Eğer bilgisayarda </a:t>
            </a:r>
            <a:r>
              <a:rPr lang="tr-TR" b="0" dirty="0" smtClean="0"/>
              <a:t>tek işlemci </a:t>
            </a:r>
            <a:r>
              <a:rPr lang="tr-TR" b="0" dirty="0"/>
              <a:t>var ise, bu </a:t>
            </a:r>
            <a:r>
              <a:rPr lang="tr-TR" b="0" dirty="0" err="1"/>
              <a:t>threadlerin</a:t>
            </a:r>
            <a:r>
              <a:rPr lang="tr-TR" b="0" dirty="0"/>
              <a:t> her biri CPU nun1/3 </a:t>
            </a:r>
            <a:r>
              <a:rPr lang="tr-TR" b="0" dirty="0" smtClean="0"/>
              <a:t>hızda çalışabilir</a:t>
            </a:r>
            <a:r>
              <a:rPr lang="tr-TR" b="0" dirty="0"/>
              <a:t>.</a:t>
            </a:r>
          </a:p>
          <a:p>
            <a:r>
              <a:rPr lang="tr-TR" b="0" dirty="0"/>
              <a:t>Eğer sistemde birden fazla işlemci var ise, her </a:t>
            </a:r>
            <a:r>
              <a:rPr lang="tr-TR" b="0" dirty="0" err="1" smtClean="0"/>
              <a:t>thread</a:t>
            </a:r>
            <a:r>
              <a:rPr lang="tr-TR" b="0" dirty="0" smtClean="0"/>
              <a:t> farklı </a:t>
            </a:r>
            <a:r>
              <a:rPr lang="tr-TR" b="0" dirty="0"/>
              <a:t>işlemcide çalıştırılır, bu şekilde uygulama işlemci </a:t>
            </a:r>
            <a:r>
              <a:rPr lang="tr-TR" b="0" dirty="0" smtClean="0"/>
              <a:t>ve </a:t>
            </a:r>
            <a:r>
              <a:rPr lang="tr-TR" b="0" dirty="0" err="1" smtClean="0"/>
              <a:t>thread</a:t>
            </a:r>
            <a:r>
              <a:rPr lang="tr-TR" b="0" dirty="0" smtClean="0"/>
              <a:t> </a:t>
            </a:r>
            <a:r>
              <a:rPr lang="tr-TR" b="0" dirty="0"/>
              <a:t>sayısına bağlı olarak hızlanır</a:t>
            </a:r>
            <a:r>
              <a:rPr lang="tr-TR" b="0" dirty="0" smtClean="0"/>
              <a:t>.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13187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0" dirty="0" err="1"/>
              <a:t>Thread</a:t>
            </a:r>
            <a:r>
              <a:rPr lang="tr-TR" b="0" dirty="0"/>
              <a:t> kullanımının kötü yanları ise; </a:t>
            </a:r>
            <a:r>
              <a:rPr lang="tr-TR" b="0" dirty="0" err="1"/>
              <a:t>threadleri</a:t>
            </a:r>
            <a:r>
              <a:rPr lang="tr-TR" b="0" dirty="0"/>
              <a:t> kullanan uygulamanın yazımının özenli yapılması gereklidir. Her </a:t>
            </a:r>
            <a:r>
              <a:rPr lang="tr-TR" b="0" dirty="0" err="1"/>
              <a:t>thread</a:t>
            </a:r>
            <a:r>
              <a:rPr lang="tr-TR" b="0" dirty="0"/>
              <a:t> ortak veri kullandığı için birinin bir veri üzerindeki etkisi diğer </a:t>
            </a:r>
            <a:r>
              <a:rPr lang="tr-TR" b="0" dirty="0" err="1"/>
              <a:t>threadleri</a:t>
            </a:r>
            <a:r>
              <a:rPr lang="tr-TR" b="0" dirty="0"/>
              <a:t> etkiler. </a:t>
            </a:r>
            <a:endParaRPr lang="tr-TR" b="0" dirty="0" smtClean="0"/>
          </a:p>
          <a:p>
            <a:endParaRPr lang="tr-TR" b="0" dirty="0"/>
          </a:p>
          <a:p>
            <a:r>
              <a:rPr lang="tr-TR" b="0" dirty="0" smtClean="0"/>
              <a:t>Örneğin</a:t>
            </a:r>
            <a:r>
              <a:rPr lang="tr-TR" b="0" dirty="0"/>
              <a:t>, bir </a:t>
            </a:r>
            <a:r>
              <a:rPr lang="tr-TR" b="0" dirty="0" err="1"/>
              <a:t>thread</a:t>
            </a:r>
            <a:r>
              <a:rPr lang="tr-TR" b="0" dirty="0"/>
              <a:t> bir dosya ile işlemini bitirdiğinde dosyayı kapatsın. Eğer süreçteki başka </a:t>
            </a:r>
            <a:r>
              <a:rPr lang="tr-TR" b="0" dirty="0" err="1"/>
              <a:t>thread</a:t>
            </a:r>
            <a:r>
              <a:rPr lang="tr-TR" b="0" dirty="0"/>
              <a:t> bu dosyayı kullanıyorsa, uygulama çalışmaz </a:t>
            </a:r>
            <a:r>
              <a:rPr lang="es-ES" b="0" dirty="0"/>
              <a:t>ya da </a:t>
            </a:r>
            <a:r>
              <a:rPr lang="tr-TR" b="0" dirty="0" smtClean="0"/>
              <a:t>sonuçlar yanlış olabilir</a:t>
            </a:r>
            <a:r>
              <a:rPr lang="es-ES" b="0" dirty="0" smtClean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55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Thread</a:t>
            </a:r>
            <a:r>
              <a:rPr lang="tr-TR" dirty="0" smtClean="0"/>
              <a:t> Modelleri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98393"/>
            <a:ext cx="2450245" cy="240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60848"/>
            <a:ext cx="4502957" cy="178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4" y="4221088"/>
            <a:ext cx="2838046" cy="24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21088"/>
            <a:ext cx="3480009" cy="234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907704" y="1124744"/>
            <a:ext cx="5928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Many-to-one, one-to-one, many-to-many and two-level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39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r>
              <a:rPr lang="tr-TR" dirty="0" smtClean="0"/>
              <a:t> </a:t>
            </a:r>
            <a:r>
              <a:rPr lang="tr-TR" dirty="0" err="1" smtClean="0"/>
              <a:t>Threading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tr-TR" sz="2400" dirty="0"/>
              <a:t>Bu </a:t>
            </a:r>
            <a:r>
              <a:rPr lang="tr-TR" sz="2400" dirty="0" err="1"/>
              <a:t>multithread</a:t>
            </a:r>
            <a:r>
              <a:rPr lang="tr-TR" sz="2400" dirty="0"/>
              <a:t> mekanizmasında işletim sisteminin </a:t>
            </a:r>
            <a:r>
              <a:rPr lang="tr-TR" sz="2400" dirty="0" smtClean="0"/>
              <a:t>çekirdeği(</a:t>
            </a:r>
            <a:r>
              <a:rPr lang="tr-TR" sz="2400" dirty="0" err="1" smtClean="0"/>
              <a:t>kernel</a:t>
            </a:r>
            <a:r>
              <a:rPr lang="tr-TR" sz="2400" dirty="0" smtClean="0"/>
              <a:t>) </a:t>
            </a:r>
            <a:r>
              <a:rPr lang="tr-TR" sz="2400" dirty="0" err="1" smtClean="0"/>
              <a:t>multithread</a:t>
            </a:r>
            <a:r>
              <a:rPr lang="tr-TR" sz="2400" dirty="0" smtClean="0"/>
              <a:t> </a:t>
            </a:r>
            <a:r>
              <a:rPr lang="tr-TR" sz="2400" dirty="0"/>
              <a:t>mekanizmasından habersizdir. </a:t>
            </a:r>
            <a:endParaRPr lang="tr-TR" sz="2400" dirty="0" smtClean="0"/>
          </a:p>
          <a:p>
            <a:r>
              <a:rPr lang="tr-TR" sz="2400" dirty="0" smtClean="0"/>
              <a:t>İşletim </a:t>
            </a:r>
            <a:r>
              <a:rPr lang="tr-TR" sz="2400" dirty="0"/>
              <a:t>sistemi basit olarak bir </a:t>
            </a:r>
            <a:r>
              <a:rPr lang="tr-TR" sz="2400" dirty="0" err="1" smtClean="0"/>
              <a:t>process</a:t>
            </a:r>
            <a:r>
              <a:rPr lang="tr-TR" sz="2400" dirty="0" smtClean="0"/>
              <a:t> veya </a:t>
            </a:r>
            <a:r>
              <a:rPr lang="tr-TR" sz="2400" dirty="0" err="1"/>
              <a:t>thread</a:t>
            </a:r>
            <a:r>
              <a:rPr lang="tr-TR" sz="2400" dirty="0"/>
              <a:t> çalıştırdığını düşünmektedir. Ancak </a:t>
            </a:r>
            <a:r>
              <a:rPr lang="tr-TR" sz="2400" dirty="0" err="1"/>
              <a:t>user</a:t>
            </a:r>
            <a:r>
              <a:rPr lang="tr-TR" sz="2400" dirty="0"/>
              <a:t> alanında </a:t>
            </a:r>
            <a:r>
              <a:rPr lang="tr-TR" sz="2400" dirty="0" err="1"/>
              <a:t>thread</a:t>
            </a:r>
            <a:r>
              <a:rPr lang="tr-TR" sz="2400" dirty="0"/>
              <a:t> </a:t>
            </a:r>
            <a:r>
              <a:rPr lang="tr-TR" sz="2400" dirty="0" smtClean="0"/>
              <a:t>kütüphanesi sayesinde </a:t>
            </a:r>
            <a:r>
              <a:rPr lang="tr-TR" sz="2400" dirty="0"/>
              <a:t>birden fazla </a:t>
            </a:r>
            <a:r>
              <a:rPr lang="tr-TR" sz="2400" dirty="0" err="1"/>
              <a:t>thread</a:t>
            </a:r>
            <a:r>
              <a:rPr lang="tr-TR" sz="2400" dirty="0"/>
              <a:t> oluşturulup kullanılabilmekte ve </a:t>
            </a:r>
            <a:r>
              <a:rPr lang="tr-TR" sz="2400" dirty="0" err="1"/>
              <a:t>threadler</a:t>
            </a:r>
            <a:r>
              <a:rPr lang="tr-TR" sz="2400" dirty="0"/>
              <a:t> </a:t>
            </a:r>
            <a:r>
              <a:rPr lang="tr-TR" sz="2400" dirty="0" smtClean="0"/>
              <a:t>arası geçiş </a:t>
            </a:r>
            <a:r>
              <a:rPr lang="tr-TR" sz="2400" dirty="0"/>
              <a:t>yapılabilmektedir. </a:t>
            </a:r>
            <a:endParaRPr lang="tr-TR" sz="2400" dirty="0" smtClean="0"/>
          </a:p>
          <a:p>
            <a:r>
              <a:rPr lang="tr-TR" sz="2400" dirty="0" err="1" smtClean="0"/>
              <a:t>Solaris</a:t>
            </a:r>
            <a:r>
              <a:rPr lang="tr-TR" sz="2400" dirty="0" smtClean="0"/>
              <a:t> </a:t>
            </a:r>
            <a:r>
              <a:rPr lang="tr-TR" sz="2400" dirty="0" err="1"/>
              <a:t>Green</a:t>
            </a:r>
            <a:r>
              <a:rPr lang="tr-TR" sz="2400" dirty="0"/>
              <a:t> </a:t>
            </a:r>
            <a:r>
              <a:rPr lang="tr-TR" sz="2400" dirty="0" err="1"/>
              <a:t>Threadleri</a:t>
            </a:r>
            <a:r>
              <a:rPr lang="tr-TR" sz="2400" dirty="0"/>
              <a:t>, GNU </a:t>
            </a:r>
            <a:r>
              <a:rPr lang="tr-TR" sz="2400" dirty="0" err="1"/>
              <a:t>Portable</a:t>
            </a:r>
            <a:r>
              <a:rPr lang="tr-TR" sz="2400" dirty="0"/>
              <a:t> </a:t>
            </a:r>
            <a:r>
              <a:rPr lang="tr-TR" sz="2400" dirty="0" err="1"/>
              <a:t>Threadleri</a:t>
            </a:r>
            <a:r>
              <a:rPr lang="tr-TR" sz="2400" dirty="0"/>
              <a:t> ve </a:t>
            </a:r>
            <a:r>
              <a:rPr lang="tr-TR" sz="2400" dirty="0" smtClean="0"/>
              <a:t>Linux üzerindeki </a:t>
            </a:r>
            <a:r>
              <a:rPr lang="tr-TR" sz="2400" dirty="0" err="1"/>
              <a:t>Pthread</a:t>
            </a:r>
            <a:r>
              <a:rPr lang="tr-TR" sz="2400" dirty="0"/>
              <a:t> kütüphanesi de bu mekanizmadadır</a:t>
            </a:r>
            <a:r>
              <a:rPr lang="tr-TR" sz="2400" dirty="0" smtClean="0"/>
              <a:t>.</a:t>
            </a:r>
          </a:p>
          <a:p>
            <a:r>
              <a:rPr lang="tr-TR" sz="2400" dirty="0"/>
              <a:t>Bu mekanizmanın </a:t>
            </a:r>
            <a:r>
              <a:rPr lang="tr-TR" sz="2400" dirty="0" smtClean="0"/>
              <a:t>önemli bir </a:t>
            </a:r>
            <a:r>
              <a:rPr lang="tr-TR" sz="2400" dirty="0"/>
              <a:t>dezavantajı vardır, eğer </a:t>
            </a:r>
            <a:r>
              <a:rPr lang="tr-TR" sz="2400" dirty="0" err="1"/>
              <a:t>threadlerden</a:t>
            </a:r>
            <a:r>
              <a:rPr lang="tr-TR" sz="2400" dirty="0"/>
              <a:t> biri bloke olur ise, </a:t>
            </a:r>
            <a:r>
              <a:rPr lang="tr-TR" sz="2400" dirty="0" err="1"/>
              <a:t>kernel</a:t>
            </a:r>
            <a:r>
              <a:rPr lang="tr-TR" sz="2400" dirty="0"/>
              <a:t> işlemin </a:t>
            </a:r>
            <a:r>
              <a:rPr lang="tr-TR" sz="2400" dirty="0" smtClean="0"/>
              <a:t>sadece </a:t>
            </a:r>
            <a:r>
              <a:rPr lang="tr-TR" sz="2400" dirty="0"/>
              <a:t>bir </a:t>
            </a:r>
            <a:r>
              <a:rPr lang="tr-TR" sz="2400" dirty="0" err="1"/>
              <a:t>thread</a:t>
            </a:r>
            <a:r>
              <a:rPr lang="tr-TR" sz="2400" dirty="0"/>
              <a:t> </a:t>
            </a:r>
            <a:r>
              <a:rPr lang="tr-TR" sz="2400" dirty="0" err="1"/>
              <a:t>taarafından</a:t>
            </a:r>
            <a:r>
              <a:rPr lang="tr-TR" sz="2400" dirty="0"/>
              <a:t> yapıldığını düşündüğünden </a:t>
            </a:r>
            <a:r>
              <a:rPr lang="tr-TR" sz="2400" dirty="0" err="1"/>
              <a:t>threadler</a:t>
            </a:r>
            <a:r>
              <a:rPr lang="tr-TR" sz="2400" dirty="0"/>
              <a:t> arası geçiş </a:t>
            </a:r>
            <a:r>
              <a:rPr lang="tr-TR" sz="2400" dirty="0" smtClean="0"/>
              <a:t>yapamaz, böylece görev içerisindeki </a:t>
            </a:r>
            <a:r>
              <a:rPr lang="tr-TR" sz="2400" dirty="0"/>
              <a:t>tüm </a:t>
            </a:r>
            <a:r>
              <a:rPr lang="tr-TR" sz="2400" dirty="0" err="1"/>
              <a:t>threadler</a:t>
            </a:r>
            <a:r>
              <a:rPr lang="tr-TR" sz="2400" dirty="0"/>
              <a:t> bloke olur.</a:t>
            </a:r>
          </a:p>
        </p:txBody>
      </p:sp>
    </p:spTree>
    <p:extLst>
      <p:ext uri="{BB962C8B-B14F-4D97-AF65-F5344CB8AC3E}">
        <p14:creationId xmlns:p14="http://schemas.microsoft.com/office/powerpoint/2010/main" val="24109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One</a:t>
            </a:r>
            <a:r>
              <a:rPr lang="tr-TR" b="1" dirty="0"/>
              <a:t> – </a:t>
            </a:r>
            <a:r>
              <a:rPr lang="tr-TR" b="1" dirty="0" err="1"/>
              <a:t>To</a:t>
            </a:r>
            <a:r>
              <a:rPr lang="tr-TR" b="1" dirty="0"/>
              <a:t> – </a:t>
            </a:r>
            <a:r>
              <a:rPr lang="tr-TR" b="1" dirty="0" err="1"/>
              <a:t>One</a:t>
            </a:r>
            <a:r>
              <a:rPr lang="tr-TR" b="1" dirty="0"/>
              <a:t> </a:t>
            </a:r>
            <a:r>
              <a:rPr lang="tr-TR" b="1" dirty="0" err="1"/>
              <a:t>Threading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Her bir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threadi</a:t>
            </a:r>
            <a:r>
              <a:rPr lang="tr-TR" dirty="0"/>
              <a:t> için </a:t>
            </a:r>
            <a:r>
              <a:rPr lang="tr-TR" dirty="0" err="1"/>
              <a:t>kernel</a:t>
            </a:r>
            <a:r>
              <a:rPr lang="tr-TR" dirty="0"/>
              <a:t> tarafında bir </a:t>
            </a:r>
            <a:r>
              <a:rPr lang="tr-TR" dirty="0" err="1"/>
              <a:t>threadin</a:t>
            </a:r>
            <a:r>
              <a:rPr lang="tr-TR" dirty="0"/>
              <a:t> </a:t>
            </a:r>
            <a:r>
              <a:rPr lang="tr-TR" dirty="0" smtClean="0"/>
              <a:t>oluşturulduğu mekanizmadır</a:t>
            </a:r>
            <a:r>
              <a:rPr lang="tr-TR" dirty="0"/>
              <a:t>. Bu mekanizmanın kullanılabilmesi için, işletim </a:t>
            </a:r>
            <a:r>
              <a:rPr lang="tr-TR" dirty="0" smtClean="0"/>
              <a:t>sisteminin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/>
              <a:t>tarafında </a:t>
            </a:r>
            <a:r>
              <a:rPr lang="tr-TR" dirty="0" err="1"/>
              <a:t>thread</a:t>
            </a:r>
            <a:r>
              <a:rPr lang="tr-TR" dirty="0"/>
              <a:t> mekanizmasını desteklemesi gerekmektedir. </a:t>
            </a:r>
            <a:endParaRPr lang="tr-TR" dirty="0" smtClean="0"/>
          </a:p>
          <a:p>
            <a:r>
              <a:rPr lang="tr-TR" dirty="0" smtClean="0"/>
              <a:t>Windows </a:t>
            </a:r>
            <a:r>
              <a:rPr lang="en-US" dirty="0" smtClean="0"/>
              <a:t>NT/XP/2000 </a:t>
            </a:r>
            <a:r>
              <a:rPr lang="en-US" dirty="0" err="1"/>
              <a:t>threadleri</a:t>
            </a:r>
            <a:r>
              <a:rPr lang="en-US" dirty="0"/>
              <a:t>, Linux </a:t>
            </a:r>
            <a:r>
              <a:rPr lang="en-US" dirty="0" err="1"/>
              <a:t>threadleri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Solaris 9 </a:t>
            </a:r>
            <a:r>
              <a:rPr lang="en-US" dirty="0" err="1"/>
              <a:t>threadleri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 smtClean="0"/>
              <a:t>gruba</a:t>
            </a:r>
            <a:r>
              <a:rPr lang="tr-TR" dirty="0" smtClean="0"/>
              <a:t> girmektedir</a:t>
            </a:r>
            <a:r>
              <a:rPr lang="tr-TR" dirty="0"/>
              <a:t>.</a:t>
            </a:r>
          </a:p>
          <a:p>
            <a:pPr lvl="1"/>
            <a:r>
              <a:rPr lang="tr-TR" dirty="0" smtClean="0"/>
              <a:t>Avantajları </a:t>
            </a:r>
            <a:r>
              <a:rPr lang="tr-TR" dirty="0"/>
              <a:t>:</a:t>
            </a:r>
          </a:p>
          <a:p>
            <a:pPr lvl="2"/>
            <a:r>
              <a:rPr lang="tr-TR" dirty="0"/>
              <a:t>Bir </a:t>
            </a:r>
            <a:r>
              <a:rPr lang="tr-TR" dirty="0" err="1"/>
              <a:t>thread</a:t>
            </a:r>
            <a:r>
              <a:rPr lang="tr-TR" dirty="0"/>
              <a:t> tarafından yapılan bir </a:t>
            </a:r>
            <a:r>
              <a:rPr lang="tr-TR" dirty="0" smtClean="0"/>
              <a:t>sistem </a:t>
            </a:r>
            <a:r>
              <a:rPr lang="tr-TR" dirty="0"/>
              <a:t>çağrısı aynı </a:t>
            </a:r>
            <a:r>
              <a:rPr lang="tr-TR" dirty="0" smtClean="0"/>
              <a:t>görev içerisindeki</a:t>
            </a:r>
            <a:r>
              <a:rPr lang="tr-TR" dirty="0"/>
              <a:t> </a:t>
            </a:r>
            <a:r>
              <a:rPr lang="tr-TR" dirty="0" smtClean="0"/>
              <a:t>diğer </a:t>
            </a:r>
            <a:r>
              <a:rPr lang="tr-TR" dirty="0" err="1"/>
              <a:t>threadleri</a:t>
            </a:r>
            <a:r>
              <a:rPr lang="tr-TR" dirty="0"/>
              <a:t> bloke etmez.</a:t>
            </a:r>
          </a:p>
          <a:p>
            <a:pPr lvl="2"/>
            <a:r>
              <a:rPr lang="tr-TR" dirty="0"/>
              <a:t>Bir </a:t>
            </a:r>
            <a:r>
              <a:rPr lang="tr-TR" dirty="0" smtClean="0"/>
              <a:t>görev birden </a:t>
            </a:r>
            <a:r>
              <a:rPr lang="tr-TR" dirty="0"/>
              <a:t>fazla işlemci kullanabilir.</a:t>
            </a:r>
          </a:p>
          <a:p>
            <a:pPr lvl="2"/>
            <a:r>
              <a:rPr lang="tr-TR" dirty="0" err="1"/>
              <a:t>Threadlerin</a:t>
            </a:r>
            <a:r>
              <a:rPr lang="tr-TR" dirty="0"/>
              <a:t> </a:t>
            </a:r>
            <a:r>
              <a:rPr lang="tr-TR" dirty="0" smtClean="0"/>
              <a:t>oluşturulması, </a:t>
            </a:r>
            <a:r>
              <a:rPr lang="tr-TR" dirty="0"/>
              <a:t>yok edilişi ve birbirleri arasındaki geçişi </a:t>
            </a:r>
            <a:r>
              <a:rPr lang="tr-TR" dirty="0" smtClean="0"/>
              <a:t>görevlere göre </a:t>
            </a:r>
            <a:r>
              <a:rPr lang="tr-TR" dirty="0"/>
              <a:t>daha ekonomiktir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Dezavantajları </a:t>
            </a:r>
            <a:r>
              <a:rPr lang="tr-TR" dirty="0"/>
              <a:t>:</a:t>
            </a:r>
          </a:p>
          <a:p>
            <a:pPr lvl="2"/>
            <a:r>
              <a:rPr lang="tr-TR" dirty="0" err="1"/>
              <a:t>Kernel</a:t>
            </a:r>
            <a:r>
              <a:rPr lang="tr-TR" dirty="0"/>
              <a:t> </a:t>
            </a:r>
            <a:r>
              <a:rPr lang="tr-TR" dirty="0" err="1"/>
              <a:t>threadlerinin</a:t>
            </a:r>
            <a:r>
              <a:rPr lang="tr-TR" dirty="0"/>
              <a:t> </a:t>
            </a:r>
            <a:r>
              <a:rPr lang="tr-TR" dirty="0" smtClean="0"/>
              <a:t>oluşturulması, </a:t>
            </a:r>
            <a:r>
              <a:rPr lang="tr-TR" dirty="0"/>
              <a:t>yok edilişi ve birbirleri arasındaki geçişi </a:t>
            </a:r>
            <a:r>
              <a:rPr lang="tr-TR" dirty="0" err="1" smtClean="0"/>
              <a:t>user</a:t>
            </a:r>
            <a:r>
              <a:rPr lang="tr-TR" dirty="0"/>
              <a:t> </a:t>
            </a:r>
            <a:r>
              <a:rPr lang="tr-TR" dirty="0" err="1" smtClean="0"/>
              <a:t>threadlerine</a:t>
            </a:r>
            <a:r>
              <a:rPr lang="tr-TR" dirty="0" smtClean="0"/>
              <a:t> </a:t>
            </a:r>
            <a:r>
              <a:rPr lang="tr-TR" dirty="0" err="1"/>
              <a:t>gore</a:t>
            </a:r>
            <a:r>
              <a:rPr lang="tr-TR" dirty="0"/>
              <a:t> daha </a:t>
            </a:r>
            <a:r>
              <a:rPr lang="tr-TR" dirty="0" smtClean="0"/>
              <a:t>maliyetlidir.</a:t>
            </a:r>
          </a:p>
          <a:p>
            <a:pPr lvl="2"/>
            <a:r>
              <a:rPr lang="tr-TR" dirty="0" smtClean="0"/>
              <a:t>CPU zamanlama algoritmaları </a:t>
            </a:r>
            <a:r>
              <a:rPr lang="tr-TR" dirty="0"/>
              <a:t>adil değildir : Her </a:t>
            </a:r>
            <a:r>
              <a:rPr lang="tr-TR" dirty="0" err="1"/>
              <a:t>threade</a:t>
            </a:r>
            <a:r>
              <a:rPr lang="tr-TR" dirty="0"/>
              <a:t> aynı zaman </a:t>
            </a:r>
            <a:r>
              <a:rPr lang="tr-TR" dirty="0" smtClean="0"/>
              <a:t>dilimi verilir</a:t>
            </a:r>
            <a:r>
              <a:rPr lang="tr-TR" dirty="0"/>
              <a:t>. Bu sebeple çok sayıda </a:t>
            </a:r>
            <a:r>
              <a:rPr lang="tr-TR" dirty="0" err="1"/>
              <a:t>threadi</a:t>
            </a:r>
            <a:r>
              <a:rPr lang="tr-TR" dirty="0"/>
              <a:t> olan işlemler daha az sayıda </a:t>
            </a:r>
            <a:r>
              <a:rPr lang="tr-TR" dirty="0" err="1" smtClean="0"/>
              <a:t>threadleri</a:t>
            </a:r>
            <a:r>
              <a:rPr lang="tr-TR" dirty="0" smtClean="0"/>
              <a:t> olan </a:t>
            </a:r>
            <a:r>
              <a:rPr lang="tr-TR" dirty="0"/>
              <a:t>işlemlere </a:t>
            </a:r>
            <a:r>
              <a:rPr lang="tr-TR" dirty="0" smtClean="0"/>
              <a:t>göre </a:t>
            </a:r>
            <a:r>
              <a:rPr lang="tr-TR" dirty="0"/>
              <a:t>daha çok CPU zamanı kazanmış olurlar.</a:t>
            </a:r>
          </a:p>
        </p:txBody>
      </p:sp>
    </p:spTree>
    <p:extLst>
      <p:ext uri="{BB962C8B-B14F-4D97-AF65-F5344CB8AC3E}">
        <p14:creationId xmlns:p14="http://schemas.microsoft.com/office/powerpoint/2010/main" val="34701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Many</a:t>
            </a:r>
            <a:r>
              <a:rPr lang="tr-TR" b="1" dirty="0"/>
              <a:t> – </a:t>
            </a:r>
            <a:r>
              <a:rPr lang="tr-TR" b="1" dirty="0" err="1"/>
              <a:t>To</a:t>
            </a:r>
            <a:r>
              <a:rPr lang="tr-TR" b="1" dirty="0"/>
              <a:t> – </a:t>
            </a:r>
            <a:r>
              <a:rPr lang="tr-TR" b="1" dirty="0" err="1"/>
              <a:t>Many</a:t>
            </a:r>
            <a:r>
              <a:rPr lang="tr-TR" b="1" dirty="0"/>
              <a:t> </a:t>
            </a:r>
            <a:r>
              <a:rPr lang="tr-TR" b="1" dirty="0" err="1"/>
              <a:t>Threading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Bu mekanizmanın kullanılabilmesi için </a:t>
            </a:r>
            <a:r>
              <a:rPr lang="tr-TR" dirty="0" err="1"/>
              <a:t>kernel</a:t>
            </a:r>
            <a:r>
              <a:rPr lang="tr-TR" dirty="0"/>
              <a:t> </a:t>
            </a:r>
            <a:r>
              <a:rPr lang="tr-TR" dirty="0" err="1" smtClean="0"/>
              <a:t>multithreadingi</a:t>
            </a:r>
            <a:r>
              <a:rPr lang="tr-TR" dirty="0" smtClean="0"/>
              <a:t> desteklemek </a:t>
            </a:r>
            <a:r>
              <a:rPr lang="tr-TR" dirty="0"/>
              <a:t>zorundadır. </a:t>
            </a:r>
            <a:endParaRPr lang="tr-TR" dirty="0" smtClean="0"/>
          </a:p>
          <a:p>
            <a:r>
              <a:rPr lang="tr-TR" dirty="0" smtClean="0"/>
              <a:t>Fakat </a:t>
            </a:r>
            <a:r>
              <a:rPr lang="tr-TR" dirty="0" err="1"/>
              <a:t>one-to-one</a:t>
            </a:r>
            <a:r>
              <a:rPr lang="tr-TR" dirty="0"/>
              <a:t> model de olduğu gibi her bir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threadine</a:t>
            </a:r>
            <a:r>
              <a:rPr lang="tr-TR" dirty="0" smtClean="0"/>
              <a:t> </a:t>
            </a:r>
            <a:r>
              <a:rPr lang="tr-TR" dirty="0"/>
              <a:t>karşılık bir tane </a:t>
            </a:r>
            <a:r>
              <a:rPr lang="tr-TR" dirty="0" err="1"/>
              <a:t>kernel</a:t>
            </a:r>
            <a:r>
              <a:rPr lang="tr-TR" dirty="0"/>
              <a:t> </a:t>
            </a:r>
            <a:r>
              <a:rPr lang="tr-TR" dirty="0" err="1"/>
              <a:t>threadi</a:t>
            </a:r>
            <a:r>
              <a:rPr lang="tr-TR" dirty="0"/>
              <a:t> olmak zorunda değildir. </a:t>
            </a:r>
            <a:endParaRPr lang="tr-TR" dirty="0" smtClean="0"/>
          </a:p>
          <a:p>
            <a:r>
              <a:rPr lang="tr-TR" dirty="0" smtClean="0"/>
              <a:t>N </a:t>
            </a:r>
            <a:r>
              <a:rPr lang="tr-TR" dirty="0"/>
              <a:t>tane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threadine</a:t>
            </a:r>
            <a:r>
              <a:rPr lang="tr-TR" dirty="0" smtClean="0"/>
              <a:t> </a:t>
            </a:r>
            <a:r>
              <a:rPr lang="tr-TR" dirty="0"/>
              <a:t>karşılık M tane </a:t>
            </a:r>
            <a:r>
              <a:rPr lang="tr-TR" dirty="0" err="1"/>
              <a:t>kernel</a:t>
            </a:r>
            <a:r>
              <a:rPr lang="tr-TR" dirty="0"/>
              <a:t> </a:t>
            </a:r>
            <a:r>
              <a:rPr lang="tr-TR" dirty="0" err="1"/>
              <a:t>threadi</a:t>
            </a:r>
            <a:r>
              <a:rPr lang="tr-TR" dirty="0"/>
              <a:t> oluşturulmakta (M&lt;=N) ve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 smtClean="0"/>
              <a:t>threadi</a:t>
            </a:r>
            <a:r>
              <a:rPr lang="tr-TR" dirty="0" smtClean="0"/>
              <a:t> önce </a:t>
            </a:r>
            <a:r>
              <a:rPr lang="tr-TR" dirty="0"/>
              <a:t>n. </a:t>
            </a:r>
            <a:r>
              <a:rPr lang="tr-TR" dirty="0" err="1"/>
              <a:t>thread</a:t>
            </a:r>
            <a:r>
              <a:rPr lang="tr-TR" dirty="0"/>
              <a:t> ile daha </a:t>
            </a:r>
            <a:r>
              <a:rPr lang="tr-TR" dirty="0" smtClean="0"/>
              <a:t>sonra </a:t>
            </a:r>
            <a:r>
              <a:rPr lang="tr-TR" dirty="0"/>
              <a:t>n+1. </a:t>
            </a:r>
            <a:r>
              <a:rPr lang="tr-TR" dirty="0" err="1"/>
              <a:t>thread</a:t>
            </a:r>
            <a:r>
              <a:rPr lang="tr-TR" dirty="0"/>
              <a:t> ile ilgilenebilmektedir,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 smtClean="0"/>
              <a:t>threadleri</a:t>
            </a:r>
            <a:r>
              <a:rPr lang="tr-TR" dirty="0" smtClean="0"/>
              <a:t> değiştirilebilir.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gerekli sayıda </a:t>
            </a:r>
            <a:r>
              <a:rPr lang="tr-TR" dirty="0" err="1"/>
              <a:t>kernel</a:t>
            </a:r>
            <a:r>
              <a:rPr lang="tr-TR" dirty="0"/>
              <a:t> </a:t>
            </a:r>
            <a:r>
              <a:rPr lang="tr-TR" dirty="0" err="1"/>
              <a:t>threadinin</a:t>
            </a:r>
            <a:r>
              <a:rPr lang="tr-TR" dirty="0"/>
              <a:t> oluşmasına ve </a:t>
            </a:r>
            <a:r>
              <a:rPr lang="tr-TR" dirty="0" smtClean="0"/>
              <a:t>birçok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 err="1"/>
              <a:t>threadinin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threadine</a:t>
            </a:r>
            <a:r>
              <a:rPr lang="tr-TR" dirty="0"/>
              <a:t> eşleşmesine izin verir. </a:t>
            </a:r>
            <a:endParaRPr lang="tr-TR" dirty="0" smtClean="0"/>
          </a:p>
          <a:p>
            <a:r>
              <a:rPr lang="tr-TR" dirty="0" smtClean="0"/>
              <a:t>IRIX</a:t>
            </a:r>
            <a:r>
              <a:rPr lang="tr-TR" dirty="0"/>
              <a:t>, HP-UX ve </a:t>
            </a:r>
            <a:r>
              <a:rPr lang="tr-TR" dirty="0" smtClean="0"/>
              <a:t>Tru64 UNIX </a:t>
            </a:r>
            <a:r>
              <a:rPr lang="tr-TR" dirty="0" err="1"/>
              <a:t>threadleri</a:t>
            </a:r>
            <a:r>
              <a:rPr lang="tr-TR" dirty="0"/>
              <a:t> bu gruba girmektedir.</a:t>
            </a:r>
          </a:p>
        </p:txBody>
      </p:sp>
    </p:spTree>
    <p:extLst>
      <p:ext uri="{BB962C8B-B14F-4D97-AF65-F5344CB8AC3E}">
        <p14:creationId xmlns:p14="http://schemas.microsoft.com/office/powerpoint/2010/main" val="11121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/>
              <a:t>Programları </a:t>
            </a:r>
            <a:r>
              <a:rPr lang="tr-TR" dirty="0" smtClean="0"/>
              <a:t>Tasarımı</a:t>
            </a:r>
            <a:br>
              <a:rPr lang="tr-TR" dirty="0" smtClean="0"/>
            </a:br>
            <a:r>
              <a:rPr lang="tr-TR" dirty="0" smtClean="0"/>
              <a:t>(Paralel Programlama)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Çok çekirdekli bilgisayarlarda, </a:t>
            </a:r>
            <a:r>
              <a:rPr lang="tr-TR" dirty="0" err="1" smtClean="0"/>
              <a:t>pthreadler</a:t>
            </a:r>
            <a:r>
              <a:rPr lang="tr-TR" dirty="0" smtClean="0"/>
              <a:t> paralel programlama yapıları için uygundur.</a:t>
            </a:r>
          </a:p>
          <a:p>
            <a:r>
              <a:rPr lang="tr-TR" dirty="0" smtClean="0"/>
              <a:t>Paralel Programlama unsurları,</a:t>
            </a:r>
          </a:p>
          <a:p>
            <a:pPr lvl="1"/>
            <a:r>
              <a:rPr lang="tr-TR" dirty="0"/>
              <a:t>problem bölümleme</a:t>
            </a:r>
          </a:p>
          <a:p>
            <a:pPr lvl="1"/>
            <a:r>
              <a:rPr lang="tr-TR" dirty="0"/>
              <a:t>yük </a:t>
            </a:r>
            <a:r>
              <a:rPr lang="tr-TR" dirty="0" smtClean="0"/>
              <a:t>dengeleme (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Balancing</a:t>
            </a:r>
            <a:r>
              <a:rPr lang="tr-TR" dirty="0" smtClean="0"/>
              <a:t>)</a:t>
            </a:r>
            <a:endParaRPr lang="tr-TR" dirty="0"/>
          </a:p>
          <a:p>
            <a:pPr lvl="1"/>
            <a:r>
              <a:rPr lang="tr-TR" dirty="0"/>
              <a:t>İletişim</a:t>
            </a:r>
          </a:p>
          <a:p>
            <a:pPr lvl="1"/>
            <a:r>
              <a:rPr lang="tr-TR" dirty="0"/>
              <a:t>veri bağımlılıkları</a:t>
            </a:r>
          </a:p>
          <a:p>
            <a:pPr lvl="1"/>
            <a:r>
              <a:rPr lang="tr-TR" dirty="0"/>
              <a:t>Senkronizasyon ve yarış koşulları</a:t>
            </a:r>
          </a:p>
          <a:p>
            <a:pPr lvl="1"/>
            <a:r>
              <a:rPr lang="tr-TR" dirty="0"/>
              <a:t>bellek sorunları</a:t>
            </a:r>
          </a:p>
          <a:p>
            <a:pPr lvl="1"/>
            <a:r>
              <a:rPr lang="tr-TR" dirty="0"/>
              <a:t>I / O sorunları</a:t>
            </a:r>
          </a:p>
          <a:p>
            <a:pPr lvl="1"/>
            <a:r>
              <a:rPr lang="tr-TR" dirty="0"/>
              <a:t>Program karmaşıklığı</a:t>
            </a:r>
          </a:p>
          <a:p>
            <a:pPr lvl="1"/>
            <a:r>
              <a:rPr lang="tr-TR" dirty="0"/>
              <a:t>Programcı çaba / maliyet / zaman</a:t>
            </a:r>
          </a:p>
        </p:txBody>
      </p:sp>
    </p:spTree>
    <p:extLst>
      <p:ext uri="{BB962C8B-B14F-4D97-AF65-F5344CB8AC3E}">
        <p14:creationId xmlns:p14="http://schemas.microsoft.com/office/powerpoint/2010/main" val="25388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iş parçacığı oluşturulduktan sonra</a:t>
            </a:r>
            <a:r>
              <a:rPr lang="tr-TR" dirty="0" smtClean="0"/>
              <a:t>,</a:t>
            </a:r>
          </a:p>
          <a:p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a</a:t>
            </a:r>
            <a:r>
              <a:rPr lang="tr-TR" dirty="0"/>
              <a:t>) işletim sistemi tarafından </a:t>
            </a:r>
            <a:r>
              <a:rPr lang="tr-TR" dirty="0" smtClean="0"/>
              <a:t>ne zaman çalıştırmak için </a:t>
            </a:r>
            <a:r>
              <a:rPr lang="tr-TR" dirty="0"/>
              <a:t>planlanmış olabilir 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b</a:t>
            </a:r>
            <a:r>
              <a:rPr lang="tr-TR" dirty="0"/>
              <a:t>) hangi işlemci / çekirdek </a:t>
            </a:r>
            <a:r>
              <a:rPr lang="tr-TR" dirty="0" smtClean="0"/>
              <a:t>üzerinde </a:t>
            </a:r>
            <a:r>
              <a:rPr lang="tr-TR" dirty="0"/>
              <a:t>çalışacak</a:t>
            </a:r>
            <a:r>
              <a:rPr lang="tr-TR" dirty="0" smtClean="0"/>
              <a:t>?</a:t>
            </a:r>
          </a:p>
          <a:p>
            <a:pPr marL="457200" lvl="1" indent="0">
              <a:buNone/>
            </a:pPr>
            <a:r>
              <a:rPr lang="tr-TR" dirty="0" smtClean="0"/>
              <a:t>Nasıl bilebiliriz?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6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Creating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Terminating</a:t>
            </a:r>
            <a:r>
              <a:rPr lang="tr-TR" sz="4000" dirty="0"/>
              <a:t> </a:t>
            </a:r>
            <a:r>
              <a:rPr lang="tr-TR" sz="4000" dirty="0" err="1"/>
              <a:t>Threads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pthread_create</a:t>
            </a:r>
            <a:r>
              <a:rPr lang="en-US" dirty="0"/>
              <a:t> (</a:t>
            </a:r>
            <a:r>
              <a:rPr lang="en-US" dirty="0" err="1"/>
              <a:t>thread,attr,start_routine,arg</a:t>
            </a:r>
            <a:r>
              <a:rPr lang="en-US" dirty="0"/>
              <a:t>) </a:t>
            </a:r>
            <a:r>
              <a:rPr lang="en-US" dirty="0" err="1">
                <a:hlinkClick r:id="rId3"/>
              </a:rPr>
              <a:t>pthread_exit</a:t>
            </a:r>
            <a:r>
              <a:rPr lang="en-US" dirty="0"/>
              <a:t> (status) </a:t>
            </a:r>
          </a:p>
          <a:p>
            <a:r>
              <a:rPr lang="en-US" dirty="0" err="1">
                <a:hlinkClick r:id="rId4"/>
              </a:rPr>
              <a:t>pthread_cancel</a:t>
            </a:r>
            <a:r>
              <a:rPr lang="en-US" dirty="0"/>
              <a:t> (thread) </a:t>
            </a:r>
          </a:p>
          <a:p>
            <a:r>
              <a:rPr lang="en-US" dirty="0" err="1">
                <a:hlinkClick r:id="rId5"/>
              </a:rPr>
              <a:t>pthread_attr_init</a:t>
            </a:r>
            <a:r>
              <a:rPr lang="en-US" dirty="0"/>
              <a:t> (</a:t>
            </a:r>
            <a:r>
              <a:rPr lang="en-US" dirty="0" err="1"/>
              <a:t>attr</a:t>
            </a:r>
            <a:r>
              <a:rPr lang="en-US" dirty="0"/>
              <a:t>) </a:t>
            </a:r>
          </a:p>
          <a:p>
            <a:r>
              <a:rPr lang="en-US" dirty="0" err="1">
                <a:hlinkClick r:id="rId6"/>
              </a:rPr>
              <a:t>pthread_attr_destroy</a:t>
            </a:r>
            <a:r>
              <a:rPr lang="en-US" dirty="0"/>
              <a:t> (</a:t>
            </a:r>
            <a:r>
              <a:rPr lang="en-US" dirty="0" err="1"/>
              <a:t>attr</a:t>
            </a:r>
            <a:r>
              <a:rPr lang="en-US" dirty="0"/>
              <a:t>) </a:t>
            </a:r>
            <a:endParaRPr lang="tr-TR" dirty="0" smtClean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51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Creating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Terminating</a:t>
            </a:r>
            <a:r>
              <a:rPr lang="tr-TR" sz="4000" dirty="0"/>
              <a:t> </a:t>
            </a:r>
            <a:r>
              <a:rPr lang="tr-TR" sz="4000" dirty="0" err="1"/>
              <a:t>Threads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pthread_create</a:t>
            </a:r>
            <a:r>
              <a:rPr lang="en-US" dirty="0"/>
              <a:t> arguments: </a:t>
            </a:r>
          </a:p>
          <a:p>
            <a:pPr lvl="1"/>
            <a:r>
              <a:rPr lang="en-US" dirty="0"/>
              <a:t>thread: </a:t>
            </a:r>
            <a:r>
              <a:rPr lang="tr-TR" dirty="0" smtClean="0"/>
              <a:t>yeni iş parçacığı için benzersiz bir tanımlayıcı</a:t>
            </a:r>
            <a:endParaRPr lang="en-US" dirty="0"/>
          </a:p>
          <a:p>
            <a:pPr lvl="1"/>
            <a:r>
              <a:rPr lang="en-US" dirty="0" err="1"/>
              <a:t>attr</a:t>
            </a:r>
            <a:r>
              <a:rPr lang="en-US" dirty="0"/>
              <a:t>: </a:t>
            </a:r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 smtClean="0"/>
              <a:t>özellik</a:t>
            </a:r>
            <a:r>
              <a:rPr lang="en-US" dirty="0" smtClean="0"/>
              <a:t> </a:t>
            </a:r>
            <a:r>
              <a:rPr lang="en-US" dirty="0" err="1"/>
              <a:t>nesnesi</a:t>
            </a:r>
            <a:r>
              <a:rPr lang="en-US" dirty="0"/>
              <a:t>.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en-US" dirty="0" err="1" smtClean="0"/>
              <a:t>özelliklerini</a:t>
            </a:r>
            <a:r>
              <a:rPr lang="en-US" dirty="0" smtClean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NULL </a:t>
            </a:r>
            <a:r>
              <a:rPr lang="en-US" dirty="0" err="1"/>
              <a:t>belirtebilirsiniz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en-US" dirty="0" err="1" smtClean="0"/>
              <a:t>start_routine</a:t>
            </a:r>
            <a:r>
              <a:rPr lang="en-US" dirty="0"/>
              <a:t>: </a:t>
            </a:r>
            <a:r>
              <a:rPr lang="tr-TR" dirty="0" smtClean="0"/>
              <a:t>C rutini oluşturulduktan sonra yürütülecek iş parçacığı.</a:t>
            </a:r>
          </a:p>
          <a:p>
            <a:pPr lvl="1"/>
            <a:r>
              <a:rPr lang="en-US" dirty="0" err="1" smtClean="0"/>
              <a:t>arg</a:t>
            </a:r>
            <a:r>
              <a:rPr lang="en-US" dirty="0"/>
              <a:t>: </a:t>
            </a:r>
            <a:r>
              <a:rPr lang="tr-TR" dirty="0" smtClean="0"/>
              <a:t>start rutin için üretilen bir argüman. </a:t>
            </a:r>
            <a:r>
              <a:rPr lang="tr-TR" dirty="0" err="1" smtClean="0"/>
              <a:t>Void</a:t>
            </a:r>
            <a:r>
              <a:rPr lang="tr-TR" dirty="0" smtClean="0"/>
              <a:t> tipindeki bir işaretçi olarak referanstan geçmiş olması gerekir. Herhangi bir argüman geçirilecekse NULL kullanılabilir.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12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0" y="1772816"/>
            <a:ext cx="81724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ulut 3"/>
          <p:cNvSpPr/>
          <p:nvPr/>
        </p:nvSpPr>
        <p:spPr>
          <a:xfrm>
            <a:off x="6527676" y="1700808"/>
            <a:ext cx="2592288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Web sunucusunda </a:t>
            </a:r>
            <a:r>
              <a:rPr lang="tr-TR" sz="1600" dirty="0" err="1" smtClean="0"/>
              <a:t>threadler</a:t>
            </a:r>
            <a:r>
              <a:rPr lang="tr-TR" sz="1600" dirty="0" smtClean="0"/>
              <a:t> kullanılmasaydı?</a:t>
            </a:r>
            <a:endParaRPr lang="tr-TR" sz="1600" dirty="0"/>
          </a:p>
        </p:txBody>
      </p:sp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err="1" smtClean="0"/>
              <a:t>Thread</a:t>
            </a:r>
            <a:r>
              <a:rPr lang="tr-TR" sz="2800" dirty="0" smtClean="0"/>
              <a:t> kullanımına örnek- Web Sitesi Sunucusu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533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0" dirty="0" smtClean="0"/>
              <a:t>prosesin </a:t>
            </a:r>
            <a:r>
              <a:rPr lang="tr-TR" b="0" dirty="0"/>
              <a:t>başta bir </a:t>
            </a:r>
            <a:r>
              <a:rPr lang="tr-TR" b="0" dirty="0" err="1" smtClean="0"/>
              <a:t>threadi</a:t>
            </a:r>
            <a:r>
              <a:rPr lang="tr-TR" b="0" dirty="0" smtClean="0"/>
              <a:t> var</a:t>
            </a:r>
            <a:endParaRPr lang="tr-TR" b="0" dirty="0"/>
          </a:p>
          <a:p>
            <a:r>
              <a:rPr lang="tr-TR" b="0" dirty="0" err="1" smtClean="0"/>
              <a:t>Thread</a:t>
            </a:r>
            <a:r>
              <a:rPr lang="tr-TR" b="0" dirty="0" smtClean="0"/>
              <a:t> kütüphane </a:t>
            </a:r>
            <a:r>
              <a:rPr lang="tr-TR" b="0" dirty="0"/>
              <a:t>yordamları ile yeni </a:t>
            </a:r>
            <a:r>
              <a:rPr lang="tr-TR" b="0" dirty="0" err="1" smtClean="0"/>
              <a:t>thread</a:t>
            </a:r>
            <a:r>
              <a:rPr lang="tr-TR" b="0" dirty="0" smtClean="0"/>
              <a:t> </a:t>
            </a:r>
            <a:r>
              <a:rPr lang="tr-TR" b="0" dirty="0"/>
              <a:t>yaratır</a:t>
            </a:r>
          </a:p>
          <a:p>
            <a:pPr marL="0" indent="0">
              <a:buNone/>
            </a:pPr>
            <a:r>
              <a:rPr lang="tr-TR" b="0" dirty="0"/>
              <a:t>	</a:t>
            </a:r>
            <a:r>
              <a:rPr lang="tr-TR" b="0" dirty="0" smtClean="0"/>
              <a:t>– </a:t>
            </a:r>
            <a:r>
              <a:rPr lang="tr-TR" b="0" dirty="0" err="1"/>
              <a:t>örn</a:t>
            </a:r>
            <a:r>
              <a:rPr lang="tr-TR" b="0" dirty="0"/>
              <a:t>: </a:t>
            </a:r>
            <a:r>
              <a:rPr lang="tr-TR" b="0" dirty="0" err="1"/>
              <a:t>thread_create</a:t>
            </a:r>
            <a:endParaRPr lang="tr-TR" b="0" dirty="0"/>
          </a:p>
          <a:p>
            <a:pPr lvl="3"/>
            <a:r>
              <a:rPr lang="tr-TR" b="0" dirty="0" smtClean="0"/>
              <a:t>parametresi</a:t>
            </a:r>
            <a:r>
              <a:rPr lang="tr-TR" b="0" dirty="0"/>
              <a:t>: koşturacağı yordamın adı</a:t>
            </a:r>
          </a:p>
          <a:p>
            <a:r>
              <a:rPr lang="tr-TR" b="0" dirty="0" smtClean="0"/>
              <a:t>yaratılan </a:t>
            </a:r>
            <a:r>
              <a:rPr lang="tr-TR" b="0" dirty="0" err="1" smtClean="0"/>
              <a:t>thread</a:t>
            </a:r>
            <a:r>
              <a:rPr lang="tr-TR" b="0" dirty="0" smtClean="0"/>
              <a:t> aynı </a:t>
            </a:r>
            <a:r>
              <a:rPr lang="tr-TR" b="0" dirty="0"/>
              <a:t>adres uzayında koşar</a:t>
            </a:r>
          </a:p>
          <a:p>
            <a:r>
              <a:rPr lang="tr-TR" b="0" dirty="0" smtClean="0"/>
              <a:t>bazı </a:t>
            </a:r>
            <a:r>
              <a:rPr lang="tr-TR" b="0" dirty="0"/>
              <a:t>sistemlerde </a:t>
            </a:r>
            <a:r>
              <a:rPr lang="tr-TR" b="0" dirty="0" err="1" smtClean="0"/>
              <a:t>threadler</a:t>
            </a:r>
            <a:r>
              <a:rPr lang="tr-TR" b="0" dirty="0" smtClean="0"/>
              <a:t> arası </a:t>
            </a:r>
            <a:r>
              <a:rPr lang="tr-TR" b="0" dirty="0"/>
              <a:t>anne – çocuk </a:t>
            </a:r>
            <a:r>
              <a:rPr lang="tr-TR" b="0" dirty="0" smtClean="0"/>
              <a:t>hiyerarşik yapısı </a:t>
            </a:r>
            <a:r>
              <a:rPr lang="tr-TR" b="0" dirty="0"/>
              <a:t>var</a:t>
            </a:r>
          </a:p>
          <a:p>
            <a:pPr marL="0" indent="0">
              <a:buNone/>
            </a:pPr>
            <a:r>
              <a:rPr lang="tr-TR" b="0" dirty="0" smtClean="0"/>
              <a:t>	– </a:t>
            </a:r>
            <a:r>
              <a:rPr lang="tr-TR" b="0" dirty="0"/>
              <a:t>çoğu sistemde tüm </a:t>
            </a:r>
            <a:r>
              <a:rPr lang="tr-TR" b="0" dirty="0" err="1" smtClean="0"/>
              <a:t>threadler</a:t>
            </a:r>
            <a:r>
              <a:rPr lang="tr-TR" b="0" dirty="0" smtClean="0"/>
              <a:t> eşit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71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işi biten </a:t>
            </a:r>
            <a:r>
              <a:rPr lang="tr-TR" dirty="0" err="1" smtClean="0"/>
              <a:t>thread</a:t>
            </a:r>
            <a:r>
              <a:rPr lang="tr-TR" dirty="0" smtClean="0"/>
              <a:t> kütüphane </a:t>
            </a:r>
            <a:r>
              <a:rPr lang="tr-TR" dirty="0"/>
              <a:t>yordamı çağrısı ile sonlanır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 err="1"/>
              <a:t>örn</a:t>
            </a:r>
            <a:r>
              <a:rPr lang="tr-TR" dirty="0"/>
              <a:t>: </a:t>
            </a:r>
            <a:r>
              <a:rPr lang="tr-TR" dirty="0" err="1"/>
              <a:t>thread_exit</a:t>
            </a:r>
            <a:endParaRPr lang="tr-TR" dirty="0"/>
          </a:p>
          <a:p>
            <a:r>
              <a:rPr lang="tr-TR" dirty="0" smtClean="0"/>
              <a:t>zaman </a:t>
            </a:r>
            <a:r>
              <a:rPr lang="tr-TR" dirty="0"/>
              <a:t>paylaşımı için zamanlayıcı yok</a:t>
            </a:r>
          </a:p>
          <a:p>
            <a:pPr marL="0" indent="0">
              <a:buNone/>
            </a:pPr>
            <a:r>
              <a:rPr lang="tr-TR" dirty="0" smtClean="0"/>
              <a:t>	–  </a:t>
            </a:r>
            <a:r>
              <a:rPr lang="tr-TR" dirty="0" err="1" smtClean="0"/>
              <a:t>threadler</a:t>
            </a:r>
            <a:r>
              <a:rPr lang="tr-TR" dirty="0" smtClean="0"/>
              <a:t> </a:t>
            </a:r>
            <a:r>
              <a:rPr lang="tr-TR" dirty="0"/>
              <a:t>işlemciyi kendileri bırakır</a:t>
            </a:r>
          </a:p>
          <a:p>
            <a:pPr lvl="2"/>
            <a:r>
              <a:rPr lang="tr-TR" dirty="0" err="1" smtClean="0"/>
              <a:t>örn</a:t>
            </a:r>
            <a:r>
              <a:rPr lang="tr-TR" dirty="0"/>
              <a:t>: </a:t>
            </a:r>
            <a:r>
              <a:rPr lang="tr-TR" dirty="0" err="1"/>
              <a:t>thread_exit</a:t>
            </a:r>
            <a:endParaRPr lang="tr-TR" dirty="0"/>
          </a:p>
          <a:p>
            <a:r>
              <a:rPr lang="tr-TR" dirty="0" err="1" smtClean="0"/>
              <a:t>Threadler</a:t>
            </a:r>
            <a:r>
              <a:rPr lang="tr-TR" dirty="0" smtClean="0"/>
              <a:t> arası</a:t>
            </a:r>
            <a:endParaRPr lang="tr-TR" dirty="0"/>
          </a:p>
          <a:p>
            <a:pPr lvl="1"/>
            <a:r>
              <a:rPr lang="tr-TR" dirty="0" smtClean="0"/>
              <a:t> </a:t>
            </a:r>
            <a:r>
              <a:rPr lang="tr-TR" dirty="0"/>
              <a:t>senkronizasyon ve</a:t>
            </a:r>
          </a:p>
          <a:p>
            <a:pPr lvl="1"/>
            <a:r>
              <a:rPr lang="tr-TR" dirty="0" smtClean="0"/>
              <a:t>haberleşme </a:t>
            </a:r>
            <a:r>
              <a:rPr lang="tr-TR" dirty="0"/>
              <a:t>olabilir</a:t>
            </a:r>
          </a:p>
        </p:txBody>
      </p:sp>
    </p:spTree>
    <p:extLst>
      <p:ext uri="{BB962C8B-B14F-4D97-AF65-F5344CB8AC3E}">
        <p14:creationId xmlns:p14="http://schemas.microsoft.com/office/powerpoint/2010/main" val="4047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Thread</a:t>
            </a:r>
            <a:r>
              <a:rPr lang="tr-TR" smtClean="0"/>
              <a:t> Programı</a:t>
            </a:r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7" r="53613" b="30582"/>
          <a:stretch/>
        </p:blipFill>
        <p:spPr bwMode="auto">
          <a:xfrm>
            <a:off x="971600" y="1556792"/>
            <a:ext cx="6048672" cy="479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1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Çoklu </a:t>
            </a:r>
            <a:r>
              <a:rPr lang="tr-TR" dirty="0" err="1" smtClean="0"/>
              <a:t>Thread</a:t>
            </a:r>
            <a:r>
              <a:rPr lang="tr-TR" dirty="0" smtClean="0"/>
              <a:t> oluşturmak için iki genel strateji vardır</a:t>
            </a:r>
          </a:p>
          <a:p>
            <a:pPr lvl="1"/>
            <a:r>
              <a:rPr lang="tr-TR" dirty="0" smtClean="0"/>
              <a:t>Asenkron </a:t>
            </a:r>
            <a:r>
              <a:rPr lang="tr-TR" dirty="0" err="1" smtClean="0"/>
              <a:t>Thread</a:t>
            </a:r>
            <a:endParaRPr lang="tr-TR" dirty="0" smtClean="0"/>
          </a:p>
          <a:p>
            <a:pPr lvl="2"/>
            <a:r>
              <a:rPr lang="tr-TR" dirty="0" err="1" smtClean="0"/>
              <a:t>Threadler</a:t>
            </a:r>
            <a:r>
              <a:rPr lang="tr-TR" dirty="0" smtClean="0"/>
              <a:t> birbirinden bağımsız çalışabilir. Çok az veri paylaşımı vardır.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threadlerin</a:t>
            </a:r>
            <a:r>
              <a:rPr lang="tr-TR" dirty="0" smtClean="0"/>
              <a:t> </a:t>
            </a:r>
            <a:r>
              <a:rPr lang="tr-TR" dirty="0" err="1" smtClean="0"/>
              <a:t>terminate</a:t>
            </a:r>
            <a:r>
              <a:rPr lang="tr-TR" dirty="0" smtClean="0"/>
              <a:t> olduğunu bilmesine gerek yoktur.</a:t>
            </a:r>
          </a:p>
          <a:p>
            <a:pPr lvl="1"/>
            <a:r>
              <a:rPr lang="tr-TR" dirty="0" smtClean="0"/>
              <a:t>Senkron </a:t>
            </a:r>
            <a:r>
              <a:rPr lang="tr-TR" dirty="0" err="1" smtClean="0"/>
              <a:t>Thread</a:t>
            </a:r>
            <a:endParaRPr lang="tr-TR" dirty="0" smtClean="0"/>
          </a:p>
          <a:p>
            <a:pPr lvl="2"/>
            <a:r>
              <a:rPr lang="tr-TR" dirty="0" err="1" smtClean="0"/>
              <a:t>Parent</a:t>
            </a:r>
            <a:r>
              <a:rPr lang="tr-TR" dirty="0" smtClean="0"/>
              <a:t>,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threadlerin</a:t>
            </a:r>
            <a:r>
              <a:rPr lang="tr-TR" dirty="0" smtClean="0"/>
              <a:t> bitmesini bekleyebilir. Her </a:t>
            </a:r>
            <a:r>
              <a:rPr lang="tr-TR" dirty="0" err="1" smtClean="0"/>
              <a:t>thread</a:t>
            </a:r>
            <a:r>
              <a:rPr lang="tr-TR" dirty="0" smtClean="0"/>
              <a:t> bittiğinde </a:t>
            </a:r>
            <a:r>
              <a:rPr lang="tr-TR" dirty="0" err="1" smtClean="0"/>
              <a:t>paret</a:t>
            </a:r>
            <a:r>
              <a:rPr lang="tr-TR" dirty="0" smtClean="0"/>
              <a:t> çalışır. </a:t>
            </a:r>
          </a:p>
          <a:p>
            <a:pPr lvl="3"/>
            <a:r>
              <a:rPr lang="tr-TR" dirty="0" smtClean="0"/>
              <a:t>Örneğin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,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threadlerden</a:t>
            </a:r>
            <a:r>
              <a:rPr lang="tr-TR" dirty="0" smtClean="0"/>
              <a:t> gelen sonuçları birleştirebilir.</a:t>
            </a:r>
          </a:p>
          <a:p>
            <a:pPr lvl="3"/>
            <a:r>
              <a:rPr lang="tr-TR" dirty="0" smtClean="0"/>
              <a:t>Genellikle bu </a:t>
            </a:r>
            <a:r>
              <a:rPr lang="tr-TR" dirty="0" err="1" smtClean="0"/>
              <a:t>thread</a:t>
            </a:r>
            <a:r>
              <a:rPr lang="tr-TR" dirty="0" smtClean="0"/>
              <a:t> yapısı tercih edilir.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482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görev iki farklı bölümden oluşmaktadır.</a:t>
            </a:r>
          </a:p>
          <a:p>
            <a:pPr lvl="1"/>
            <a:r>
              <a:rPr lang="tr-TR" dirty="0"/>
              <a:t>Kaynakları(açık dosyalar, çocuk </a:t>
            </a:r>
            <a:r>
              <a:rPr lang="tr-TR" dirty="0" smtClean="0"/>
              <a:t>görevler, program </a:t>
            </a:r>
            <a:r>
              <a:rPr lang="tr-TR" dirty="0" err="1" smtClean="0"/>
              <a:t>texti</a:t>
            </a:r>
            <a:r>
              <a:rPr lang="tr-TR" dirty="0"/>
              <a:t>, program verileri</a:t>
            </a:r>
            <a:r>
              <a:rPr lang="tr-TR" dirty="0" smtClean="0"/>
              <a:t>, göreve özel </a:t>
            </a:r>
            <a:r>
              <a:rPr lang="tr-TR" dirty="0"/>
              <a:t>olan diğer veriler</a:t>
            </a:r>
            <a:r>
              <a:rPr lang="tr-TR" dirty="0" smtClean="0"/>
              <a:t>...)</a:t>
            </a:r>
          </a:p>
          <a:p>
            <a:pPr marL="457200" lvl="1" indent="0">
              <a:buNone/>
            </a:pPr>
            <a:endParaRPr lang="tr-TR" dirty="0" smtClean="0"/>
          </a:p>
          <a:p>
            <a:pPr lvl="1"/>
            <a:r>
              <a:rPr lang="tr-TR" dirty="0"/>
              <a:t>Çalışan kod kısmı, yani şu anda çalışan kod ve </a:t>
            </a:r>
            <a:r>
              <a:rPr lang="tr-TR" dirty="0" smtClean="0"/>
              <a:t>bir sonraki </a:t>
            </a:r>
            <a:r>
              <a:rPr lang="tr-TR" dirty="0"/>
              <a:t>çalışacak kod bölümü.(program </a:t>
            </a:r>
            <a:r>
              <a:rPr lang="tr-TR" dirty="0" smtClean="0"/>
              <a:t>sayacı, yazmaçlar</a:t>
            </a:r>
            <a:r>
              <a:rPr lang="tr-TR" dirty="0"/>
              <a:t>, yığın(</a:t>
            </a:r>
            <a:r>
              <a:rPr lang="tr-TR" dirty="0" err="1"/>
              <a:t>stack</a:t>
            </a:r>
            <a:r>
              <a:rPr lang="tr-TR" dirty="0"/>
              <a:t>), çağrılmış fakat geri </a:t>
            </a:r>
            <a:r>
              <a:rPr lang="tr-TR" dirty="0" smtClean="0"/>
              <a:t>dönülmemiş prosedürler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950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0" dirty="0"/>
              <a:t>İş Parçacığı(</a:t>
            </a:r>
            <a:r>
              <a:rPr lang="tr-TR" b="0" dirty="0" err="1"/>
              <a:t>thread</a:t>
            </a:r>
            <a:r>
              <a:rPr lang="tr-TR" b="0" dirty="0"/>
              <a:t>) kavramının bize getirdiği, aynı </a:t>
            </a:r>
            <a:r>
              <a:rPr lang="tr-TR" b="0" dirty="0" smtClean="0"/>
              <a:t>görev ortamında </a:t>
            </a:r>
            <a:r>
              <a:rPr lang="tr-TR" b="0" dirty="0"/>
              <a:t>çoklu </a:t>
            </a:r>
            <a:r>
              <a:rPr lang="tr-TR" b="0" dirty="0" smtClean="0"/>
              <a:t>çalıştırma (</a:t>
            </a:r>
            <a:r>
              <a:rPr lang="tr-TR" b="0" dirty="0" err="1" smtClean="0"/>
              <a:t>execution</a:t>
            </a:r>
            <a:r>
              <a:rPr lang="tr-TR" b="0" dirty="0" smtClean="0"/>
              <a:t>-yürütme) işleminin yerine </a:t>
            </a:r>
            <a:r>
              <a:rPr lang="tr-TR" b="0" dirty="0"/>
              <a:t>getirilmesidir</a:t>
            </a:r>
            <a:r>
              <a:rPr lang="tr-TR" b="0" dirty="0" smtClean="0"/>
              <a:t>.</a:t>
            </a:r>
          </a:p>
          <a:p>
            <a:endParaRPr lang="tr-TR" b="0" dirty="0"/>
          </a:p>
          <a:p>
            <a:r>
              <a:rPr lang="tr-TR" b="0" dirty="0"/>
              <a:t>Tek bir </a:t>
            </a:r>
            <a:r>
              <a:rPr lang="tr-TR" b="0" dirty="0" smtClean="0"/>
              <a:t>görev </a:t>
            </a:r>
            <a:r>
              <a:rPr lang="tr-TR" b="0" dirty="0"/>
              <a:t>içerisinde çoklu iş </a:t>
            </a:r>
            <a:r>
              <a:rPr lang="tr-TR" b="0" dirty="0" smtClean="0"/>
              <a:t>parçacıklarının(</a:t>
            </a:r>
            <a:r>
              <a:rPr lang="tr-TR" b="0" dirty="0" err="1" smtClean="0"/>
              <a:t>multithread</a:t>
            </a:r>
            <a:r>
              <a:rPr lang="tr-TR" b="0" dirty="0"/>
              <a:t>) çalışması, çoklu programlamada birden </a:t>
            </a:r>
            <a:r>
              <a:rPr lang="tr-TR" b="0" dirty="0" smtClean="0"/>
              <a:t>fazla görevin </a:t>
            </a:r>
            <a:r>
              <a:rPr lang="tr-TR" b="0" dirty="0"/>
              <a:t>aynı anda (işlemcide sırayla) </a:t>
            </a:r>
            <a:r>
              <a:rPr lang="tr-TR" b="0" dirty="0" smtClean="0"/>
              <a:t>çalışmasına eşdeğerdir</a:t>
            </a:r>
            <a:r>
              <a:rPr lang="tr-TR" b="0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94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err="1" smtClean="0"/>
              <a:t>Threadlerin</a:t>
            </a:r>
            <a:r>
              <a:rPr lang="tr-TR" sz="2800" dirty="0" smtClean="0"/>
              <a:t> Kullanıcı Uzayında Gerçekleştirilmesi</a:t>
            </a:r>
            <a:endParaRPr lang="tr-T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5058519" cy="456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4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1" y="1052736"/>
            <a:ext cx="8136904" cy="491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11" name="Mürekkep 4110"/>
              <p14:cNvContentPartPr/>
              <p14:nvPr/>
            </p14:nvContentPartPr>
            <p14:xfrm>
              <a:off x="6697754" y="5924018"/>
              <a:ext cx="0" cy="235800"/>
            </p14:xfrm>
          </p:contentPart>
        </mc:Choice>
        <mc:Fallback xmlns="">
          <p:pic>
            <p:nvPicPr>
              <p:cNvPr id="4111" name="Mürekkep 41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6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Thread</a:t>
            </a:r>
            <a:r>
              <a:rPr lang="tr-TR" dirty="0" smtClean="0"/>
              <a:t> Karakteristiği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Bir </a:t>
            </a:r>
            <a:r>
              <a:rPr lang="tr-TR" dirty="0" err="1" smtClean="0"/>
              <a:t>Thread</a:t>
            </a:r>
            <a:r>
              <a:rPr lang="tr-TR" dirty="0" smtClean="0"/>
              <a:t> Control </a:t>
            </a:r>
            <a:r>
              <a:rPr lang="tr-TR" dirty="0" err="1" smtClean="0"/>
              <a:t>Block</a:t>
            </a:r>
            <a:r>
              <a:rPr lang="tr-TR" dirty="0"/>
              <a:t> </a:t>
            </a:r>
            <a:r>
              <a:rPr lang="tr-TR" dirty="0" smtClean="0"/>
              <a:t>içinde;</a:t>
            </a:r>
          </a:p>
          <a:p>
            <a:pPr lvl="1"/>
            <a:r>
              <a:rPr lang="tr-TR" dirty="0" smtClean="0"/>
              <a:t>Program Counter</a:t>
            </a:r>
          </a:p>
          <a:p>
            <a:pPr lvl="1"/>
            <a:r>
              <a:rPr lang="tr-TR" dirty="0" err="1" smtClean="0"/>
              <a:t>Register</a:t>
            </a:r>
            <a:r>
              <a:rPr lang="tr-TR" dirty="0" smtClean="0"/>
              <a:t> Set</a:t>
            </a:r>
          </a:p>
          <a:p>
            <a:pPr lvl="1"/>
            <a:r>
              <a:rPr lang="tr-TR" dirty="0" smtClean="0"/>
              <a:t>Yığın bulunur.</a:t>
            </a:r>
          </a:p>
          <a:p>
            <a:r>
              <a:rPr lang="tr-TR" b="0" dirty="0" smtClean="0"/>
              <a:t>Bu yüzden Görev Kontrol Bloğu </a:t>
            </a:r>
            <a:r>
              <a:rPr lang="tr-TR" b="0" dirty="0" err="1" smtClean="0"/>
              <a:t>Thread</a:t>
            </a:r>
            <a:r>
              <a:rPr lang="tr-TR" b="0" dirty="0" smtClean="0"/>
              <a:t> Kontrol Bloğuna indirgenmiştir.</a:t>
            </a:r>
          </a:p>
          <a:p>
            <a:r>
              <a:rPr lang="tr-TR" b="0" dirty="0" smtClean="0"/>
              <a:t>Geleneksel olarak bir görevi bir işi icra eden tek bir </a:t>
            </a:r>
            <a:r>
              <a:rPr lang="tr-TR" b="0" dirty="0" err="1" smtClean="0"/>
              <a:t>thread</a:t>
            </a:r>
            <a:r>
              <a:rPr lang="tr-TR" b="0" dirty="0" smtClean="0"/>
              <a:t> olarak görebiliriz.</a:t>
            </a:r>
          </a:p>
          <a:p>
            <a:r>
              <a:rPr lang="tr-TR" b="0" dirty="0" smtClean="0"/>
              <a:t>Görev içindeki </a:t>
            </a:r>
            <a:r>
              <a:rPr lang="tr-TR" b="0" dirty="0" err="1" smtClean="0"/>
              <a:t>threadler</a:t>
            </a:r>
            <a:r>
              <a:rPr lang="tr-TR" b="0" dirty="0" smtClean="0"/>
              <a:t> aynı bellek uzayında otururlar. Bu uzay kullanıcı düzeyli uzaydır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69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1621</Words>
  <Application>Microsoft Office PowerPoint</Application>
  <PresentationFormat>Ekran Gösterisi (4:3)</PresentationFormat>
  <Paragraphs>211</Paragraphs>
  <Slides>43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Ofis Teması</vt:lpstr>
      <vt:lpstr>THREADS (İŞ PARÇACIKLARI)</vt:lpstr>
      <vt:lpstr>Görevler &amp; Threads</vt:lpstr>
      <vt:lpstr>Threadlerin Kullanımına Örnek</vt:lpstr>
      <vt:lpstr>Thread kullanımına örnek- Web Sitesi Sunucusu</vt:lpstr>
      <vt:lpstr>PowerPoint Sunusu</vt:lpstr>
      <vt:lpstr>PowerPoint Sunusu</vt:lpstr>
      <vt:lpstr>Threadlerin Kullanıcı Uzayında Gerçekleştirilmesi</vt:lpstr>
      <vt:lpstr>PowerPoint Sunusu</vt:lpstr>
      <vt:lpstr>Thread Karakteristiği</vt:lpstr>
      <vt:lpstr>Tek ve Çoklu Threadler</vt:lpstr>
      <vt:lpstr>PowerPoint Sunusu</vt:lpstr>
      <vt:lpstr>PowerPoint Sunusu</vt:lpstr>
      <vt:lpstr>Performans açısından Threadler</vt:lpstr>
      <vt:lpstr>Thread Karakteristiği</vt:lpstr>
      <vt:lpstr>Thread Karakteristiği</vt:lpstr>
      <vt:lpstr>PowerPoint Sunusu</vt:lpstr>
      <vt:lpstr>Threadlerin Çalışma Sırası Olasılıkları</vt:lpstr>
      <vt:lpstr>Neden Thread?</vt:lpstr>
      <vt:lpstr>Neden Thread?</vt:lpstr>
      <vt:lpstr>PowerPoint Sunusu</vt:lpstr>
      <vt:lpstr>Threadlerin Türleri</vt:lpstr>
      <vt:lpstr>PowerPoint Sunusu</vt:lpstr>
      <vt:lpstr>Threadlerin Kullanıcı uzayında gerçeklenmesi</vt:lpstr>
      <vt:lpstr>Threadlerin Kullanıcı uzayında gerçeklenmesi</vt:lpstr>
      <vt:lpstr>Threadlerin Avantajları</vt:lpstr>
      <vt:lpstr>Threadlerin Kullanıcı uzayında gerçeklenmesi Threadlerin Dezavantajları</vt:lpstr>
      <vt:lpstr>Threadlerin Kullanıcı uzayında gerçeklenmesi Threadlerin Problemleri</vt:lpstr>
      <vt:lpstr>Threadlerin Kullanıcı uzayında gerçeklenmesi Threadlerin Problemleri</vt:lpstr>
      <vt:lpstr>Threadlerin Kullanıcı uzayında gerçeklenmesi Threadlerin Problemleri</vt:lpstr>
      <vt:lpstr>PowerPoint Sunusu</vt:lpstr>
      <vt:lpstr>PowerPoint Sunusu</vt:lpstr>
      <vt:lpstr>Thread Modelleri</vt:lpstr>
      <vt:lpstr>Many-to-one Threading</vt:lpstr>
      <vt:lpstr>One – To – One Threading</vt:lpstr>
      <vt:lpstr>Many – To – Many Threading</vt:lpstr>
      <vt:lpstr>Thread Programları Tasarımı (Paralel Programlama)</vt:lpstr>
      <vt:lpstr>PowerPoint Sunusu</vt:lpstr>
      <vt:lpstr>Creating and Terminating Threads</vt:lpstr>
      <vt:lpstr>Creating and Terminating Threads</vt:lpstr>
      <vt:lpstr>PowerPoint Sunusu</vt:lpstr>
      <vt:lpstr>PowerPoint Sunusu</vt:lpstr>
      <vt:lpstr>Örnek Thread Programı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(İŞ PARÇACIKLARI)</dc:title>
  <dc:creator>mevlut</dc:creator>
  <cp:lastModifiedBy>mevlut ersoy</cp:lastModifiedBy>
  <cp:revision>9</cp:revision>
  <dcterms:created xsi:type="dcterms:W3CDTF">2015-10-17T13:23:04Z</dcterms:created>
  <dcterms:modified xsi:type="dcterms:W3CDTF">2017-10-24T16:10:57Z</dcterms:modified>
</cp:coreProperties>
</file>