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303" r:id="rId27"/>
    <p:sldId id="282" r:id="rId28"/>
    <p:sldId id="283" r:id="rId29"/>
    <p:sldId id="284" r:id="rId30"/>
    <p:sldId id="285" r:id="rId31"/>
    <p:sldId id="286" r:id="rId32"/>
    <p:sldId id="287" r:id="rId33"/>
    <p:sldId id="304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97C26-8125-474A-BC0B-99F66342F30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72B05C1-9838-4AE9-B35F-06A2966FE54C}">
      <dgm:prSet/>
      <dgm:spPr/>
      <dgm:t>
        <a:bodyPr/>
        <a:lstStyle/>
        <a:p>
          <a:pPr rtl="0"/>
          <a:r>
            <a:rPr lang="tr-TR" smtClean="0"/>
            <a:t>Çoklu uygulamalar</a:t>
          </a:r>
          <a:endParaRPr lang="tr-TR"/>
        </a:p>
      </dgm:t>
    </dgm:pt>
    <dgm:pt modelId="{A6824DF9-B26B-4B90-9720-37B393558326}" type="parTrans" cxnId="{23371D05-A67E-41E6-8C13-FEEC5688E77E}">
      <dgm:prSet/>
      <dgm:spPr/>
      <dgm:t>
        <a:bodyPr/>
        <a:lstStyle/>
        <a:p>
          <a:endParaRPr lang="tr-TR"/>
        </a:p>
      </dgm:t>
    </dgm:pt>
    <dgm:pt modelId="{31BBEBD2-8A7D-4653-B298-50287E738A4F}" type="sibTrans" cxnId="{23371D05-A67E-41E6-8C13-FEEC5688E77E}">
      <dgm:prSet/>
      <dgm:spPr/>
      <dgm:t>
        <a:bodyPr/>
        <a:lstStyle/>
        <a:p>
          <a:endParaRPr lang="tr-TR"/>
        </a:p>
      </dgm:t>
    </dgm:pt>
    <dgm:pt modelId="{D7668673-172B-4B80-852A-6A4A46F5310F}">
      <dgm:prSet/>
      <dgm:spPr/>
      <dgm:t>
        <a:bodyPr/>
        <a:lstStyle/>
        <a:p>
          <a:pPr rtl="0"/>
          <a:r>
            <a:rPr lang="tr-TR" smtClean="0"/>
            <a:t>Yapısal Uygulamalar</a:t>
          </a:r>
          <a:endParaRPr lang="tr-TR"/>
        </a:p>
      </dgm:t>
    </dgm:pt>
    <dgm:pt modelId="{243BE712-4CC6-453C-B2A6-92E450352BE7}" type="parTrans" cxnId="{D677BA33-4AA1-4912-B0E6-66D90AAAB189}">
      <dgm:prSet/>
      <dgm:spPr/>
      <dgm:t>
        <a:bodyPr/>
        <a:lstStyle/>
        <a:p>
          <a:endParaRPr lang="tr-TR"/>
        </a:p>
      </dgm:t>
    </dgm:pt>
    <dgm:pt modelId="{29BD1B4B-0021-4A87-BFD3-92F5853ABCB5}" type="sibTrans" cxnId="{D677BA33-4AA1-4912-B0E6-66D90AAAB189}">
      <dgm:prSet/>
      <dgm:spPr/>
      <dgm:t>
        <a:bodyPr/>
        <a:lstStyle/>
        <a:p>
          <a:endParaRPr lang="tr-TR"/>
        </a:p>
      </dgm:t>
    </dgm:pt>
    <dgm:pt modelId="{EA34414D-AA9B-4C36-9ED5-FF7D329C5278}">
      <dgm:prSet/>
      <dgm:spPr/>
      <dgm:t>
        <a:bodyPr/>
        <a:lstStyle/>
        <a:p>
          <a:pPr rtl="0"/>
          <a:r>
            <a:rPr lang="tr-TR" smtClean="0"/>
            <a:t>İşletim Sistemi yapıları</a:t>
          </a:r>
          <a:endParaRPr lang="tr-TR"/>
        </a:p>
      </dgm:t>
    </dgm:pt>
    <dgm:pt modelId="{BB9818F7-FD50-44A2-BB4F-621D9F88B765}" type="parTrans" cxnId="{87C328E4-4953-4C7C-B0CE-0066215DDEE2}">
      <dgm:prSet/>
      <dgm:spPr/>
      <dgm:t>
        <a:bodyPr/>
        <a:lstStyle/>
        <a:p>
          <a:endParaRPr lang="tr-TR"/>
        </a:p>
      </dgm:t>
    </dgm:pt>
    <dgm:pt modelId="{889764D8-3B12-433F-AC42-0FF22CA977BE}" type="sibTrans" cxnId="{87C328E4-4953-4C7C-B0CE-0066215DDEE2}">
      <dgm:prSet/>
      <dgm:spPr/>
      <dgm:t>
        <a:bodyPr/>
        <a:lstStyle/>
        <a:p>
          <a:endParaRPr lang="tr-TR"/>
        </a:p>
      </dgm:t>
    </dgm:pt>
    <dgm:pt modelId="{3F2A4864-6100-4A3A-966E-495BBF7B8F2B}">
      <dgm:prSet/>
      <dgm:spPr/>
      <dgm:t>
        <a:bodyPr/>
        <a:lstStyle/>
        <a:p>
          <a:r>
            <a:rPr lang="tr-TR" dirty="0" smtClean="0"/>
            <a:t>Aktif uygulamalar arasında paylaşılacak işlem süresi için kullanılır</a:t>
          </a:r>
          <a:endParaRPr lang="tr-TR" dirty="0"/>
        </a:p>
      </dgm:t>
    </dgm:pt>
    <dgm:pt modelId="{5B61AF0D-CC17-4A3E-983A-94CC3CAB18E3}" type="parTrans" cxnId="{C5749912-03BD-41F1-B2F2-F3F25EADCD0A}">
      <dgm:prSet/>
      <dgm:spPr/>
      <dgm:t>
        <a:bodyPr/>
        <a:lstStyle/>
        <a:p>
          <a:endParaRPr lang="tr-TR"/>
        </a:p>
      </dgm:t>
    </dgm:pt>
    <dgm:pt modelId="{93C65016-58DF-45E1-B22B-EABF1F1D9DCE}" type="sibTrans" cxnId="{C5749912-03BD-41F1-B2F2-F3F25EADCD0A}">
      <dgm:prSet/>
      <dgm:spPr/>
      <dgm:t>
        <a:bodyPr/>
        <a:lstStyle/>
        <a:p>
          <a:endParaRPr lang="tr-TR"/>
        </a:p>
      </dgm:t>
    </dgm:pt>
    <dgm:pt modelId="{088F66DB-E6A0-498E-8C44-40B8CE8D940C}">
      <dgm:prSet/>
      <dgm:spPr/>
      <dgm:t>
        <a:bodyPr/>
        <a:lstStyle/>
        <a:p>
          <a:r>
            <a:rPr lang="tr-TR" dirty="0" smtClean="0"/>
            <a:t>Modüler tasarımı ve yapısal programlama uzantısı</a:t>
          </a:r>
          <a:endParaRPr lang="tr-TR" dirty="0"/>
        </a:p>
      </dgm:t>
    </dgm:pt>
    <dgm:pt modelId="{1DA0440E-7995-44C0-898C-08526DC71656}" type="parTrans" cxnId="{AD35AFE3-D927-4651-81BE-1C8C3FCA14C0}">
      <dgm:prSet/>
      <dgm:spPr/>
      <dgm:t>
        <a:bodyPr/>
        <a:lstStyle/>
        <a:p>
          <a:endParaRPr lang="tr-TR"/>
        </a:p>
      </dgm:t>
    </dgm:pt>
    <dgm:pt modelId="{AE8243AD-26B4-46FF-9DCF-340FF3688AC1}" type="sibTrans" cxnId="{AD35AFE3-D927-4651-81BE-1C8C3FCA14C0}">
      <dgm:prSet/>
      <dgm:spPr/>
      <dgm:t>
        <a:bodyPr/>
        <a:lstStyle/>
        <a:p>
          <a:endParaRPr lang="tr-TR"/>
        </a:p>
      </dgm:t>
    </dgm:pt>
    <dgm:pt modelId="{35704826-47BE-4D12-982A-64847F2C9BCB}">
      <dgm:prSet/>
      <dgm:spPr/>
      <dgm:t>
        <a:bodyPr/>
        <a:lstStyle/>
        <a:p>
          <a:r>
            <a:rPr lang="tr-TR" dirty="0" smtClean="0"/>
            <a:t>İşletim Sisteminin kendisi görevleri ve </a:t>
          </a:r>
          <a:r>
            <a:rPr lang="tr-TR" dirty="0" err="1" smtClean="0"/>
            <a:t>threadin</a:t>
          </a:r>
          <a:r>
            <a:rPr lang="tr-TR" dirty="0" smtClean="0"/>
            <a:t> bir kümesi olarak uygular</a:t>
          </a:r>
          <a:endParaRPr lang="tr-TR" dirty="0"/>
        </a:p>
      </dgm:t>
    </dgm:pt>
    <dgm:pt modelId="{6E3D2186-6E88-4AFF-A1A4-D92FAEE7662C}" type="parTrans" cxnId="{0EA80EA4-FF8D-4A99-936D-AA328BD9801F}">
      <dgm:prSet/>
      <dgm:spPr/>
      <dgm:t>
        <a:bodyPr/>
        <a:lstStyle/>
        <a:p>
          <a:endParaRPr lang="tr-TR"/>
        </a:p>
      </dgm:t>
    </dgm:pt>
    <dgm:pt modelId="{6F0F4361-ED0F-4925-9B43-C928B8FC1396}" type="sibTrans" cxnId="{0EA80EA4-FF8D-4A99-936D-AA328BD9801F}">
      <dgm:prSet/>
      <dgm:spPr/>
      <dgm:t>
        <a:bodyPr/>
        <a:lstStyle/>
        <a:p>
          <a:endParaRPr lang="tr-TR"/>
        </a:p>
      </dgm:t>
    </dgm:pt>
    <dgm:pt modelId="{483BF953-E3F3-4E9B-991A-3F344135EBCD}" type="pres">
      <dgm:prSet presAssocID="{CA497C26-8125-474A-BC0B-99F66342F3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B90029A4-491F-4D84-B315-CE27E43C3BBD}" type="pres">
      <dgm:prSet presAssocID="{272B05C1-9838-4AE9-B35F-06A2966FE54C}" presName="composite" presStyleCnt="0"/>
      <dgm:spPr/>
    </dgm:pt>
    <dgm:pt modelId="{588A6545-FAFF-4AC3-9357-5DB0052BBB7B}" type="pres">
      <dgm:prSet presAssocID="{272B05C1-9838-4AE9-B35F-06A2966FE54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EAFD2F4-1770-4674-B319-6AEB4F8B4235}" type="pres">
      <dgm:prSet presAssocID="{272B05C1-9838-4AE9-B35F-06A2966FE54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73491F9-A005-42BB-8269-5E6A638CCDA5}" type="pres">
      <dgm:prSet presAssocID="{31BBEBD2-8A7D-4653-B298-50287E738A4F}" presName="sp" presStyleCnt="0"/>
      <dgm:spPr/>
    </dgm:pt>
    <dgm:pt modelId="{602A2889-EA52-473D-83F7-818350497081}" type="pres">
      <dgm:prSet presAssocID="{D7668673-172B-4B80-852A-6A4A46F5310F}" presName="composite" presStyleCnt="0"/>
      <dgm:spPr/>
    </dgm:pt>
    <dgm:pt modelId="{075A9A58-F5F7-488A-8892-10C0C64D36DD}" type="pres">
      <dgm:prSet presAssocID="{D7668673-172B-4B80-852A-6A4A46F5310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794B538-A26C-4F8B-8CC0-ADA886BA76E8}" type="pres">
      <dgm:prSet presAssocID="{D7668673-172B-4B80-852A-6A4A46F5310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168DC3E-4E23-483D-8C3F-918F1A098533}" type="pres">
      <dgm:prSet presAssocID="{29BD1B4B-0021-4A87-BFD3-92F5853ABCB5}" presName="sp" presStyleCnt="0"/>
      <dgm:spPr/>
    </dgm:pt>
    <dgm:pt modelId="{81AB31BF-9334-47C7-91C4-F69A9418E08C}" type="pres">
      <dgm:prSet presAssocID="{EA34414D-AA9B-4C36-9ED5-FF7D329C5278}" presName="composite" presStyleCnt="0"/>
      <dgm:spPr/>
    </dgm:pt>
    <dgm:pt modelId="{4F3F57AF-2FC4-44FE-BFB3-2396A283777E}" type="pres">
      <dgm:prSet presAssocID="{EA34414D-AA9B-4C36-9ED5-FF7D329C52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D0EEB04-E98D-448C-819D-3F17EF8A8D6C}" type="pres">
      <dgm:prSet presAssocID="{EA34414D-AA9B-4C36-9ED5-FF7D329C52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714F476-62D1-4945-9338-48631377751D}" type="presOf" srcId="{3F2A4864-6100-4A3A-966E-495BBF7B8F2B}" destId="{CEAFD2F4-1770-4674-B319-6AEB4F8B4235}" srcOrd="0" destOrd="0" presId="urn:microsoft.com/office/officeart/2005/8/layout/chevron2"/>
    <dgm:cxn modelId="{D85E054C-9CC4-40BD-8578-A26ED99250E1}" type="presOf" srcId="{CA497C26-8125-474A-BC0B-99F66342F30E}" destId="{483BF953-E3F3-4E9B-991A-3F344135EBCD}" srcOrd="0" destOrd="0" presId="urn:microsoft.com/office/officeart/2005/8/layout/chevron2"/>
    <dgm:cxn modelId="{60F58FFD-2CBF-4FB5-9E42-A0F4617AA77B}" type="presOf" srcId="{272B05C1-9838-4AE9-B35F-06A2966FE54C}" destId="{588A6545-FAFF-4AC3-9357-5DB0052BBB7B}" srcOrd="0" destOrd="0" presId="urn:microsoft.com/office/officeart/2005/8/layout/chevron2"/>
    <dgm:cxn modelId="{A602C125-DC60-4D2A-ADE2-6DBD2F504481}" type="presOf" srcId="{D7668673-172B-4B80-852A-6A4A46F5310F}" destId="{075A9A58-F5F7-488A-8892-10C0C64D36DD}" srcOrd="0" destOrd="0" presId="urn:microsoft.com/office/officeart/2005/8/layout/chevron2"/>
    <dgm:cxn modelId="{0EA80EA4-FF8D-4A99-936D-AA328BD9801F}" srcId="{EA34414D-AA9B-4C36-9ED5-FF7D329C5278}" destId="{35704826-47BE-4D12-982A-64847F2C9BCB}" srcOrd="0" destOrd="0" parTransId="{6E3D2186-6E88-4AFF-A1A4-D92FAEE7662C}" sibTransId="{6F0F4361-ED0F-4925-9B43-C928B8FC1396}"/>
    <dgm:cxn modelId="{6946D938-1EDF-4C35-AB79-ADC3E00B14CA}" type="presOf" srcId="{088F66DB-E6A0-498E-8C44-40B8CE8D940C}" destId="{8794B538-A26C-4F8B-8CC0-ADA886BA76E8}" srcOrd="0" destOrd="0" presId="urn:microsoft.com/office/officeart/2005/8/layout/chevron2"/>
    <dgm:cxn modelId="{23371D05-A67E-41E6-8C13-FEEC5688E77E}" srcId="{CA497C26-8125-474A-BC0B-99F66342F30E}" destId="{272B05C1-9838-4AE9-B35F-06A2966FE54C}" srcOrd="0" destOrd="0" parTransId="{A6824DF9-B26B-4B90-9720-37B393558326}" sibTransId="{31BBEBD2-8A7D-4653-B298-50287E738A4F}"/>
    <dgm:cxn modelId="{C5749912-03BD-41F1-B2F2-F3F25EADCD0A}" srcId="{272B05C1-9838-4AE9-B35F-06A2966FE54C}" destId="{3F2A4864-6100-4A3A-966E-495BBF7B8F2B}" srcOrd="0" destOrd="0" parTransId="{5B61AF0D-CC17-4A3E-983A-94CC3CAB18E3}" sibTransId="{93C65016-58DF-45E1-B22B-EABF1F1D9DCE}"/>
    <dgm:cxn modelId="{87C328E4-4953-4C7C-B0CE-0066215DDEE2}" srcId="{CA497C26-8125-474A-BC0B-99F66342F30E}" destId="{EA34414D-AA9B-4C36-9ED5-FF7D329C5278}" srcOrd="2" destOrd="0" parTransId="{BB9818F7-FD50-44A2-BB4F-621D9F88B765}" sibTransId="{889764D8-3B12-433F-AC42-0FF22CA977BE}"/>
    <dgm:cxn modelId="{3166DC67-85A5-4677-9A89-CB0019CF13FC}" type="presOf" srcId="{35704826-47BE-4D12-982A-64847F2C9BCB}" destId="{5D0EEB04-E98D-448C-819D-3F17EF8A8D6C}" srcOrd="0" destOrd="0" presId="urn:microsoft.com/office/officeart/2005/8/layout/chevron2"/>
    <dgm:cxn modelId="{D677BA33-4AA1-4912-B0E6-66D90AAAB189}" srcId="{CA497C26-8125-474A-BC0B-99F66342F30E}" destId="{D7668673-172B-4B80-852A-6A4A46F5310F}" srcOrd="1" destOrd="0" parTransId="{243BE712-4CC6-453C-B2A6-92E450352BE7}" sibTransId="{29BD1B4B-0021-4A87-BFD3-92F5853ABCB5}"/>
    <dgm:cxn modelId="{6213E529-A5A5-412E-B393-8C3920E90FF0}" type="presOf" srcId="{EA34414D-AA9B-4C36-9ED5-FF7D329C5278}" destId="{4F3F57AF-2FC4-44FE-BFB3-2396A283777E}" srcOrd="0" destOrd="0" presId="urn:microsoft.com/office/officeart/2005/8/layout/chevron2"/>
    <dgm:cxn modelId="{AD35AFE3-D927-4651-81BE-1C8C3FCA14C0}" srcId="{D7668673-172B-4B80-852A-6A4A46F5310F}" destId="{088F66DB-E6A0-498E-8C44-40B8CE8D940C}" srcOrd="0" destOrd="0" parTransId="{1DA0440E-7995-44C0-898C-08526DC71656}" sibTransId="{AE8243AD-26B4-46FF-9DCF-340FF3688AC1}"/>
    <dgm:cxn modelId="{0BA65DE7-C877-44F5-B6DE-344C177D7EBB}" type="presParOf" srcId="{483BF953-E3F3-4E9B-991A-3F344135EBCD}" destId="{B90029A4-491F-4D84-B315-CE27E43C3BBD}" srcOrd="0" destOrd="0" presId="urn:microsoft.com/office/officeart/2005/8/layout/chevron2"/>
    <dgm:cxn modelId="{89572D2F-E442-4A91-9D7C-AB50C3DB3BBD}" type="presParOf" srcId="{B90029A4-491F-4D84-B315-CE27E43C3BBD}" destId="{588A6545-FAFF-4AC3-9357-5DB0052BBB7B}" srcOrd="0" destOrd="0" presId="urn:microsoft.com/office/officeart/2005/8/layout/chevron2"/>
    <dgm:cxn modelId="{3EC027F4-B903-4649-9A74-DA2F3C8E073F}" type="presParOf" srcId="{B90029A4-491F-4D84-B315-CE27E43C3BBD}" destId="{CEAFD2F4-1770-4674-B319-6AEB4F8B4235}" srcOrd="1" destOrd="0" presId="urn:microsoft.com/office/officeart/2005/8/layout/chevron2"/>
    <dgm:cxn modelId="{DC622E7D-E3AE-486A-94DA-8A7CD2DBD4B6}" type="presParOf" srcId="{483BF953-E3F3-4E9B-991A-3F344135EBCD}" destId="{B73491F9-A005-42BB-8269-5E6A638CCDA5}" srcOrd="1" destOrd="0" presId="urn:microsoft.com/office/officeart/2005/8/layout/chevron2"/>
    <dgm:cxn modelId="{E0D43A75-A8B7-4B17-A83B-7A51CE965B76}" type="presParOf" srcId="{483BF953-E3F3-4E9B-991A-3F344135EBCD}" destId="{602A2889-EA52-473D-83F7-818350497081}" srcOrd="2" destOrd="0" presId="urn:microsoft.com/office/officeart/2005/8/layout/chevron2"/>
    <dgm:cxn modelId="{93303007-F119-48FB-9972-16D613B7D993}" type="presParOf" srcId="{602A2889-EA52-473D-83F7-818350497081}" destId="{075A9A58-F5F7-488A-8892-10C0C64D36DD}" srcOrd="0" destOrd="0" presId="urn:microsoft.com/office/officeart/2005/8/layout/chevron2"/>
    <dgm:cxn modelId="{28E2BB87-52B8-4467-8EED-D93A009B0226}" type="presParOf" srcId="{602A2889-EA52-473D-83F7-818350497081}" destId="{8794B538-A26C-4F8B-8CC0-ADA886BA76E8}" srcOrd="1" destOrd="0" presId="urn:microsoft.com/office/officeart/2005/8/layout/chevron2"/>
    <dgm:cxn modelId="{D8892967-5101-4AB5-88AA-732E5F43536C}" type="presParOf" srcId="{483BF953-E3F3-4E9B-991A-3F344135EBCD}" destId="{D168DC3E-4E23-483D-8C3F-918F1A098533}" srcOrd="3" destOrd="0" presId="urn:microsoft.com/office/officeart/2005/8/layout/chevron2"/>
    <dgm:cxn modelId="{87407B6F-64F6-47A5-BE6B-19EAA72EB435}" type="presParOf" srcId="{483BF953-E3F3-4E9B-991A-3F344135EBCD}" destId="{81AB31BF-9334-47C7-91C4-F69A9418E08C}" srcOrd="4" destOrd="0" presId="urn:microsoft.com/office/officeart/2005/8/layout/chevron2"/>
    <dgm:cxn modelId="{9C44F2E4-A931-4992-9146-232F69C38F85}" type="presParOf" srcId="{81AB31BF-9334-47C7-91C4-F69A9418E08C}" destId="{4F3F57AF-2FC4-44FE-BFB3-2396A283777E}" srcOrd="0" destOrd="0" presId="urn:microsoft.com/office/officeart/2005/8/layout/chevron2"/>
    <dgm:cxn modelId="{9BC266B2-26DD-43B4-A3D4-8FCCD1587066}" type="presParOf" srcId="{81AB31BF-9334-47C7-91C4-F69A9418E08C}" destId="{5D0EEB04-E98D-448C-819D-3F17EF8A8D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6D7C1-5DA9-4285-B1D2-2B5113574BC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36D0876-355B-4EF2-B213-0870EBD190F0}">
      <dgm:prSet/>
      <dgm:spPr/>
      <dgm:t>
        <a:bodyPr/>
        <a:lstStyle/>
        <a:p>
          <a:pPr rtl="0"/>
          <a:r>
            <a:rPr lang="tr-TR" smtClean="0"/>
            <a:t>Atomik işlemler</a:t>
          </a:r>
          <a:endParaRPr lang="tr-TR"/>
        </a:p>
      </dgm:t>
    </dgm:pt>
    <dgm:pt modelId="{91EACF39-A61B-4EBD-9AE8-A06C79DDB7A5}" type="parTrans" cxnId="{A5EACDCA-96E2-47E3-A84C-B371B94F3A36}">
      <dgm:prSet/>
      <dgm:spPr/>
      <dgm:t>
        <a:bodyPr/>
        <a:lstStyle/>
        <a:p>
          <a:endParaRPr lang="tr-TR"/>
        </a:p>
      </dgm:t>
    </dgm:pt>
    <dgm:pt modelId="{124D54A1-6F52-4606-B93C-2F97BA2B0998}" type="sibTrans" cxnId="{A5EACDCA-96E2-47E3-A84C-B371B94F3A36}">
      <dgm:prSet/>
      <dgm:spPr/>
      <dgm:t>
        <a:bodyPr/>
        <a:lstStyle/>
        <a:p>
          <a:endParaRPr lang="tr-TR"/>
        </a:p>
      </dgm:t>
    </dgm:pt>
    <dgm:pt modelId="{C0764F8F-A7B8-49B2-842E-50C82C8596D2}">
      <dgm:prSet/>
      <dgm:spPr/>
      <dgm:t>
        <a:bodyPr/>
        <a:lstStyle/>
        <a:p>
          <a:pPr rtl="0"/>
          <a:r>
            <a:rPr lang="tr-TR" smtClean="0"/>
            <a:t>Kritik bölge</a:t>
          </a:r>
          <a:endParaRPr lang="tr-TR"/>
        </a:p>
      </dgm:t>
    </dgm:pt>
    <dgm:pt modelId="{C15887DA-6B59-4444-B8FF-BFBA227615D3}" type="parTrans" cxnId="{A3E481AF-3044-4C8B-982D-C32B0DCC1D7B}">
      <dgm:prSet/>
      <dgm:spPr/>
      <dgm:t>
        <a:bodyPr/>
        <a:lstStyle/>
        <a:p>
          <a:endParaRPr lang="tr-TR"/>
        </a:p>
      </dgm:t>
    </dgm:pt>
    <dgm:pt modelId="{0C3F4D18-B572-418E-BD6E-DC63F894525E}" type="sibTrans" cxnId="{A3E481AF-3044-4C8B-982D-C32B0DCC1D7B}">
      <dgm:prSet/>
      <dgm:spPr/>
      <dgm:t>
        <a:bodyPr/>
        <a:lstStyle/>
        <a:p>
          <a:endParaRPr lang="tr-TR"/>
        </a:p>
      </dgm:t>
    </dgm:pt>
    <dgm:pt modelId="{693FE731-5BE3-4B58-A0C0-D21332295C39}">
      <dgm:prSet/>
      <dgm:spPr/>
      <dgm:t>
        <a:bodyPr/>
        <a:lstStyle/>
        <a:p>
          <a:pPr rtl="0"/>
          <a:r>
            <a:rPr lang="tr-TR" smtClean="0"/>
            <a:t>Ölümcül kilitlenme</a:t>
          </a:r>
          <a:endParaRPr lang="tr-TR"/>
        </a:p>
      </dgm:t>
    </dgm:pt>
    <dgm:pt modelId="{407D9C2C-D740-45E9-A947-7B079A70E265}" type="parTrans" cxnId="{104766F6-7069-46A1-B172-EA7DC61AD0B9}">
      <dgm:prSet/>
      <dgm:spPr/>
      <dgm:t>
        <a:bodyPr/>
        <a:lstStyle/>
        <a:p>
          <a:endParaRPr lang="tr-TR"/>
        </a:p>
      </dgm:t>
    </dgm:pt>
    <dgm:pt modelId="{DE8A77FA-5159-4316-89B9-CD82BE9CF760}" type="sibTrans" cxnId="{104766F6-7069-46A1-B172-EA7DC61AD0B9}">
      <dgm:prSet/>
      <dgm:spPr/>
      <dgm:t>
        <a:bodyPr/>
        <a:lstStyle/>
        <a:p>
          <a:endParaRPr lang="tr-TR"/>
        </a:p>
      </dgm:t>
    </dgm:pt>
    <dgm:pt modelId="{FF1144D4-C0D4-4683-9816-71FA94E7B918}">
      <dgm:prSet/>
      <dgm:spPr/>
      <dgm:t>
        <a:bodyPr/>
        <a:lstStyle/>
        <a:p>
          <a:pPr rtl="0"/>
          <a:r>
            <a:rPr lang="tr-TR" smtClean="0"/>
            <a:t>Karşılıklı dışlama</a:t>
          </a:r>
          <a:endParaRPr lang="tr-TR"/>
        </a:p>
      </dgm:t>
    </dgm:pt>
    <dgm:pt modelId="{3D3B1EB8-91CF-471A-B6DB-125A7492B316}" type="parTrans" cxnId="{720FFB89-C2E6-4A82-B040-16EE95CAC9C5}">
      <dgm:prSet/>
      <dgm:spPr/>
      <dgm:t>
        <a:bodyPr/>
        <a:lstStyle/>
        <a:p>
          <a:endParaRPr lang="tr-TR"/>
        </a:p>
      </dgm:t>
    </dgm:pt>
    <dgm:pt modelId="{2D257228-3B78-4CA5-ABB6-0439CEFEFFF9}" type="sibTrans" cxnId="{720FFB89-C2E6-4A82-B040-16EE95CAC9C5}">
      <dgm:prSet/>
      <dgm:spPr/>
      <dgm:t>
        <a:bodyPr/>
        <a:lstStyle/>
        <a:p>
          <a:endParaRPr lang="tr-TR"/>
        </a:p>
      </dgm:t>
    </dgm:pt>
    <dgm:pt modelId="{EC1F6AC9-A75E-47B9-A2C8-FFFC519C8C39}">
      <dgm:prSet/>
      <dgm:spPr/>
      <dgm:t>
        <a:bodyPr/>
        <a:lstStyle/>
        <a:p>
          <a:pPr rtl="0"/>
          <a:r>
            <a:rPr lang="tr-TR" smtClean="0"/>
            <a:t>Yarış durumları</a:t>
          </a:r>
          <a:endParaRPr lang="tr-TR"/>
        </a:p>
      </dgm:t>
    </dgm:pt>
    <dgm:pt modelId="{EC358ACA-057F-4DD2-AB6A-02BADF757E25}" type="parTrans" cxnId="{E85E51D7-FC37-4936-8D65-88E648D1351F}">
      <dgm:prSet/>
      <dgm:spPr/>
      <dgm:t>
        <a:bodyPr/>
        <a:lstStyle/>
        <a:p>
          <a:endParaRPr lang="tr-TR"/>
        </a:p>
      </dgm:t>
    </dgm:pt>
    <dgm:pt modelId="{B5E3CF96-F0FD-4EED-A04C-053C5FFF7DBB}" type="sibTrans" cxnId="{E85E51D7-FC37-4936-8D65-88E648D1351F}">
      <dgm:prSet/>
      <dgm:spPr/>
      <dgm:t>
        <a:bodyPr/>
        <a:lstStyle/>
        <a:p>
          <a:endParaRPr lang="tr-TR"/>
        </a:p>
      </dgm:t>
    </dgm:pt>
    <dgm:pt modelId="{CCC76E53-2B73-45DB-B011-E4541CC453BB}">
      <dgm:prSet/>
      <dgm:spPr/>
      <dgm:t>
        <a:bodyPr/>
        <a:lstStyle/>
        <a:p>
          <a:pPr rtl="0"/>
          <a:r>
            <a:rPr lang="tr-TR" smtClean="0"/>
            <a:t>Açlık</a:t>
          </a:r>
          <a:endParaRPr lang="tr-TR"/>
        </a:p>
      </dgm:t>
    </dgm:pt>
    <dgm:pt modelId="{B82B4D68-ADB4-4293-A105-0CB7FE2C3E01}" type="parTrans" cxnId="{F5F61DC8-A277-470B-97D1-96E6D5150941}">
      <dgm:prSet/>
      <dgm:spPr/>
      <dgm:t>
        <a:bodyPr/>
        <a:lstStyle/>
        <a:p>
          <a:endParaRPr lang="tr-TR"/>
        </a:p>
      </dgm:t>
    </dgm:pt>
    <dgm:pt modelId="{F9B29317-CD9C-4CEC-AE5D-4C28D414D747}" type="sibTrans" cxnId="{F5F61DC8-A277-470B-97D1-96E6D5150941}">
      <dgm:prSet/>
      <dgm:spPr/>
      <dgm:t>
        <a:bodyPr/>
        <a:lstStyle/>
        <a:p>
          <a:endParaRPr lang="tr-TR"/>
        </a:p>
      </dgm:t>
    </dgm:pt>
    <dgm:pt modelId="{48A908DB-8615-4AA0-8C08-0EA6777D8F11}">
      <dgm:prSet/>
      <dgm:spPr/>
      <dgm:t>
        <a:bodyPr/>
        <a:lstStyle/>
        <a:p>
          <a:r>
            <a:rPr lang="tr-TR" dirty="0" smtClean="0"/>
            <a:t>Bölünmez bir veya daha fazla komutlar dizisi olarak uygulanan bir işlev veya eylem</a:t>
          </a:r>
          <a:endParaRPr lang="tr-TR" dirty="0"/>
        </a:p>
      </dgm:t>
    </dgm:pt>
    <dgm:pt modelId="{802D4724-6584-4506-9079-636F105180A7}" type="parTrans" cxnId="{B81A34A8-FEF9-4784-B524-8EFE1A390014}">
      <dgm:prSet/>
      <dgm:spPr/>
    </dgm:pt>
    <dgm:pt modelId="{23FE8EEF-C333-4093-9A06-856FCE36E46B}" type="sibTrans" cxnId="{B81A34A8-FEF9-4784-B524-8EFE1A390014}">
      <dgm:prSet/>
      <dgm:spPr/>
    </dgm:pt>
    <dgm:pt modelId="{8A1239BA-EF23-41EF-8C25-0F4AFAD022A7}">
      <dgm:prSet/>
      <dgm:spPr/>
      <dgm:t>
        <a:bodyPr/>
        <a:lstStyle/>
        <a:p>
          <a:r>
            <a:rPr lang="tr-TR" dirty="0" err="1" smtClean="0"/>
            <a:t>Atomsallık</a:t>
          </a:r>
          <a:r>
            <a:rPr lang="tr-TR" dirty="0" smtClean="0"/>
            <a:t> eşzamanlı süreçler arasındaki izolasyonu garanti eder.</a:t>
          </a:r>
          <a:endParaRPr lang="tr-TR" dirty="0"/>
        </a:p>
      </dgm:t>
    </dgm:pt>
    <dgm:pt modelId="{94A34212-3D2B-401D-95C8-5D87B1D17BED}" type="parTrans" cxnId="{9CA68D67-3479-4C47-AA02-91CA7482828A}">
      <dgm:prSet/>
      <dgm:spPr/>
    </dgm:pt>
    <dgm:pt modelId="{9A276042-7370-455F-B898-D14F5267CD69}" type="sibTrans" cxnId="{9CA68D67-3479-4C47-AA02-91CA7482828A}">
      <dgm:prSet/>
      <dgm:spPr/>
    </dgm:pt>
    <dgm:pt modelId="{99B2744A-80FC-4453-86F6-F4378CB10DB8}">
      <dgm:prSet/>
      <dgm:spPr/>
      <dgm:t>
        <a:bodyPr/>
        <a:lstStyle/>
        <a:p>
          <a:r>
            <a:rPr lang="tr-TR" dirty="0" smtClean="0"/>
            <a:t>Paylaşılan kaynak için erişimi gerektiren bir görev içindeki kod bölümüdür. Bir görev bu kod bölümünde ise başka görevler bu kod bölümünü çalıştırmaması gerekir.</a:t>
          </a:r>
          <a:endParaRPr lang="tr-TR" dirty="0"/>
        </a:p>
      </dgm:t>
    </dgm:pt>
    <dgm:pt modelId="{0B1B73AE-757A-4834-80F5-C70A3E47FA47}" type="parTrans" cxnId="{B3864CAA-094F-42AE-A3AA-12F7D4FC737C}">
      <dgm:prSet/>
      <dgm:spPr/>
    </dgm:pt>
    <dgm:pt modelId="{CECAEDB5-BB6A-4A48-9B96-E8DDF03A0F3C}" type="sibTrans" cxnId="{B3864CAA-094F-42AE-A3AA-12F7D4FC737C}">
      <dgm:prSet/>
      <dgm:spPr/>
    </dgm:pt>
    <dgm:pt modelId="{87C0CB72-DCE2-4B3B-9824-746F4B97C431}">
      <dgm:prSet/>
      <dgm:spPr/>
      <dgm:t>
        <a:bodyPr/>
        <a:lstStyle/>
        <a:p>
          <a:r>
            <a:rPr lang="tr-TR" dirty="0" smtClean="0"/>
            <a:t>İki veya daha fazla görevin biri diğerinden bir şeyler beklediğinden dolayı ilerleyemediği durumdur.</a:t>
          </a:r>
          <a:endParaRPr lang="tr-TR" dirty="0"/>
        </a:p>
      </dgm:t>
    </dgm:pt>
    <dgm:pt modelId="{2025B274-E819-4C61-B85F-7AB57D5CE8C7}" type="parTrans" cxnId="{388F208C-ACC2-4453-BF85-5C5DD53478BB}">
      <dgm:prSet/>
      <dgm:spPr/>
    </dgm:pt>
    <dgm:pt modelId="{011C924F-558C-4539-97F4-E9F565DD2E5D}" type="sibTrans" cxnId="{388F208C-ACC2-4453-BF85-5C5DD53478BB}">
      <dgm:prSet/>
      <dgm:spPr/>
    </dgm:pt>
    <dgm:pt modelId="{E1829BB0-228A-4428-AF15-0049C7D5F613}">
      <dgm:prSet/>
      <dgm:spPr/>
      <dgm:t>
        <a:bodyPr/>
        <a:lstStyle/>
        <a:p>
          <a:r>
            <a:rPr lang="tr-TR" dirty="0" smtClean="0"/>
            <a:t>Bir görev paylaşılan kaynaklara erişen kritik bir bölümde olduğunda başka bir görev bu paylaşılan kaynakların kritik bölgesine girmek istediğinde kritik bölgede olan görevin engellemesi durumudur.</a:t>
          </a:r>
          <a:endParaRPr lang="tr-TR" dirty="0"/>
        </a:p>
      </dgm:t>
    </dgm:pt>
    <dgm:pt modelId="{03084582-9A82-4820-9C92-88C4288EB159}" type="parTrans" cxnId="{C36DC596-5C0F-42C9-A16E-564A5D7C8C51}">
      <dgm:prSet/>
      <dgm:spPr/>
    </dgm:pt>
    <dgm:pt modelId="{DE8329B2-3B61-467C-A24D-CEEE97483387}" type="sibTrans" cxnId="{C36DC596-5C0F-42C9-A16E-564A5D7C8C51}">
      <dgm:prSet/>
      <dgm:spPr/>
    </dgm:pt>
    <dgm:pt modelId="{911B2FDA-C1D0-419D-A149-5FD28B0D75DF}">
      <dgm:prSet/>
      <dgm:spPr/>
      <dgm:t>
        <a:bodyPr/>
        <a:lstStyle/>
        <a:p>
          <a:r>
            <a:rPr lang="tr-TR" dirty="0" smtClean="0"/>
            <a:t>Çoklu görev veya </a:t>
          </a:r>
          <a:r>
            <a:rPr lang="tr-TR" dirty="0" err="1" smtClean="0"/>
            <a:t>thread</a:t>
          </a:r>
          <a:r>
            <a:rPr lang="tr-TR" dirty="0" smtClean="0"/>
            <a:t> bir paylaşılan veri alanına okuma yazma yaptığı ve sonuçta çalışan görevlerin çalışmasının bağıl zamanlamasına bağlı olmasıdır.</a:t>
          </a:r>
          <a:endParaRPr lang="tr-TR" dirty="0"/>
        </a:p>
      </dgm:t>
    </dgm:pt>
    <dgm:pt modelId="{B3E52FAD-958F-4012-9DF5-8B5654BF8780}" type="parTrans" cxnId="{B0D324EA-3FB8-48E3-B014-4E33B32677D7}">
      <dgm:prSet/>
      <dgm:spPr/>
    </dgm:pt>
    <dgm:pt modelId="{DBF60E12-E8DB-499E-B835-772E32987794}" type="sibTrans" cxnId="{B0D324EA-3FB8-48E3-B014-4E33B32677D7}">
      <dgm:prSet/>
      <dgm:spPr/>
    </dgm:pt>
    <dgm:pt modelId="{7D3A574B-23B9-43F6-A55B-57E9FC195021}">
      <dgm:prSet/>
      <dgm:spPr/>
      <dgm:t>
        <a:bodyPr/>
        <a:lstStyle/>
        <a:p>
          <a:r>
            <a:rPr lang="tr-TR" dirty="0" smtClean="0"/>
            <a:t>Zamanlayıcının süresiz olarak çalışabilir bir görevi gözden kaçırmasıdır ve hiç seçmemesidir.</a:t>
          </a:r>
          <a:endParaRPr lang="tr-TR" dirty="0"/>
        </a:p>
      </dgm:t>
    </dgm:pt>
    <dgm:pt modelId="{ECEFA324-8B4C-42F4-B44A-39068632A013}" type="parTrans" cxnId="{2454D889-2698-4515-A2F6-EB2DB69FCA4B}">
      <dgm:prSet/>
      <dgm:spPr/>
    </dgm:pt>
    <dgm:pt modelId="{80219560-00FE-449A-BF63-10166BB37613}" type="sibTrans" cxnId="{2454D889-2698-4515-A2F6-EB2DB69FCA4B}">
      <dgm:prSet/>
      <dgm:spPr/>
    </dgm:pt>
    <dgm:pt modelId="{E4C52AE3-45E1-44E7-9555-542562AD5018}" type="pres">
      <dgm:prSet presAssocID="{8D16D7C1-5DA9-4285-B1D2-2B5113574BC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A5A634B-1522-47D2-AD3D-3F835D183F69}" type="pres">
      <dgm:prSet presAssocID="{736D0876-355B-4EF2-B213-0870EBD190F0}" presName="composite" presStyleCnt="0"/>
      <dgm:spPr/>
    </dgm:pt>
    <dgm:pt modelId="{4A7C5FCE-AC3E-4A4E-A97B-CE277ADA26DF}" type="pres">
      <dgm:prSet presAssocID="{736D0876-355B-4EF2-B213-0870EBD190F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53B29C7-997D-4D3A-BCD1-B3479B3515B7}" type="pres">
      <dgm:prSet presAssocID="{736D0876-355B-4EF2-B213-0870EBD190F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9B0A26F-6424-41C6-A80B-E8DFA1841329}" type="pres">
      <dgm:prSet presAssocID="{124D54A1-6F52-4606-B93C-2F97BA2B0998}" presName="sp" presStyleCnt="0"/>
      <dgm:spPr/>
    </dgm:pt>
    <dgm:pt modelId="{AC69CF88-5479-4A02-8774-8ED22229648B}" type="pres">
      <dgm:prSet presAssocID="{C0764F8F-A7B8-49B2-842E-50C82C8596D2}" presName="composite" presStyleCnt="0"/>
      <dgm:spPr/>
    </dgm:pt>
    <dgm:pt modelId="{0DF91D2E-00CA-406E-A4DE-7AF7B224C428}" type="pres">
      <dgm:prSet presAssocID="{C0764F8F-A7B8-49B2-842E-50C82C8596D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0E3FEF4-629A-4CDB-972F-1E95BB1FB6DB}" type="pres">
      <dgm:prSet presAssocID="{C0764F8F-A7B8-49B2-842E-50C82C8596D2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4ECF2B3-017F-4D97-BF42-C0F71830479F}" type="pres">
      <dgm:prSet presAssocID="{0C3F4D18-B572-418E-BD6E-DC63F894525E}" presName="sp" presStyleCnt="0"/>
      <dgm:spPr/>
    </dgm:pt>
    <dgm:pt modelId="{065B6E22-ECF0-4705-BA9D-2DAF3D042088}" type="pres">
      <dgm:prSet presAssocID="{693FE731-5BE3-4B58-A0C0-D21332295C39}" presName="composite" presStyleCnt="0"/>
      <dgm:spPr/>
    </dgm:pt>
    <dgm:pt modelId="{116FB115-6401-4729-9F43-26E81A82BCFA}" type="pres">
      <dgm:prSet presAssocID="{693FE731-5BE3-4B58-A0C0-D21332295C39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F56D5FA-1B7D-4B9F-BD31-27A80D5AD45A}" type="pres">
      <dgm:prSet presAssocID="{693FE731-5BE3-4B58-A0C0-D21332295C39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270202B-E12E-487C-B92B-920299B90044}" type="pres">
      <dgm:prSet presAssocID="{DE8A77FA-5159-4316-89B9-CD82BE9CF760}" presName="sp" presStyleCnt="0"/>
      <dgm:spPr/>
    </dgm:pt>
    <dgm:pt modelId="{0D5EB68B-9BA7-4C91-8BEE-4B0EA5DA5AB2}" type="pres">
      <dgm:prSet presAssocID="{FF1144D4-C0D4-4683-9816-71FA94E7B918}" presName="composite" presStyleCnt="0"/>
      <dgm:spPr/>
    </dgm:pt>
    <dgm:pt modelId="{A043FE4E-E988-4594-A700-F2B029DA9DB8}" type="pres">
      <dgm:prSet presAssocID="{FF1144D4-C0D4-4683-9816-71FA94E7B918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29A9281-805E-471D-9EF2-1D2EF049A981}" type="pres">
      <dgm:prSet presAssocID="{FF1144D4-C0D4-4683-9816-71FA94E7B918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09366A3-6F65-46EA-ACD0-4CDA29BA28F0}" type="pres">
      <dgm:prSet presAssocID="{2D257228-3B78-4CA5-ABB6-0439CEFEFFF9}" presName="sp" presStyleCnt="0"/>
      <dgm:spPr/>
    </dgm:pt>
    <dgm:pt modelId="{E6BB8EF1-0675-4FEC-812C-1E5D4C7947F7}" type="pres">
      <dgm:prSet presAssocID="{EC1F6AC9-A75E-47B9-A2C8-FFFC519C8C39}" presName="composite" presStyleCnt="0"/>
      <dgm:spPr/>
    </dgm:pt>
    <dgm:pt modelId="{29A53F9C-BED5-4060-966D-610A24FA15C3}" type="pres">
      <dgm:prSet presAssocID="{EC1F6AC9-A75E-47B9-A2C8-FFFC519C8C3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D3F059A-6D41-4EE5-BA28-3F36859498BA}" type="pres">
      <dgm:prSet presAssocID="{EC1F6AC9-A75E-47B9-A2C8-FFFC519C8C3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53BC344-C490-46B5-B08B-FB9FAF457AAC}" type="pres">
      <dgm:prSet presAssocID="{B5E3CF96-F0FD-4EED-A04C-053C5FFF7DBB}" presName="sp" presStyleCnt="0"/>
      <dgm:spPr/>
    </dgm:pt>
    <dgm:pt modelId="{3CFEC7F1-CC7E-4308-BAF8-4F8932E5AC1B}" type="pres">
      <dgm:prSet presAssocID="{CCC76E53-2B73-45DB-B011-E4541CC453BB}" presName="composite" presStyleCnt="0"/>
      <dgm:spPr/>
    </dgm:pt>
    <dgm:pt modelId="{B331F029-20DD-464D-8F15-64F7FA309F80}" type="pres">
      <dgm:prSet presAssocID="{CCC76E53-2B73-45DB-B011-E4541CC453B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9ECA491-6420-4504-83BD-43E3BEBE83B1}" type="pres">
      <dgm:prSet presAssocID="{CCC76E53-2B73-45DB-B011-E4541CC453B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BAC94309-EC01-4812-A7D3-EA2A4D345064}" type="presOf" srcId="{911B2FDA-C1D0-419D-A149-5FD28B0D75DF}" destId="{ED3F059A-6D41-4EE5-BA28-3F36859498BA}" srcOrd="0" destOrd="0" presId="urn:microsoft.com/office/officeart/2005/8/layout/chevron2"/>
    <dgm:cxn modelId="{388F208C-ACC2-4453-BF85-5C5DD53478BB}" srcId="{693FE731-5BE3-4B58-A0C0-D21332295C39}" destId="{87C0CB72-DCE2-4B3B-9824-746F4B97C431}" srcOrd="0" destOrd="0" parTransId="{2025B274-E819-4C61-B85F-7AB57D5CE8C7}" sibTransId="{011C924F-558C-4539-97F4-E9F565DD2E5D}"/>
    <dgm:cxn modelId="{CDA530BB-A8AF-4D8C-9EA3-99C627271F51}" type="presOf" srcId="{C0764F8F-A7B8-49B2-842E-50C82C8596D2}" destId="{0DF91D2E-00CA-406E-A4DE-7AF7B224C428}" srcOrd="0" destOrd="0" presId="urn:microsoft.com/office/officeart/2005/8/layout/chevron2"/>
    <dgm:cxn modelId="{436A1980-A436-4ACA-A31C-ABC923D2DC52}" type="presOf" srcId="{48A908DB-8615-4AA0-8C08-0EA6777D8F11}" destId="{153B29C7-997D-4D3A-BCD1-B3479B3515B7}" srcOrd="0" destOrd="0" presId="urn:microsoft.com/office/officeart/2005/8/layout/chevron2"/>
    <dgm:cxn modelId="{B81A34A8-FEF9-4784-B524-8EFE1A390014}" srcId="{736D0876-355B-4EF2-B213-0870EBD190F0}" destId="{48A908DB-8615-4AA0-8C08-0EA6777D8F11}" srcOrd="0" destOrd="0" parTransId="{802D4724-6584-4506-9079-636F105180A7}" sibTransId="{23FE8EEF-C333-4093-9A06-856FCE36E46B}"/>
    <dgm:cxn modelId="{9CA68D67-3479-4C47-AA02-91CA7482828A}" srcId="{736D0876-355B-4EF2-B213-0870EBD190F0}" destId="{8A1239BA-EF23-41EF-8C25-0F4AFAD022A7}" srcOrd="1" destOrd="0" parTransId="{94A34212-3D2B-401D-95C8-5D87B1D17BED}" sibTransId="{9A276042-7370-455F-B898-D14F5267CD69}"/>
    <dgm:cxn modelId="{B3864CAA-094F-42AE-A3AA-12F7D4FC737C}" srcId="{C0764F8F-A7B8-49B2-842E-50C82C8596D2}" destId="{99B2744A-80FC-4453-86F6-F4378CB10DB8}" srcOrd="0" destOrd="0" parTransId="{0B1B73AE-757A-4834-80F5-C70A3E47FA47}" sibTransId="{CECAEDB5-BB6A-4A48-9B96-E8DDF03A0F3C}"/>
    <dgm:cxn modelId="{104766F6-7069-46A1-B172-EA7DC61AD0B9}" srcId="{8D16D7C1-5DA9-4285-B1D2-2B5113574BCD}" destId="{693FE731-5BE3-4B58-A0C0-D21332295C39}" srcOrd="2" destOrd="0" parTransId="{407D9C2C-D740-45E9-A947-7B079A70E265}" sibTransId="{DE8A77FA-5159-4316-89B9-CD82BE9CF760}"/>
    <dgm:cxn modelId="{C36DC596-5C0F-42C9-A16E-564A5D7C8C51}" srcId="{FF1144D4-C0D4-4683-9816-71FA94E7B918}" destId="{E1829BB0-228A-4428-AF15-0049C7D5F613}" srcOrd="0" destOrd="0" parTransId="{03084582-9A82-4820-9C92-88C4288EB159}" sibTransId="{DE8329B2-3B61-467C-A24D-CEEE97483387}"/>
    <dgm:cxn modelId="{C3EF7E76-CBCA-497D-AF0D-36EA8ACEC0EB}" type="presOf" srcId="{FF1144D4-C0D4-4683-9816-71FA94E7B918}" destId="{A043FE4E-E988-4594-A700-F2B029DA9DB8}" srcOrd="0" destOrd="0" presId="urn:microsoft.com/office/officeart/2005/8/layout/chevron2"/>
    <dgm:cxn modelId="{A3E481AF-3044-4C8B-982D-C32B0DCC1D7B}" srcId="{8D16D7C1-5DA9-4285-B1D2-2B5113574BCD}" destId="{C0764F8F-A7B8-49B2-842E-50C82C8596D2}" srcOrd="1" destOrd="0" parTransId="{C15887DA-6B59-4444-B8FF-BFBA227615D3}" sibTransId="{0C3F4D18-B572-418E-BD6E-DC63F894525E}"/>
    <dgm:cxn modelId="{05A5ED86-2B61-46A5-8E21-9072A7999815}" type="presOf" srcId="{8D16D7C1-5DA9-4285-B1D2-2B5113574BCD}" destId="{E4C52AE3-45E1-44E7-9555-542562AD5018}" srcOrd="0" destOrd="0" presId="urn:microsoft.com/office/officeart/2005/8/layout/chevron2"/>
    <dgm:cxn modelId="{F6757BDC-8087-4870-9A15-61DECE6E7490}" type="presOf" srcId="{736D0876-355B-4EF2-B213-0870EBD190F0}" destId="{4A7C5FCE-AC3E-4A4E-A97B-CE277ADA26DF}" srcOrd="0" destOrd="0" presId="urn:microsoft.com/office/officeart/2005/8/layout/chevron2"/>
    <dgm:cxn modelId="{E85E51D7-FC37-4936-8D65-88E648D1351F}" srcId="{8D16D7C1-5DA9-4285-B1D2-2B5113574BCD}" destId="{EC1F6AC9-A75E-47B9-A2C8-FFFC519C8C39}" srcOrd="4" destOrd="0" parTransId="{EC358ACA-057F-4DD2-AB6A-02BADF757E25}" sibTransId="{B5E3CF96-F0FD-4EED-A04C-053C5FFF7DBB}"/>
    <dgm:cxn modelId="{AA6EB2E8-D2E6-4A3E-9F0B-155792DCA757}" type="presOf" srcId="{EC1F6AC9-A75E-47B9-A2C8-FFFC519C8C39}" destId="{29A53F9C-BED5-4060-966D-610A24FA15C3}" srcOrd="0" destOrd="0" presId="urn:microsoft.com/office/officeart/2005/8/layout/chevron2"/>
    <dgm:cxn modelId="{955A8028-7B4C-4EAD-B8F3-89BD49D11312}" type="presOf" srcId="{7D3A574B-23B9-43F6-A55B-57E9FC195021}" destId="{B9ECA491-6420-4504-83BD-43E3BEBE83B1}" srcOrd="0" destOrd="0" presId="urn:microsoft.com/office/officeart/2005/8/layout/chevron2"/>
    <dgm:cxn modelId="{A5EACDCA-96E2-47E3-A84C-B371B94F3A36}" srcId="{8D16D7C1-5DA9-4285-B1D2-2B5113574BCD}" destId="{736D0876-355B-4EF2-B213-0870EBD190F0}" srcOrd="0" destOrd="0" parTransId="{91EACF39-A61B-4EBD-9AE8-A06C79DDB7A5}" sibTransId="{124D54A1-6F52-4606-B93C-2F97BA2B0998}"/>
    <dgm:cxn modelId="{E961DFE3-E5EE-4970-909D-A430994A2C2B}" type="presOf" srcId="{693FE731-5BE3-4B58-A0C0-D21332295C39}" destId="{116FB115-6401-4729-9F43-26E81A82BCFA}" srcOrd="0" destOrd="0" presId="urn:microsoft.com/office/officeart/2005/8/layout/chevron2"/>
    <dgm:cxn modelId="{2454D889-2698-4515-A2F6-EB2DB69FCA4B}" srcId="{CCC76E53-2B73-45DB-B011-E4541CC453BB}" destId="{7D3A574B-23B9-43F6-A55B-57E9FC195021}" srcOrd="0" destOrd="0" parTransId="{ECEFA324-8B4C-42F4-B44A-39068632A013}" sibTransId="{80219560-00FE-449A-BF63-10166BB37613}"/>
    <dgm:cxn modelId="{720FFB89-C2E6-4A82-B040-16EE95CAC9C5}" srcId="{8D16D7C1-5DA9-4285-B1D2-2B5113574BCD}" destId="{FF1144D4-C0D4-4683-9816-71FA94E7B918}" srcOrd="3" destOrd="0" parTransId="{3D3B1EB8-91CF-471A-B6DB-125A7492B316}" sibTransId="{2D257228-3B78-4CA5-ABB6-0439CEFEFFF9}"/>
    <dgm:cxn modelId="{F9F561E4-E116-44F0-BD07-38ADD51C2E92}" type="presOf" srcId="{8A1239BA-EF23-41EF-8C25-0F4AFAD022A7}" destId="{153B29C7-997D-4D3A-BCD1-B3479B3515B7}" srcOrd="0" destOrd="1" presId="urn:microsoft.com/office/officeart/2005/8/layout/chevron2"/>
    <dgm:cxn modelId="{A10F8F45-7E40-44DD-9974-E8DBBB46904B}" type="presOf" srcId="{87C0CB72-DCE2-4B3B-9824-746F4B97C431}" destId="{CF56D5FA-1B7D-4B9F-BD31-27A80D5AD45A}" srcOrd="0" destOrd="0" presId="urn:microsoft.com/office/officeart/2005/8/layout/chevron2"/>
    <dgm:cxn modelId="{B0D324EA-3FB8-48E3-B014-4E33B32677D7}" srcId="{EC1F6AC9-A75E-47B9-A2C8-FFFC519C8C39}" destId="{911B2FDA-C1D0-419D-A149-5FD28B0D75DF}" srcOrd="0" destOrd="0" parTransId="{B3E52FAD-958F-4012-9DF5-8B5654BF8780}" sibTransId="{DBF60E12-E8DB-499E-B835-772E32987794}"/>
    <dgm:cxn modelId="{83958852-95E7-4DC5-BA19-99497C644477}" type="presOf" srcId="{99B2744A-80FC-4453-86F6-F4378CB10DB8}" destId="{50E3FEF4-629A-4CDB-972F-1E95BB1FB6DB}" srcOrd="0" destOrd="0" presId="urn:microsoft.com/office/officeart/2005/8/layout/chevron2"/>
    <dgm:cxn modelId="{2332A6FF-96F0-4941-B859-CDAD41C9DA7E}" type="presOf" srcId="{E1829BB0-228A-4428-AF15-0049C7D5F613}" destId="{129A9281-805E-471D-9EF2-1D2EF049A981}" srcOrd="0" destOrd="0" presId="urn:microsoft.com/office/officeart/2005/8/layout/chevron2"/>
    <dgm:cxn modelId="{F5F61DC8-A277-470B-97D1-96E6D5150941}" srcId="{8D16D7C1-5DA9-4285-B1D2-2B5113574BCD}" destId="{CCC76E53-2B73-45DB-B011-E4541CC453BB}" srcOrd="5" destOrd="0" parTransId="{B82B4D68-ADB4-4293-A105-0CB7FE2C3E01}" sibTransId="{F9B29317-CD9C-4CEC-AE5D-4C28D414D747}"/>
    <dgm:cxn modelId="{18779C80-4E66-4CF1-8564-F4DB2DD86226}" type="presOf" srcId="{CCC76E53-2B73-45DB-B011-E4541CC453BB}" destId="{B331F029-20DD-464D-8F15-64F7FA309F80}" srcOrd="0" destOrd="0" presId="urn:microsoft.com/office/officeart/2005/8/layout/chevron2"/>
    <dgm:cxn modelId="{068F0B9F-859D-4827-A795-7FB8BB78AF22}" type="presParOf" srcId="{E4C52AE3-45E1-44E7-9555-542562AD5018}" destId="{2A5A634B-1522-47D2-AD3D-3F835D183F69}" srcOrd="0" destOrd="0" presId="urn:microsoft.com/office/officeart/2005/8/layout/chevron2"/>
    <dgm:cxn modelId="{4624B765-2C6C-4395-9444-0CF9ACF6E499}" type="presParOf" srcId="{2A5A634B-1522-47D2-AD3D-3F835D183F69}" destId="{4A7C5FCE-AC3E-4A4E-A97B-CE277ADA26DF}" srcOrd="0" destOrd="0" presId="urn:microsoft.com/office/officeart/2005/8/layout/chevron2"/>
    <dgm:cxn modelId="{2A5FF17A-0015-4630-8361-FA327688E73C}" type="presParOf" srcId="{2A5A634B-1522-47D2-AD3D-3F835D183F69}" destId="{153B29C7-997D-4D3A-BCD1-B3479B3515B7}" srcOrd="1" destOrd="0" presId="urn:microsoft.com/office/officeart/2005/8/layout/chevron2"/>
    <dgm:cxn modelId="{EAA56CB5-2423-4395-9D35-044FB916C201}" type="presParOf" srcId="{E4C52AE3-45E1-44E7-9555-542562AD5018}" destId="{59B0A26F-6424-41C6-A80B-E8DFA1841329}" srcOrd="1" destOrd="0" presId="urn:microsoft.com/office/officeart/2005/8/layout/chevron2"/>
    <dgm:cxn modelId="{04FF5F27-3B10-4517-BF0B-2C43E5A4D587}" type="presParOf" srcId="{E4C52AE3-45E1-44E7-9555-542562AD5018}" destId="{AC69CF88-5479-4A02-8774-8ED22229648B}" srcOrd="2" destOrd="0" presId="urn:microsoft.com/office/officeart/2005/8/layout/chevron2"/>
    <dgm:cxn modelId="{F0306108-61EA-41C5-BB9C-9A03DBF2FAB6}" type="presParOf" srcId="{AC69CF88-5479-4A02-8774-8ED22229648B}" destId="{0DF91D2E-00CA-406E-A4DE-7AF7B224C428}" srcOrd="0" destOrd="0" presId="urn:microsoft.com/office/officeart/2005/8/layout/chevron2"/>
    <dgm:cxn modelId="{2144DE38-6556-4DB0-95EC-E6EBDB6FFE35}" type="presParOf" srcId="{AC69CF88-5479-4A02-8774-8ED22229648B}" destId="{50E3FEF4-629A-4CDB-972F-1E95BB1FB6DB}" srcOrd="1" destOrd="0" presId="urn:microsoft.com/office/officeart/2005/8/layout/chevron2"/>
    <dgm:cxn modelId="{94DFA438-71C9-41C9-A8DB-4FAD0E91D80F}" type="presParOf" srcId="{E4C52AE3-45E1-44E7-9555-542562AD5018}" destId="{34ECF2B3-017F-4D97-BF42-C0F71830479F}" srcOrd="3" destOrd="0" presId="urn:microsoft.com/office/officeart/2005/8/layout/chevron2"/>
    <dgm:cxn modelId="{76B683B1-07CB-48BE-9909-23B47ED27BE3}" type="presParOf" srcId="{E4C52AE3-45E1-44E7-9555-542562AD5018}" destId="{065B6E22-ECF0-4705-BA9D-2DAF3D042088}" srcOrd="4" destOrd="0" presId="urn:microsoft.com/office/officeart/2005/8/layout/chevron2"/>
    <dgm:cxn modelId="{7B9C6697-4A09-4504-BC5F-AEAA3980C218}" type="presParOf" srcId="{065B6E22-ECF0-4705-BA9D-2DAF3D042088}" destId="{116FB115-6401-4729-9F43-26E81A82BCFA}" srcOrd="0" destOrd="0" presId="urn:microsoft.com/office/officeart/2005/8/layout/chevron2"/>
    <dgm:cxn modelId="{46DBC80F-F432-4252-9FBF-0A53954EB6E0}" type="presParOf" srcId="{065B6E22-ECF0-4705-BA9D-2DAF3D042088}" destId="{CF56D5FA-1B7D-4B9F-BD31-27A80D5AD45A}" srcOrd="1" destOrd="0" presId="urn:microsoft.com/office/officeart/2005/8/layout/chevron2"/>
    <dgm:cxn modelId="{993D915A-C12F-4E21-BDFE-130413609389}" type="presParOf" srcId="{E4C52AE3-45E1-44E7-9555-542562AD5018}" destId="{A270202B-E12E-487C-B92B-920299B90044}" srcOrd="5" destOrd="0" presId="urn:microsoft.com/office/officeart/2005/8/layout/chevron2"/>
    <dgm:cxn modelId="{91CD9AB7-CA60-4612-9311-566D3089CF98}" type="presParOf" srcId="{E4C52AE3-45E1-44E7-9555-542562AD5018}" destId="{0D5EB68B-9BA7-4C91-8BEE-4B0EA5DA5AB2}" srcOrd="6" destOrd="0" presId="urn:microsoft.com/office/officeart/2005/8/layout/chevron2"/>
    <dgm:cxn modelId="{5A04F41C-262C-426E-8CF1-D3D6FDC59D2E}" type="presParOf" srcId="{0D5EB68B-9BA7-4C91-8BEE-4B0EA5DA5AB2}" destId="{A043FE4E-E988-4594-A700-F2B029DA9DB8}" srcOrd="0" destOrd="0" presId="urn:microsoft.com/office/officeart/2005/8/layout/chevron2"/>
    <dgm:cxn modelId="{06E82B91-F490-4808-BA2A-0129C0BBE67B}" type="presParOf" srcId="{0D5EB68B-9BA7-4C91-8BEE-4B0EA5DA5AB2}" destId="{129A9281-805E-471D-9EF2-1D2EF049A981}" srcOrd="1" destOrd="0" presId="urn:microsoft.com/office/officeart/2005/8/layout/chevron2"/>
    <dgm:cxn modelId="{8D1F9429-F9AD-48E6-AC98-E97817E978FC}" type="presParOf" srcId="{E4C52AE3-45E1-44E7-9555-542562AD5018}" destId="{009366A3-6F65-46EA-ACD0-4CDA29BA28F0}" srcOrd="7" destOrd="0" presId="urn:microsoft.com/office/officeart/2005/8/layout/chevron2"/>
    <dgm:cxn modelId="{09841088-E92C-4C3A-96EF-08746EB7C007}" type="presParOf" srcId="{E4C52AE3-45E1-44E7-9555-542562AD5018}" destId="{E6BB8EF1-0675-4FEC-812C-1E5D4C7947F7}" srcOrd="8" destOrd="0" presId="urn:microsoft.com/office/officeart/2005/8/layout/chevron2"/>
    <dgm:cxn modelId="{F8503C98-7B6F-470D-9E31-D696A670836C}" type="presParOf" srcId="{E6BB8EF1-0675-4FEC-812C-1E5D4C7947F7}" destId="{29A53F9C-BED5-4060-966D-610A24FA15C3}" srcOrd="0" destOrd="0" presId="urn:microsoft.com/office/officeart/2005/8/layout/chevron2"/>
    <dgm:cxn modelId="{0B136759-0628-47A2-A1C6-A00E28D24C18}" type="presParOf" srcId="{E6BB8EF1-0675-4FEC-812C-1E5D4C7947F7}" destId="{ED3F059A-6D41-4EE5-BA28-3F36859498BA}" srcOrd="1" destOrd="0" presId="urn:microsoft.com/office/officeart/2005/8/layout/chevron2"/>
    <dgm:cxn modelId="{0423B9DC-6A95-4F26-AD6D-317F844A659D}" type="presParOf" srcId="{E4C52AE3-45E1-44E7-9555-542562AD5018}" destId="{653BC344-C490-46B5-B08B-FB9FAF457AAC}" srcOrd="9" destOrd="0" presId="urn:microsoft.com/office/officeart/2005/8/layout/chevron2"/>
    <dgm:cxn modelId="{B06E2C88-007C-4757-ABF3-CB7EE2CA7EC4}" type="presParOf" srcId="{E4C52AE3-45E1-44E7-9555-542562AD5018}" destId="{3CFEC7F1-CC7E-4308-BAF8-4F8932E5AC1B}" srcOrd="10" destOrd="0" presId="urn:microsoft.com/office/officeart/2005/8/layout/chevron2"/>
    <dgm:cxn modelId="{7E501003-DF4E-4DC8-8BC2-FA72E95C3AA0}" type="presParOf" srcId="{3CFEC7F1-CC7E-4308-BAF8-4F8932E5AC1B}" destId="{B331F029-20DD-464D-8F15-64F7FA309F80}" srcOrd="0" destOrd="0" presId="urn:microsoft.com/office/officeart/2005/8/layout/chevron2"/>
    <dgm:cxn modelId="{E4DA047A-9BC2-4744-A06A-02779E2944D7}" type="presParOf" srcId="{3CFEC7F1-CC7E-4308-BAF8-4F8932E5AC1B}" destId="{B9ECA491-6420-4504-83BD-43E3BEBE83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6545-FAFF-4AC3-9357-5DB0052BBB7B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smtClean="0"/>
            <a:t>Çoklu uygulamalar</a:t>
          </a:r>
          <a:endParaRPr lang="tr-TR" sz="1500" kern="1200"/>
        </a:p>
      </dsp:txBody>
      <dsp:txXfrm rot="-5400000">
        <a:off x="1" y="573596"/>
        <a:ext cx="1146297" cy="491270"/>
      </dsp:txXfrm>
    </dsp:sp>
    <dsp:sp modelId="{CEAFD2F4-1770-4674-B319-6AEB4F8B4235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3200" kern="1200" dirty="0" smtClean="0"/>
            <a:t>Aktif uygulamalar arasında paylaşılacak işlem süresi için kullanılır</a:t>
          </a:r>
          <a:endParaRPr lang="tr-TR" sz="3200" kern="1200" dirty="0"/>
        </a:p>
      </dsp:txBody>
      <dsp:txXfrm rot="-5400000">
        <a:off x="1146298" y="52408"/>
        <a:ext cx="7031341" cy="960496"/>
      </dsp:txXfrm>
    </dsp:sp>
    <dsp:sp modelId="{075A9A58-F5F7-488A-8892-10C0C64D36DD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smtClean="0"/>
            <a:t>Yapısal Uygulamalar</a:t>
          </a:r>
          <a:endParaRPr lang="tr-TR" sz="1500" kern="1200"/>
        </a:p>
      </dsp:txBody>
      <dsp:txXfrm rot="-5400000">
        <a:off x="1" y="2017346"/>
        <a:ext cx="1146297" cy="491270"/>
      </dsp:txXfrm>
    </dsp:sp>
    <dsp:sp modelId="{8794B538-A26C-4F8B-8CC0-ADA886BA76E8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3200" kern="1200" dirty="0" smtClean="0"/>
            <a:t>Modüler tasarımı ve yapısal programlama uzantısı</a:t>
          </a:r>
          <a:endParaRPr lang="tr-TR" sz="3200" kern="1200" dirty="0"/>
        </a:p>
      </dsp:txBody>
      <dsp:txXfrm rot="-5400000">
        <a:off x="1146298" y="1496158"/>
        <a:ext cx="7031341" cy="960496"/>
      </dsp:txXfrm>
    </dsp:sp>
    <dsp:sp modelId="{4F3F57AF-2FC4-44FE-BFB3-2396A283777E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smtClean="0"/>
            <a:t>İşletim Sistemi yapıları</a:t>
          </a:r>
          <a:endParaRPr lang="tr-TR" sz="1500" kern="1200"/>
        </a:p>
      </dsp:txBody>
      <dsp:txXfrm rot="-5400000">
        <a:off x="1" y="3461096"/>
        <a:ext cx="1146297" cy="491270"/>
      </dsp:txXfrm>
    </dsp:sp>
    <dsp:sp modelId="{5D0EEB04-E98D-448C-819D-3F17EF8A8D6C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3200" kern="1200" dirty="0" smtClean="0"/>
            <a:t>İşletim Sisteminin kendisi görevleri ve </a:t>
          </a:r>
          <a:r>
            <a:rPr lang="tr-TR" sz="3200" kern="1200" dirty="0" err="1" smtClean="0"/>
            <a:t>threadin</a:t>
          </a:r>
          <a:r>
            <a:rPr lang="tr-TR" sz="3200" kern="1200" dirty="0" smtClean="0"/>
            <a:t> bir kümesi olarak uygular</a:t>
          </a:r>
          <a:endParaRPr lang="tr-TR" sz="32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C5FCE-AC3E-4A4E-A97B-CE277ADA26DF}">
      <dsp:nvSpPr>
        <dsp:cNvPr id="0" name=""/>
        <dsp:cNvSpPr/>
      </dsp:nvSpPr>
      <dsp:spPr>
        <a:xfrm rot="5400000">
          <a:off x="-125469" y="126564"/>
          <a:ext cx="836463" cy="58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smtClean="0"/>
            <a:t>Atomik işlemler</a:t>
          </a:r>
          <a:endParaRPr lang="tr-TR" sz="800" kern="1200"/>
        </a:p>
      </dsp:txBody>
      <dsp:txXfrm rot="-5400000">
        <a:off x="1" y="293856"/>
        <a:ext cx="585524" cy="250939"/>
      </dsp:txXfrm>
    </dsp:sp>
    <dsp:sp modelId="{153B29C7-997D-4D3A-BCD1-B3479B3515B7}">
      <dsp:nvSpPr>
        <dsp:cNvPr id="0" name=""/>
        <dsp:cNvSpPr/>
      </dsp:nvSpPr>
      <dsp:spPr>
        <a:xfrm rot="5400000">
          <a:off x="4135711" y="-3549092"/>
          <a:ext cx="543701" cy="7644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Bölünmez bir veya daha fazla komutlar dizisi olarak uygulanan bir işlev veya eylem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Atomsallık</a:t>
          </a:r>
          <a:r>
            <a:rPr lang="tr-TR" sz="1400" kern="1200" dirty="0" smtClean="0"/>
            <a:t> eşzamanlı süreçler arasındaki izolasyonu garanti eder.</a:t>
          </a:r>
          <a:endParaRPr lang="tr-TR" sz="1400" kern="1200" dirty="0"/>
        </a:p>
      </dsp:txBody>
      <dsp:txXfrm rot="-5400000">
        <a:off x="585525" y="27635"/>
        <a:ext cx="7617534" cy="490619"/>
      </dsp:txXfrm>
    </dsp:sp>
    <dsp:sp modelId="{0DF91D2E-00CA-406E-A4DE-7AF7B224C428}">
      <dsp:nvSpPr>
        <dsp:cNvPr id="0" name=""/>
        <dsp:cNvSpPr/>
      </dsp:nvSpPr>
      <dsp:spPr>
        <a:xfrm rot="5400000">
          <a:off x="-125469" y="864026"/>
          <a:ext cx="836463" cy="58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smtClean="0"/>
            <a:t>Kritik bölge</a:t>
          </a:r>
          <a:endParaRPr lang="tr-TR" sz="800" kern="1200"/>
        </a:p>
      </dsp:txBody>
      <dsp:txXfrm rot="-5400000">
        <a:off x="1" y="1031318"/>
        <a:ext cx="585524" cy="250939"/>
      </dsp:txXfrm>
    </dsp:sp>
    <dsp:sp modelId="{50E3FEF4-629A-4CDB-972F-1E95BB1FB6DB}">
      <dsp:nvSpPr>
        <dsp:cNvPr id="0" name=""/>
        <dsp:cNvSpPr/>
      </dsp:nvSpPr>
      <dsp:spPr>
        <a:xfrm rot="5400000">
          <a:off x="4135711" y="-2811630"/>
          <a:ext cx="543701" cy="7644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Paylaşılan kaynak için erişimi gerektiren bir görev içindeki kod bölümüdür. Bir görev bu kod bölümünde ise başka görevler bu kod bölümünü çalıştırmaması gerekir.</a:t>
          </a:r>
          <a:endParaRPr lang="tr-TR" sz="1400" kern="1200" dirty="0"/>
        </a:p>
      </dsp:txBody>
      <dsp:txXfrm rot="-5400000">
        <a:off x="585525" y="765097"/>
        <a:ext cx="7617534" cy="490619"/>
      </dsp:txXfrm>
    </dsp:sp>
    <dsp:sp modelId="{116FB115-6401-4729-9F43-26E81A82BCFA}">
      <dsp:nvSpPr>
        <dsp:cNvPr id="0" name=""/>
        <dsp:cNvSpPr/>
      </dsp:nvSpPr>
      <dsp:spPr>
        <a:xfrm rot="5400000">
          <a:off x="-125469" y="1601488"/>
          <a:ext cx="836463" cy="58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smtClean="0"/>
            <a:t>Ölümcül kilitlenme</a:t>
          </a:r>
          <a:endParaRPr lang="tr-TR" sz="800" kern="1200"/>
        </a:p>
      </dsp:txBody>
      <dsp:txXfrm rot="-5400000">
        <a:off x="1" y="1768780"/>
        <a:ext cx="585524" cy="250939"/>
      </dsp:txXfrm>
    </dsp:sp>
    <dsp:sp modelId="{CF56D5FA-1B7D-4B9F-BD31-27A80D5AD45A}">
      <dsp:nvSpPr>
        <dsp:cNvPr id="0" name=""/>
        <dsp:cNvSpPr/>
      </dsp:nvSpPr>
      <dsp:spPr>
        <a:xfrm rot="5400000">
          <a:off x="4135711" y="-2074168"/>
          <a:ext cx="543701" cy="7644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İki veya daha fazla görevin biri diğerinden bir şeyler beklediğinden dolayı ilerleyemediği durumdur.</a:t>
          </a:r>
          <a:endParaRPr lang="tr-TR" sz="1400" kern="1200" dirty="0"/>
        </a:p>
      </dsp:txBody>
      <dsp:txXfrm rot="-5400000">
        <a:off x="585525" y="1502559"/>
        <a:ext cx="7617534" cy="490619"/>
      </dsp:txXfrm>
    </dsp:sp>
    <dsp:sp modelId="{A043FE4E-E988-4594-A700-F2B029DA9DB8}">
      <dsp:nvSpPr>
        <dsp:cNvPr id="0" name=""/>
        <dsp:cNvSpPr/>
      </dsp:nvSpPr>
      <dsp:spPr>
        <a:xfrm rot="5400000">
          <a:off x="-125469" y="2338950"/>
          <a:ext cx="836463" cy="58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smtClean="0"/>
            <a:t>Karşılıklı dışlama</a:t>
          </a:r>
          <a:endParaRPr lang="tr-TR" sz="800" kern="1200"/>
        </a:p>
      </dsp:txBody>
      <dsp:txXfrm rot="-5400000">
        <a:off x="1" y="2506242"/>
        <a:ext cx="585524" cy="250939"/>
      </dsp:txXfrm>
    </dsp:sp>
    <dsp:sp modelId="{129A9281-805E-471D-9EF2-1D2EF049A981}">
      <dsp:nvSpPr>
        <dsp:cNvPr id="0" name=""/>
        <dsp:cNvSpPr/>
      </dsp:nvSpPr>
      <dsp:spPr>
        <a:xfrm rot="5400000">
          <a:off x="4135711" y="-1336706"/>
          <a:ext cx="543701" cy="7644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Bir görev paylaşılan kaynaklara erişen kritik bir bölümde olduğunda başka bir görev bu paylaşılan kaynakların kritik bölgesine girmek istediğinde kritik bölgede olan görevin engellemesi durumudur.</a:t>
          </a:r>
          <a:endParaRPr lang="tr-TR" sz="1400" kern="1200" dirty="0"/>
        </a:p>
      </dsp:txBody>
      <dsp:txXfrm rot="-5400000">
        <a:off x="585525" y="2240021"/>
        <a:ext cx="7617534" cy="490619"/>
      </dsp:txXfrm>
    </dsp:sp>
    <dsp:sp modelId="{29A53F9C-BED5-4060-966D-610A24FA15C3}">
      <dsp:nvSpPr>
        <dsp:cNvPr id="0" name=""/>
        <dsp:cNvSpPr/>
      </dsp:nvSpPr>
      <dsp:spPr>
        <a:xfrm rot="5400000">
          <a:off x="-125469" y="3076412"/>
          <a:ext cx="836463" cy="58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smtClean="0"/>
            <a:t>Yarış durumları</a:t>
          </a:r>
          <a:endParaRPr lang="tr-TR" sz="800" kern="1200"/>
        </a:p>
      </dsp:txBody>
      <dsp:txXfrm rot="-5400000">
        <a:off x="1" y="3243704"/>
        <a:ext cx="585524" cy="250939"/>
      </dsp:txXfrm>
    </dsp:sp>
    <dsp:sp modelId="{ED3F059A-6D41-4EE5-BA28-3F36859498BA}">
      <dsp:nvSpPr>
        <dsp:cNvPr id="0" name=""/>
        <dsp:cNvSpPr/>
      </dsp:nvSpPr>
      <dsp:spPr>
        <a:xfrm rot="5400000">
          <a:off x="4135711" y="-599244"/>
          <a:ext cx="543701" cy="7644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Çoklu görev veya </a:t>
          </a:r>
          <a:r>
            <a:rPr lang="tr-TR" sz="1400" kern="1200" dirty="0" err="1" smtClean="0"/>
            <a:t>thread</a:t>
          </a:r>
          <a:r>
            <a:rPr lang="tr-TR" sz="1400" kern="1200" dirty="0" smtClean="0"/>
            <a:t> bir paylaşılan veri alanına okuma yazma yaptığı ve sonuçta çalışan görevlerin çalışmasının bağıl zamanlamasına bağlı olmasıdır.</a:t>
          </a:r>
          <a:endParaRPr lang="tr-TR" sz="1400" kern="1200" dirty="0"/>
        </a:p>
      </dsp:txBody>
      <dsp:txXfrm rot="-5400000">
        <a:off x="585525" y="2977483"/>
        <a:ext cx="7617534" cy="490619"/>
      </dsp:txXfrm>
    </dsp:sp>
    <dsp:sp modelId="{B331F029-20DD-464D-8F15-64F7FA309F80}">
      <dsp:nvSpPr>
        <dsp:cNvPr id="0" name=""/>
        <dsp:cNvSpPr/>
      </dsp:nvSpPr>
      <dsp:spPr>
        <a:xfrm rot="5400000">
          <a:off x="-125469" y="3813874"/>
          <a:ext cx="836463" cy="58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smtClean="0"/>
            <a:t>Açlık</a:t>
          </a:r>
          <a:endParaRPr lang="tr-TR" sz="800" kern="1200"/>
        </a:p>
      </dsp:txBody>
      <dsp:txXfrm rot="-5400000">
        <a:off x="1" y="3981166"/>
        <a:ext cx="585524" cy="250939"/>
      </dsp:txXfrm>
    </dsp:sp>
    <dsp:sp modelId="{B9ECA491-6420-4504-83BD-43E3BEBE83B1}">
      <dsp:nvSpPr>
        <dsp:cNvPr id="0" name=""/>
        <dsp:cNvSpPr/>
      </dsp:nvSpPr>
      <dsp:spPr>
        <a:xfrm rot="5400000">
          <a:off x="4135711" y="138217"/>
          <a:ext cx="543701" cy="7644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Zamanlayıcının süresiz olarak çalışabilir bir görevi gözden kaçırmasıdır ve hiç seçmemesidir.</a:t>
          </a:r>
          <a:endParaRPr lang="tr-TR" sz="1400" kern="1200" dirty="0"/>
        </a:p>
      </dsp:txBody>
      <dsp:txXfrm rot="-5400000">
        <a:off x="585525" y="3714945"/>
        <a:ext cx="7617534" cy="49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64" units="cm"/>
          <inkml:channel name="Y" type="integer" max="900" units="cm"/>
        </inkml:traceFormat>
        <inkml:channelProperties>
          <inkml:channelProperty channel="X" name="resolution" value="68.25484" units="1/cm"/>
          <inkml:channelProperty channel="Y" name="resolution" value="33.21033" units="1/cm"/>
        </inkml:channelProperties>
      </inkml:inkSource>
      <inkml:timestamp xml:id="ts0" timeString="2012-07-26T13:06:27.3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9:09:18.1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0 512,'0'37'0,"0"-37"0,0 70 0,0 3 0,0-37 0,0 35 0,0-36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024" units="cm"/>
          <inkml:channel name="Y" type="integer" max="900" units="cm"/>
        </inkml:traceFormat>
        <inkml:channelProperties>
          <inkml:channelProperty channel="X" name="resolution" value="68.25484" units="1/cm"/>
          <inkml:channelProperty channel="Y" name="resolution" value="33.21033" units="1/cm"/>
        </inkml:channelProperties>
      </inkml:inkSource>
      <inkml:timestamp xml:id="ts0" timeString="2014-11-10T19:18:4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9:11:18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0 512,'0'0'0,"0"0"0,36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024" units="cm"/>
          <inkml:channel name="Y" type="integer" max="900" units="cm"/>
        </inkml:traceFormat>
        <inkml:channelProperties>
          <inkml:channelProperty channel="X" name="resolution" value="68.25484" units="1/cm"/>
          <inkml:channelProperty channel="Y" name="resolution" value="33.21033" units="1/cm"/>
        </inkml:channelProperties>
      </inkml:inkSource>
      <inkml:timestamp xml:id="ts0" timeString="2014-11-10T19:21:37.4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64" units="cm"/>
          <inkml:channel name="Y" type="integer" max="900" units="cm"/>
        </inkml:traceFormat>
        <inkml:channelProperties>
          <inkml:channelProperty channel="X" name="resolution" value="68.25484" units="1/cm"/>
          <inkml:channelProperty channel="Y" name="resolution" value="33.21033" units="1/cm"/>
        </inkml:channelProperties>
      </inkml:inkSource>
      <inkml:timestamp xml:id="ts0" timeString="2012-07-26T13:09:49.8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8:30:42.9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37 512,'0'0'0,"0"0"0,0 0 0,0 0 0,0 0 0,0 0 0,0-37 0,0 37 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8:30:53.7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35 512,'0'0'0,"0"-35"0,0 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8:32:05.3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141-1 512,'0'0'0,"-35"0"0,35 0 0,-35 0 0,-1 0 0,36 0 0,-35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8:32:29.2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 0 512,'0'0'0,"0"0"0,0 0 0,0 0 0,0 0 0,0 0 0,0 0 0,0 0 0,0 0 0,0 0 0,0 0 0,0 0 0,-34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9:06:52.6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0 512,'0'0'0,"0"0"0,36 0 0,-1 0 0,-35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9:08:47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0-1 512,'36'0'0,"36"0"0,-1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10T19:09:10.5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142 0 512,'0'0'0,"0"0"0,0 0 0,0 0 0,0 0 0,0 0 0,0 0 0,0 0 0,0 0 0,-35 0 0,-72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7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06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6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08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1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2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0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15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0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4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8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F1F6-1EF1-4C26-BFE7-97F105A369D8}" type="datetimeFigureOut">
              <a:rPr lang="tr-TR" smtClean="0"/>
              <a:t>28.07.2017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5CF4-DBEE-41A4-AC7D-6C02B09BE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52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emf"/><Relationship Id="rId5" Type="http://schemas.openxmlformats.org/officeDocument/2006/relationships/customXml" Target="../ink/ink4.xml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customXml" Target="../ink/ink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7" Type="http://schemas.openxmlformats.org/officeDocument/2006/relationships/customXml" Target="../ink/ink9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customXml" Target="../ink/ink8.xml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customXml" Target="../ink/ink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customXml" Target="../ink/ink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Görevler Arası İletişim(Eş Zamanlılık)</a:t>
            </a:r>
            <a:br>
              <a:rPr lang="tr-TR" dirty="0" smtClean="0"/>
            </a:br>
            <a:r>
              <a:rPr lang="tr-TR" dirty="0" smtClean="0"/>
              <a:t>IPC</a:t>
            </a:r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98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Görevlerin Etkileşimi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0" dirty="0" smtClean="0"/>
              <a:t>Görevler </a:t>
            </a:r>
            <a:r>
              <a:rPr lang="tr-TR" b="0" dirty="0"/>
              <a:t>birbirinden habersizdir.</a:t>
            </a:r>
          </a:p>
          <a:p>
            <a:pPr lvl="1"/>
            <a:r>
              <a:rPr lang="tr-TR" b="1" dirty="0" smtClean="0"/>
              <a:t>Rekabet ilişkisi</a:t>
            </a:r>
          </a:p>
          <a:p>
            <a:pPr lvl="1"/>
            <a:endParaRPr lang="tr-TR" b="0" dirty="0"/>
          </a:p>
          <a:p>
            <a:r>
              <a:rPr lang="tr-TR" b="0" dirty="0" smtClean="0"/>
              <a:t>Görevlerin </a:t>
            </a:r>
            <a:r>
              <a:rPr lang="tr-TR" b="0" dirty="0"/>
              <a:t>dolaylı olarak birbirlerinden haberleri vardır.</a:t>
            </a:r>
          </a:p>
          <a:p>
            <a:pPr lvl="1"/>
            <a:r>
              <a:rPr lang="tr-TR" b="1" dirty="0" smtClean="0"/>
              <a:t>Paylaşma </a:t>
            </a:r>
            <a:r>
              <a:rPr lang="tr-TR" b="1" dirty="0"/>
              <a:t>yoluyla </a:t>
            </a:r>
            <a:r>
              <a:rPr lang="tr-TR" b="1" dirty="0" smtClean="0"/>
              <a:t>işbirliği</a:t>
            </a:r>
          </a:p>
          <a:p>
            <a:pPr lvl="1"/>
            <a:endParaRPr lang="tr-TR" b="0" dirty="0"/>
          </a:p>
          <a:p>
            <a:r>
              <a:rPr lang="tr-TR" b="0" dirty="0" smtClean="0"/>
              <a:t>Görevlerin </a:t>
            </a:r>
            <a:r>
              <a:rPr lang="tr-TR" b="0" dirty="0"/>
              <a:t>doğrudan birbirlerinden haberi vardır.</a:t>
            </a:r>
          </a:p>
          <a:p>
            <a:pPr lvl="1"/>
            <a:r>
              <a:rPr lang="tr-TR" b="1" dirty="0" smtClean="0"/>
              <a:t>Haberleşme </a:t>
            </a:r>
            <a:r>
              <a:rPr lang="tr-TR" b="1" dirty="0"/>
              <a:t>yoluyla işbirliği</a:t>
            </a:r>
          </a:p>
        </p:txBody>
      </p:sp>
    </p:spTree>
    <p:extLst>
      <p:ext uri="{BB962C8B-B14F-4D97-AF65-F5344CB8AC3E}">
        <p14:creationId xmlns:p14="http://schemas.microsoft.com/office/powerpoint/2010/main" val="394041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Görevler Arası Rekabet</a:t>
            </a:r>
            <a:br>
              <a:rPr lang="tr-TR" dirty="0" smtClean="0"/>
            </a:br>
            <a:r>
              <a:rPr lang="tr-TR" dirty="0" smtClean="0"/>
              <a:t>(Yarış Durumları)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0" dirty="0" smtClean="0"/>
              <a:t>Birbirinden </a:t>
            </a:r>
            <a:r>
              <a:rPr lang="tr-TR" b="0" dirty="0"/>
              <a:t>habersiz </a:t>
            </a:r>
            <a:r>
              <a:rPr lang="tr-TR" b="0" dirty="0" smtClean="0"/>
              <a:t>Görevlerin </a:t>
            </a:r>
            <a:r>
              <a:rPr lang="tr-TR" b="0" dirty="0"/>
              <a:t>aynı kaynağı (</a:t>
            </a:r>
            <a:r>
              <a:rPr lang="tr-TR" b="0" dirty="0" smtClean="0"/>
              <a:t>örneğin bellek</a:t>
            </a:r>
            <a:r>
              <a:rPr lang="tr-TR" b="0" dirty="0"/>
              <a:t>, işlemci zamanı) kullanma istekleri</a:t>
            </a:r>
          </a:p>
          <a:p>
            <a:pPr lvl="1"/>
            <a:r>
              <a:rPr lang="tr-TR" b="0" dirty="0" smtClean="0"/>
              <a:t>işletim </a:t>
            </a:r>
            <a:r>
              <a:rPr lang="tr-TR" b="0" dirty="0"/>
              <a:t>sistemi kullanımı </a:t>
            </a:r>
            <a:r>
              <a:rPr lang="tr-TR" b="0" dirty="0" smtClean="0"/>
              <a:t>düzenlemeli</a:t>
            </a:r>
          </a:p>
          <a:p>
            <a:pPr lvl="1"/>
            <a:endParaRPr lang="tr-TR" b="0" dirty="0"/>
          </a:p>
          <a:p>
            <a:r>
              <a:rPr lang="nn-NO" b="0" dirty="0" smtClean="0"/>
              <a:t>Bir Görevin </a:t>
            </a:r>
            <a:r>
              <a:rPr lang="nn-NO" b="0" dirty="0"/>
              <a:t>sonuçları diğerlerinden bağımsız </a:t>
            </a:r>
            <a:r>
              <a:rPr lang="nn-NO" b="0" dirty="0" smtClean="0"/>
              <a:t>olmalı</a:t>
            </a:r>
            <a:endParaRPr lang="tr-TR" b="0" dirty="0" smtClean="0"/>
          </a:p>
          <a:p>
            <a:endParaRPr lang="nn-NO" b="0" dirty="0"/>
          </a:p>
          <a:p>
            <a:r>
              <a:rPr lang="tr-TR" b="0" dirty="0" smtClean="0"/>
              <a:t>Görevin </a:t>
            </a:r>
            <a:r>
              <a:rPr lang="tr-TR" b="0" dirty="0"/>
              <a:t>çalışma süresi etkilenebilir.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81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Görevler Arasında Paylaşma Yoluyla İşbirliği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Paylaşılan değişken /dosya/</a:t>
            </a:r>
            <a:r>
              <a:rPr lang="tr-TR" dirty="0" err="1" smtClean="0"/>
              <a:t>veritabanı</a:t>
            </a:r>
            <a:endParaRPr lang="tr-TR" dirty="0" smtClean="0"/>
          </a:p>
          <a:p>
            <a:pPr lvl="1"/>
            <a:r>
              <a:rPr lang="tr-TR" dirty="0" smtClean="0"/>
              <a:t>Görevler birbirlerinin ürettiği verileri kullanabilir.</a:t>
            </a:r>
          </a:p>
          <a:p>
            <a:r>
              <a:rPr lang="tr-TR" dirty="0" smtClean="0"/>
              <a:t>Karşılıklı dışlama gerekir (</a:t>
            </a:r>
            <a:r>
              <a:rPr lang="tr-TR" dirty="0" err="1" smtClean="0"/>
              <a:t>mutual</a:t>
            </a:r>
            <a:r>
              <a:rPr lang="tr-TR" dirty="0" smtClean="0"/>
              <a:t> </a:t>
            </a:r>
            <a:r>
              <a:rPr lang="tr-TR" dirty="0" err="1" smtClean="0"/>
              <a:t>exclution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Senkronizasyon gerekebilir.</a:t>
            </a:r>
          </a:p>
          <a:p>
            <a:endParaRPr lang="tr-TR" dirty="0"/>
          </a:p>
          <a:p>
            <a:pPr lvl="1"/>
            <a:r>
              <a:rPr lang="tr-TR" b="1" dirty="0" smtClean="0"/>
              <a:t>Sorunlar</a:t>
            </a:r>
          </a:p>
          <a:p>
            <a:pPr lvl="2"/>
            <a:r>
              <a:rPr lang="tr-TR" dirty="0"/>
              <a:t>Ölümcül kilitlenme</a:t>
            </a:r>
          </a:p>
          <a:p>
            <a:pPr lvl="2"/>
            <a:r>
              <a:rPr lang="tr-TR" dirty="0"/>
              <a:t>Yarış</a:t>
            </a:r>
          </a:p>
          <a:p>
            <a:pPr lvl="2"/>
            <a:r>
              <a:rPr lang="tr-TR" dirty="0"/>
              <a:t>açlık</a:t>
            </a:r>
          </a:p>
          <a:p>
            <a:pPr lvl="2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394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Senkronizasyon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 smtClean="0"/>
              <a:t>Görevlerin yürütülme sıraları önceden kestirilmez</a:t>
            </a:r>
          </a:p>
          <a:p>
            <a:r>
              <a:rPr lang="tr-TR" b="0" dirty="0" smtClean="0"/>
              <a:t>Görevlerin üretecekleri sonuçlar çalışma sıralarına bağlı olmamalıdır</a:t>
            </a:r>
          </a:p>
          <a:p>
            <a:r>
              <a:rPr lang="tr-TR" b="0" dirty="0" smtClean="0"/>
              <a:t>ÖRNEK: Bir P1 görevi bir P2 görevinin ürettiği bir sonucu kullanıp işlem yapacaksa, P2’ </a:t>
            </a:r>
            <a:r>
              <a:rPr lang="tr-TR" b="0" dirty="0" err="1" smtClean="0"/>
              <a:t>nin</a:t>
            </a:r>
            <a:r>
              <a:rPr lang="tr-TR" b="0" dirty="0" smtClean="0"/>
              <a:t> işini bitirip sonucu üretmesini beklemeli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38384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Görevler Arasında Paylaşma Yoluyla İşbirliği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2"/>
          </a:xfrm>
        </p:spPr>
        <p:txBody>
          <a:bodyPr/>
          <a:lstStyle/>
          <a:p>
            <a:r>
              <a:rPr lang="tr-TR" dirty="0" smtClean="0"/>
              <a:t>Örnek: a=b korunacak başta a=1, b=1</a:t>
            </a:r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36364"/>
              </p:ext>
            </p:extLst>
          </p:nvPr>
        </p:nvGraphicFramePr>
        <p:xfrm>
          <a:off x="1043608" y="3068960"/>
          <a:ext cx="6624736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305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dirty="0" smtClean="0"/>
                        <a:t>P1: 	a=a+1;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tr-TR" dirty="0" smtClean="0"/>
                        <a:t>	b=b+1;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tr-TR" dirty="0" smtClean="0"/>
                        <a:t>P2:	b=2*b;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tr-TR" dirty="0" smtClean="0"/>
                        <a:t>	a=2*a;</a:t>
                      </a:r>
                    </a:p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a=a+1;</a:t>
                      </a:r>
                    </a:p>
                    <a:p>
                      <a:r>
                        <a:rPr lang="tr-TR" dirty="0" smtClean="0"/>
                        <a:t>b=2*b;</a:t>
                      </a:r>
                    </a:p>
                    <a:p>
                      <a:r>
                        <a:rPr lang="tr-TR" dirty="0" smtClean="0"/>
                        <a:t>b=b+1;</a:t>
                      </a:r>
                    </a:p>
                    <a:p>
                      <a:r>
                        <a:rPr lang="tr-TR" dirty="0" smtClean="0"/>
                        <a:t>a=2*a;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211">
                <a:tc>
                  <a:txBody>
                    <a:bodyPr/>
                    <a:lstStyle/>
                    <a:p>
                      <a:r>
                        <a:rPr lang="tr-TR" dirty="0" smtClean="0"/>
                        <a:t>Sıralı çalışırsa sonuçta</a:t>
                      </a:r>
                    </a:p>
                    <a:p>
                      <a:r>
                        <a:rPr lang="tr-TR" dirty="0" smtClean="0"/>
                        <a:t>a=4 ve b=4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Bu sırayla çalışırsa sonuçta</a:t>
                      </a:r>
                    </a:p>
                    <a:p>
                      <a:r>
                        <a:rPr lang="tr-TR" dirty="0" smtClean="0"/>
                        <a:t>a=4 ve b=3X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Mürekkep 6"/>
              <p14:cNvContentPartPr/>
              <p14:nvPr/>
            </p14:nvContentPartPr>
            <p14:xfrm>
              <a:off x="3225940" y="1701880"/>
              <a:ext cx="360" cy="360"/>
            </p14:xfrm>
          </p:contentPart>
        </mc:Choice>
        <mc:Fallback xmlns="">
          <p:pic>
            <p:nvPicPr>
              <p:cNvPr id="7" name="Mürekkep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60" y="169000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Mürekkep 15"/>
              <p14:cNvContentPartPr/>
              <p14:nvPr/>
            </p14:nvContentPartPr>
            <p14:xfrm>
              <a:off x="6388180" y="3606640"/>
              <a:ext cx="360" cy="360"/>
            </p14:xfrm>
          </p:contentPart>
        </mc:Choice>
        <mc:Fallback xmlns="">
          <p:pic>
            <p:nvPicPr>
              <p:cNvPr id="16" name="Mürekkep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6300" y="359476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1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Görevler Arasında Haberleşme Yoluyla İşbirliği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 smtClean="0"/>
              <a:t>Mesaj </a:t>
            </a:r>
            <a:r>
              <a:rPr lang="tr-TR" b="0" dirty="0"/>
              <a:t>aktarımı yoluyla haberleşme</a:t>
            </a:r>
          </a:p>
          <a:p>
            <a:pPr marL="0" indent="0">
              <a:buNone/>
            </a:pPr>
            <a:r>
              <a:rPr lang="tr-TR" b="0" dirty="0" smtClean="0"/>
              <a:t>	– </a:t>
            </a:r>
            <a:r>
              <a:rPr lang="tr-TR" b="0" dirty="0"/>
              <a:t>Karşılıklı dışlama gerekli değil</a:t>
            </a:r>
          </a:p>
          <a:p>
            <a:r>
              <a:rPr lang="tr-TR" b="0" dirty="0" smtClean="0"/>
              <a:t>Ölümcül </a:t>
            </a:r>
            <a:r>
              <a:rPr lang="tr-TR" b="0" dirty="0"/>
              <a:t>kilitlenme olabilir</a:t>
            </a:r>
          </a:p>
          <a:p>
            <a:pPr marL="0" indent="0">
              <a:buNone/>
            </a:pPr>
            <a:r>
              <a:rPr lang="tr-TR" b="0" dirty="0" smtClean="0"/>
              <a:t>	– </a:t>
            </a:r>
            <a:r>
              <a:rPr lang="tr-TR" b="0" dirty="0"/>
              <a:t>Birbirinden mesaj bekleyen </a:t>
            </a:r>
            <a:r>
              <a:rPr lang="tr-TR" b="0" dirty="0" smtClean="0"/>
              <a:t>Görevler</a:t>
            </a:r>
            <a:endParaRPr lang="tr-TR" b="0" dirty="0"/>
          </a:p>
          <a:p>
            <a:r>
              <a:rPr lang="tr-TR" b="0" dirty="0" smtClean="0"/>
              <a:t>Açlık </a:t>
            </a:r>
            <a:r>
              <a:rPr lang="tr-TR" b="0" dirty="0"/>
              <a:t>olabilir</a:t>
            </a:r>
          </a:p>
          <a:p>
            <a:pPr marL="0" indent="0">
              <a:buNone/>
            </a:pPr>
            <a:r>
              <a:rPr lang="tr-TR" b="0" dirty="0" smtClean="0"/>
              <a:t>	– </a:t>
            </a:r>
            <a:r>
              <a:rPr lang="tr-TR" b="0" dirty="0"/>
              <a:t>İki </a:t>
            </a:r>
            <a:r>
              <a:rPr lang="tr-TR" b="0" dirty="0" smtClean="0"/>
              <a:t>Görev </a:t>
            </a:r>
            <a:r>
              <a:rPr lang="tr-TR" b="0" dirty="0"/>
              <a:t>arasında mesajlaşır, üçüncü bir </a:t>
            </a:r>
            <a:r>
              <a:rPr lang="tr-TR" b="0" dirty="0" smtClean="0"/>
              <a:t>Görev </a:t>
            </a:r>
            <a:r>
              <a:rPr lang="tr-TR" b="0" dirty="0"/>
              <a:t>bu </a:t>
            </a:r>
            <a:r>
              <a:rPr lang="tr-TR" b="0" dirty="0" smtClean="0"/>
              <a:t>iki Görevden </a:t>
            </a:r>
            <a:r>
              <a:rPr lang="tr-TR" b="0" dirty="0"/>
              <a:t>birinden mesaj bekler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93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Karşılıklı dışlama(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)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0" dirty="0" smtClean="0"/>
          </a:p>
          <a:p>
            <a:r>
              <a:rPr lang="tr-TR" b="0" dirty="0" smtClean="0"/>
              <a:t>Kritik </a:t>
            </a:r>
            <a:r>
              <a:rPr lang="tr-TR" b="0" dirty="0"/>
              <a:t>bölge</a:t>
            </a:r>
          </a:p>
          <a:p>
            <a:pPr lvl="1"/>
            <a:r>
              <a:rPr lang="tr-TR" b="0" dirty="0" smtClean="0"/>
              <a:t>Program </a:t>
            </a:r>
            <a:r>
              <a:rPr lang="tr-TR" b="0" dirty="0"/>
              <a:t>kodunun, paylaşılan kaynaklar </a:t>
            </a:r>
            <a:r>
              <a:rPr lang="tr-TR" b="0" dirty="0" smtClean="0"/>
              <a:t>üzerinde işlem </a:t>
            </a:r>
            <a:r>
              <a:rPr lang="tr-TR" b="0" dirty="0"/>
              <a:t>yapılan </a:t>
            </a:r>
            <a:r>
              <a:rPr lang="tr-TR" b="0" dirty="0" smtClean="0"/>
              <a:t>kısmı.</a:t>
            </a:r>
          </a:p>
          <a:p>
            <a:pPr lvl="1"/>
            <a:r>
              <a:rPr lang="tr-TR" b="0" dirty="0"/>
              <a:t>Bir program içerisinde ortak olarak paylaşılan </a:t>
            </a:r>
            <a:r>
              <a:rPr lang="tr-TR" b="0" dirty="0" smtClean="0"/>
              <a:t>alanlara erişim </a:t>
            </a:r>
            <a:r>
              <a:rPr lang="tr-TR" b="0" dirty="0"/>
              <a:t>yapılan kod </a:t>
            </a:r>
            <a:r>
              <a:rPr lang="tr-TR" b="0" dirty="0" smtClean="0"/>
              <a:t>bölümlerine verilen isim.</a:t>
            </a:r>
          </a:p>
          <a:p>
            <a:pPr lvl="1"/>
            <a:r>
              <a:rPr lang="tr-TR" b="0" dirty="0" smtClean="0"/>
              <a:t>Belirli </a:t>
            </a:r>
            <a:r>
              <a:rPr lang="tr-TR" b="0" dirty="0"/>
              <a:t>bir anda sadece tek bir </a:t>
            </a:r>
            <a:r>
              <a:rPr lang="tr-TR" b="0" dirty="0" smtClean="0"/>
              <a:t>Görev kritik bölgesindeki </a:t>
            </a:r>
            <a:r>
              <a:rPr lang="tr-TR" b="0" dirty="0"/>
              <a:t>kodu yürütebilir</a:t>
            </a:r>
            <a:r>
              <a:rPr lang="tr-TR" b="0" dirty="0" smtClean="0"/>
              <a:t>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38217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/>
              <a:t>Karşılıklı Dışlamada </a:t>
            </a:r>
            <a:r>
              <a:rPr lang="tr-TR" sz="2800" b="1" dirty="0" smtClean="0"/>
              <a:t>Dikkat Edilmesi Gerekenler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2"/>
          </a:xfrm>
        </p:spPr>
        <p:txBody>
          <a:bodyPr>
            <a:normAutofit fontScale="77500" lnSpcReduction="20000"/>
          </a:bodyPr>
          <a:lstStyle/>
          <a:p>
            <a:r>
              <a:rPr lang="tr-TR" b="0" dirty="0"/>
              <a:t>İki </a:t>
            </a:r>
            <a:r>
              <a:rPr lang="tr-TR" b="0" dirty="0" smtClean="0"/>
              <a:t>görev </a:t>
            </a:r>
            <a:r>
              <a:rPr lang="tr-TR" b="0" dirty="0"/>
              <a:t>aynı anda kritik bölge içerisine girmemelidir</a:t>
            </a:r>
            <a:r>
              <a:rPr lang="tr-TR" b="0" dirty="0" smtClean="0"/>
              <a:t>.</a:t>
            </a:r>
          </a:p>
          <a:p>
            <a:endParaRPr lang="tr-TR" b="0" dirty="0"/>
          </a:p>
          <a:p>
            <a:r>
              <a:rPr lang="tr-TR" b="0" dirty="0" smtClean="0"/>
              <a:t>Kritik </a:t>
            </a:r>
            <a:r>
              <a:rPr lang="tr-TR" b="0" dirty="0"/>
              <a:t>bölüme girmek isteyen </a:t>
            </a:r>
            <a:r>
              <a:rPr lang="tr-TR" b="0" dirty="0" smtClean="0"/>
              <a:t>görevler </a:t>
            </a:r>
            <a:r>
              <a:rPr lang="tr-TR" b="0" dirty="0"/>
              <a:t>eğer başka </a:t>
            </a:r>
            <a:r>
              <a:rPr lang="tr-TR" b="0" dirty="0" smtClean="0"/>
              <a:t>bir görev </a:t>
            </a:r>
            <a:r>
              <a:rPr lang="tr-TR" b="0" dirty="0"/>
              <a:t>kritik bölgede değilse </a:t>
            </a:r>
            <a:r>
              <a:rPr lang="tr-TR" b="0" dirty="0" smtClean="0"/>
              <a:t>engellenmemelidir.</a:t>
            </a:r>
          </a:p>
          <a:p>
            <a:endParaRPr lang="tr-TR" b="0" dirty="0" smtClean="0"/>
          </a:p>
          <a:p>
            <a:r>
              <a:rPr lang="tr-TR" b="0" dirty="0" smtClean="0"/>
              <a:t>Bir görev </a:t>
            </a:r>
            <a:r>
              <a:rPr lang="tr-TR" b="0" dirty="0"/>
              <a:t>kritik bölge içinde sonsuza </a:t>
            </a:r>
            <a:r>
              <a:rPr lang="tr-TR" b="0" dirty="0" smtClean="0"/>
              <a:t>kadar beklememelidir.</a:t>
            </a:r>
          </a:p>
          <a:p>
            <a:endParaRPr lang="tr-TR" b="0" dirty="0"/>
          </a:p>
          <a:p>
            <a:r>
              <a:rPr lang="tr-TR" b="0" dirty="0" smtClean="0"/>
              <a:t>Kritik </a:t>
            </a:r>
            <a:r>
              <a:rPr lang="tr-TR" b="0" dirty="0"/>
              <a:t>bölge dışında çalışan bir </a:t>
            </a:r>
            <a:r>
              <a:rPr lang="tr-TR" b="0" dirty="0" smtClean="0"/>
              <a:t>görev, </a:t>
            </a:r>
            <a:r>
              <a:rPr lang="tr-TR" b="0" dirty="0"/>
              <a:t>başka </a:t>
            </a:r>
            <a:r>
              <a:rPr lang="tr-TR" b="0" dirty="0" smtClean="0"/>
              <a:t>görevleri </a:t>
            </a:r>
            <a:r>
              <a:rPr lang="tr-TR" b="0" dirty="0" err="1" smtClean="0"/>
              <a:t>bloklayamaz</a:t>
            </a:r>
            <a:r>
              <a:rPr lang="tr-TR" b="0" dirty="0" smtClean="0"/>
              <a:t>.</a:t>
            </a:r>
          </a:p>
          <a:p>
            <a:endParaRPr lang="tr-TR" b="0" dirty="0"/>
          </a:p>
          <a:p>
            <a:r>
              <a:rPr lang="tr-TR" b="0" dirty="0" smtClean="0"/>
              <a:t>Sistemdeki </a:t>
            </a:r>
            <a:r>
              <a:rPr lang="tr-TR" b="0" dirty="0"/>
              <a:t>işlemci sayısı ve hızı ile ilgili </a:t>
            </a:r>
            <a:r>
              <a:rPr lang="tr-TR" b="0" dirty="0" smtClean="0"/>
              <a:t>kabuller yapılmamalıdır</a:t>
            </a:r>
            <a:r>
              <a:rPr lang="tr-TR" b="0" dirty="0"/>
              <a:t>, bu değerlerden bağımsız olmalıdır.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58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Karşılıklı Dışlama</a:t>
            </a:r>
            <a:endParaRPr lang="tr-TR" b="1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757550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P1()</a:t>
                      </a:r>
                    </a:p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olmayan kod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tr-T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gir_KB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işlemleri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tr-T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cik_KB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olmayan kod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P2()</a:t>
                      </a:r>
                    </a:p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olmayan kod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tr-T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gir_KB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işlemleri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tr-T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cik_KB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olmayan kod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P3()</a:t>
                      </a:r>
                    </a:p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olmayan kod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tr-T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gir_KB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işlemleri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tr-T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cik_KB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&lt;</a:t>
                      </a:r>
                      <a:r>
                        <a:rPr lang="tr-TR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 olmayan kod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KB: </a:t>
                      </a: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ritik </a:t>
                      </a: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ölge</a:t>
                      </a:r>
                    </a:p>
                    <a:p>
                      <a:r>
                        <a:rPr lang="tr-T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İkiden fazla Görev de aynı kaynaklar üzerinde çalışıyor olabilir.</a:t>
                      </a:r>
                      <a:endParaRPr lang="tr-TR" dirty="0" smtClean="0"/>
                    </a:p>
                    <a:p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/>
          <a:lstStyle/>
          <a:p>
            <a:r>
              <a:rPr lang="tr-TR" sz="2800" dirty="0" smtClean="0"/>
              <a:t>Senkronizasyon  Yöntemleri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 smtClean="0"/>
              <a:t>Özel Donanım Desteği Gerektirmeyen Yöntemler</a:t>
            </a:r>
          </a:p>
          <a:p>
            <a:pPr lvl="1"/>
            <a:r>
              <a:rPr lang="tr-TR" dirty="0" smtClean="0"/>
              <a:t>Kesme Yapısının Kullanımı</a:t>
            </a:r>
          </a:p>
          <a:p>
            <a:pPr lvl="1"/>
            <a:r>
              <a:rPr lang="tr-TR" dirty="0" smtClean="0"/>
              <a:t>Değişkenleri Kilitleme(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Dikkatli Değiştirme(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Dekker</a:t>
            </a:r>
            <a:r>
              <a:rPr lang="tr-TR" dirty="0" smtClean="0"/>
              <a:t> Algoritması</a:t>
            </a:r>
          </a:p>
          <a:p>
            <a:r>
              <a:rPr lang="tr-TR" b="1" dirty="0" smtClean="0"/>
              <a:t>Donanım Desteği Gerektiren Yöntemler</a:t>
            </a:r>
          </a:p>
          <a:p>
            <a:r>
              <a:rPr lang="tr-TR" b="1" dirty="0" smtClean="0"/>
              <a:t>Üst Düzey Zaman Uyumlama Araçları</a:t>
            </a:r>
          </a:p>
          <a:p>
            <a:pPr lvl="1"/>
            <a:r>
              <a:rPr lang="tr-TR" dirty="0" smtClean="0"/>
              <a:t>Semafor</a:t>
            </a:r>
          </a:p>
          <a:p>
            <a:pPr lvl="1"/>
            <a:r>
              <a:rPr lang="tr-TR" dirty="0" smtClean="0"/>
              <a:t>Monitör</a:t>
            </a:r>
          </a:p>
          <a:p>
            <a:pPr lvl="1"/>
            <a:r>
              <a:rPr lang="tr-TR" dirty="0" smtClean="0"/>
              <a:t>Mesaj Geçirme (Message </a:t>
            </a:r>
            <a:r>
              <a:rPr lang="tr-TR" dirty="0" err="1" smtClean="0"/>
              <a:t>Passing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07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Eşzamanlılık Prensipler</a:t>
            </a:r>
          </a:p>
          <a:p>
            <a:r>
              <a:rPr lang="tr-TR" dirty="0" smtClean="0"/>
              <a:t>Karşılıklı Dışlama</a:t>
            </a:r>
          </a:p>
          <a:p>
            <a:r>
              <a:rPr lang="tr-TR" dirty="0" smtClean="0"/>
              <a:t>Semaforlar</a:t>
            </a:r>
          </a:p>
          <a:p>
            <a:r>
              <a:rPr lang="tr-TR" dirty="0" smtClean="0"/>
              <a:t>Monitörler</a:t>
            </a:r>
          </a:p>
          <a:p>
            <a:r>
              <a:rPr lang="tr-TR" dirty="0" smtClean="0"/>
              <a:t>Mesaj geçişi</a:t>
            </a:r>
          </a:p>
          <a:p>
            <a:r>
              <a:rPr lang="tr-TR" dirty="0" smtClean="0"/>
              <a:t>Üretici  Tüketici Problemi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13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Özel Donanım Desteği Gerektirmeyen Karşılıklı Dışlama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Kesmeleri Devre Dışı Bırakma (Dezavantajları)</a:t>
            </a:r>
          </a:p>
          <a:p>
            <a:pPr lvl="1"/>
            <a:r>
              <a:rPr lang="tr-TR" b="0" dirty="0" smtClean="0"/>
              <a:t>görevler </a:t>
            </a:r>
            <a:r>
              <a:rPr lang="tr-TR" b="0" dirty="0"/>
              <a:t>kritik bölgeye girdiklerinde tüm kesmeleri </a:t>
            </a:r>
            <a:r>
              <a:rPr lang="tr-TR" b="0" dirty="0" smtClean="0"/>
              <a:t>devre	dışı </a:t>
            </a:r>
            <a:r>
              <a:rPr lang="tr-TR" b="0" dirty="0"/>
              <a:t>bırakabilirler. Kritik bölge dışına çıktıklarında </a:t>
            </a:r>
            <a:r>
              <a:rPr lang="tr-TR" b="0" dirty="0" smtClean="0"/>
              <a:t>eski durumuna getirebilirler. Bu </a:t>
            </a:r>
            <a:r>
              <a:rPr lang="tr-TR" b="0" dirty="0"/>
              <a:t>durumda eğer bir </a:t>
            </a:r>
            <a:r>
              <a:rPr lang="tr-TR" b="0" dirty="0" smtClean="0"/>
              <a:t>görev </a:t>
            </a:r>
            <a:r>
              <a:rPr lang="tr-TR" b="0" dirty="0"/>
              <a:t>bu işlemi uygulasa </a:t>
            </a:r>
            <a:r>
              <a:rPr lang="tr-TR" b="0" dirty="0" smtClean="0"/>
              <a:t>ve çıktığında </a:t>
            </a:r>
            <a:r>
              <a:rPr lang="tr-TR" b="0" dirty="0"/>
              <a:t>eski durumuna getirmez ise sistem </a:t>
            </a:r>
            <a:r>
              <a:rPr lang="tr-TR" b="0" dirty="0" smtClean="0"/>
              <a:t>çalışmaz duruma </a:t>
            </a:r>
            <a:r>
              <a:rPr lang="tr-TR" b="0" dirty="0"/>
              <a:t>gelir</a:t>
            </a:r>
            <a:r>
              <a:rPr lang="tr-TR" b="0" dirty="0" smtClean="0"/>
              <a:t>.</a:t>
            </a:r>
          </a:p>
          <a:p>
            <a:pPr marL="457200" lvl="1" indent="0">
              <a:buNone/>
            </a:pPr>
            <a:endParaRPr lang="tr-TR" b="0" dirty="0"/>
          </a:p>
          <a:p>
            <a:pPr lvl="1"/>
            <a:r>
              <a:rPr lang="tr-TR" b="0" dirty="0"/>
              <a:t>Sistemde birden fazla işlemci varsa bu işlem sadece </a:t>
            </a:r>
            <a:r>
              <a:rPr lang="tr-TR" b="0" dirty="0" smtClean="0"/>
              <a:t>tek bir </a:t>
            </a:r>
            <a:r>
              <a:rPr lang="tr-TR" b="0" dirty="0"/>
              <a:t>işlemciyi etkiler. Kullanıcı </a:t>
            </a:r>
            <a:r>
              <a:rPr lang="tr-TR" b="0" dirty="0" smtClean="0"/>
              <a:t>görevlerine </a:t>
            </a:r>
            <a:r>
              <a:rPr lang="tr-TR" b="0" dirty="0"/>
              <a:t>bu hakkı </a:t>
            </a:r>
            <a:r>
              <a:rPr lang="tr-TR" b="0" dirty="0" smtClean="0"/>
              <a:t>vermek oldukça </a:t>
            </a:r>
            <a:r>
              <a:rPr lang="tr-TR" b="0" dirty="0"/>
              <a:t>tehlikelidir. Çekirdek bazen bu yöntemi kullanır.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Kesmenin Kontrolü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6" t="23619" r="8267" b="14479"/>
          <a:stretch/>
        </p:blipFill>
        <p:spPr bwMode="auto">
          <a:xfrm>
            <a:off x="611560" y="1052736"/>
            <a:ext cx="7865514" cy="435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5" t="61395" r="48034" b="22488"/>
          <a:stretch/>
        </p:blipFill>
        <p:spPr bwMode="auto">
          <a:xfrm>
            <a:off x="2168053" y="5341558"/>
            <a:ext cx="4752528" cy="151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Özel Donanım Desteği Gerektirmeyen Karşılıklı Dışlama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Dikkatli Değiştirme (</a:t>
            </a:r>
            <a:r>
              <a:rPr lang="tr-TR" b="1" dirty="0" err="1"/>
              <a:t>Strict</a:t>
            </a:r>
            <a:r>
              <a:rPr lang="tr-TR" b="1" dirty="0"/>
              <a:t> </a:t>
            </a:r>
            <a:r>
              <a:rPr lang="tr-TR" b="1" dirty="0" err="1"/>
              <a:t>Alternation</a:t>
            </a:r>
            <a:r>
              <a:rPr lang="tr-TR" b="1" dirty="0" smtClean="0"/>
              <a:t>)</a:t>
            </a:r>
            <a:endParaRPr lang="tr-T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34892" r="15308" b="37231"/>
          <a:stretch/>
        </p:blipFill>
        <p:spPr bwMode="auto">
          <a:xfrm>
            <a:off x="409662" y="2670953"/>
            <a:ext cx="8482818" cy="212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2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800" dirty="0"/>
              <a:t>Dikkatli Değiştirme (</a:t>
            </a:r>
            <a:r>
              <a:rPr lang="tr-TR" sz="2800" dirty="0" err="1"/>
              <a:t>Strict</a:t>
            </a:r>
            <a:r>
              <a:rPr lang="tr-TR" sz="2800" dirty="0"/>
              <a:t> </a:t>
            </a:r>
            <a:r>
              <a:rPr lang="tr-TR" sz="2800" dirty="0" err="1"/>
              <a:t>Alternation</a:t>
            </a:r>
            <a:r>
              <a:rPr lang="tr-TR" sz="2800" dirty="0"/>
              <a:t>)</a:t>
            </a:r>
            <a:br>
              <a:rPr lang="tr-TR" sz="2800" dirty="0"/>
            </a:br>
            <a:r>
              <a:rPr lang="tr-TR" sz="2800" dirty="0" smtClean="0"/>
              <a:t>Çoklu Görev İçin –Çalışmayan Algoritma</a:t>
            </a:r>
            <a:br>
              <a:rPr lang="tr-TR" sz="2800" dirty="0" smtClean="0"/>
            </a:br>
            <a:r>
              <a:rPr lang="tr-TR" sz="2800" dirty="0" smtClean="0"/>
              <a:t>Kaynağın durumunu belirleyen algoritma</a:t>
            </a:r>
            <a:endParaRPr lang="tr-T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42277" r="14154" b="32430"/>
          <a:stretch/>
        </p:blipFill>
        <p:spPr bwMode="auto">
          <a:xfrm>
            <a:off x="855011" y="2924944"/>
            <a:ext cx="8299939" cy="192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2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5" t="36000" r="17269" b="21538"/>
          <a:stretch/>
        </p:blipFill>
        <p:spPr bwMode="auto">
          <a:xfrm>
            <a:off x="755576" y="2456911"/>
            <a:ext cx="7906043" cy="323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Çalışmaz</a:t>
            </a:r>
            <a:endParaRPr lang="tr-T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Mürekkep 7"/>
              <p14:cNvContentPartPr/>
              <p14:nvPr/>
            </p14:nvContentPartPr>
            <p14:xfrm>
              <a:off x="2176514" y="3888938"/>
              <a:ext cx="0" cy="13680"/>
            </p14:xfrm>
          </p:contentPart>
        </mc:Choice>
        <mc:Fallback xmlns="">
          <p:pic>
            <p:nvPicPr>
              <p:cNvPr id="8" name="Mürekkep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Mürekkep 16"/>
              <p14:cNvContentPartPr/>
              <p14:nvPr/>
            </p14:nvContentPartPr>
            <p14:xfrm>
              <a:off x="3503114" y="3799658"/>
              <a:ext cx="0" cy="12960"/>
            </p14:xfrm>
          </p:contentPart>
        </mc:Choice>
        <mc:Fallback xmlns="">
          <p:pic>
            <p:nvPicPr>
              <p:cNvPr id="17" name="Mürekkep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1" name="Mürekkep 2050"/>
              <p14:cNvContentPartPr/>
              <p14:nvPr/>
            </p14:nvContentPartPr>
            <p14:xfrm>
              <a:off x="1803554" y="4095938"/>
              <a:ext cx="51120" cy="0"/>
            </p14:xfrm>
          </p:contentPart>
        </mc:Choice>
        <mc:Fallback xmlns="">
          <p:pic>
            <p:nvPicPr>
              <p:cNvPr id="2051" name="Mürekkep 205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511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68" name="Mürekkep 2067"/>
              <p14:cNvContentPartPr/>
              <p14:nvPr/>
            </p14:nvContentPartPr>
            <p14:xfrm>
              <a:off x="5770034" y="3940418"/>
              <a:ext cx="12600" cy="0"/>
            </p14:xfrm>
          </p:contentPart>
        </mc:Choice>
        <mc:Fallback xmlns="">
          <p:pic>
            <p:nvPicPr>
              <p:cNvPr id="2068" name="Mürekkep 206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1260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91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tr-TR" sz="2400" dirty="0" smtClean="0"/>
              <a:t>Özel Donanım Desteği Gerektirmeyen Karşılıklı Dışlama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836712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Dekker</a:t>
            </a:r>
            <a:r>
              <a:rPr lang="tr-TR" dirty="0" smtClean="0"/>
              <a:t> Algoritması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Karşılıklı dışlama sağlar</a:t>
            </a:r>
            <a:endParaRPr lang="tr-TR" dirty="0"/>
          </a:p>
          <a:p>
            <a:r>
              <a:rPr lang="tr-TR" dirty="0" err="1" smtClean="0"/>
              <a:t>Deadlock</a:t>
            </a:r>
            <a:r>
              <a:rPr lang="tr-TR" dirty="0" smtClean="0"/>
              <a:t> olasılığı vardır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17723" r="17731" b="4001"/>
          <a:stretch/>
        </p:blipFill>
        <p:spPr bwMode="auto">
          <a:xfrm>
            <a:off x="1691680" y="1402562"/>
            <a:ext cx="5760640" cy="389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Peterson</a:t>
            </a:r>
            <a:r>
              <a:rPr lang="tr-TR" dirty="0" smtClean="0"/>
              <a:t>’ un Çözümü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9" y="1523734"/>
            <a:ext cx="7344801" cy="381053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259632" y="5589240"/>
            <a:ext cx="329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Çalışan bir </a:t>
            </a:r>
            <a:r>
              <a:rPr lang="tr-TR" dirty="0" err="1" smtClean="0"/>
              <a:t>algoritmik</a:t>
            </a:r>
            <a:r>
              <a:rPr lang="tr-TR" dirty="0" smtClean="0"/>
              <a:t> yaklaşımdır.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723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/>
          <a:lstStyle/>
          <a:p>
            <a:r>
              <a:rPr lang="tr-TR" sz="3600" dirty="0" smtClean="0"/>
              <a:t>Özel Donanım Gerektiren Yöntemler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828133"/>
          </a:xfrm>
        </p:spPr>
        <p:txBody>
          <a:bodyPr/>
          <a:lstStyle/>
          <a:p>
            <a:r>
              <a:rPr lang="tr-TR" dirty="0" smtClean="0"/>
              <a:t>Test </a:t>
            </a:r>
            <a:r>
              <a:rPr lang="tr-TR" dirty="0" err="1" smtClean="0"/>
              <a:t>and</a:t>
            </a:r>
            <a:r>
              <a:rPr lang="tr-TR" dirty="0" smtClean="0"/>
              <a:t> Set türü komutlar</a:t>
            </a:r>
          </a:p>
          <a:p>
            <a:pPr marL="457200" lvl="1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ts</a:t>
            </a:r>
            <a:r>
              <a:rPr lang="tr-TR" dirty="0" smtClean="0"/>
              <a:t>    </a:t>
            </a:r>
            <a:r>
              <a:rPr lang="tr-TR" dirty="0" err="1" smtClean="0"/>
              <a:t>reg</a:t>
            </a:r>
            <a:r>
              <a:rPr lang="tr-TR" dirty="0" smtClean="0"/>
              <a:t>,  durum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						Motorola </a:t>
            </a:r>
            <a:r>
              <a:rPr lang="tr-TR" dirty="0" smtClean="0">
                <a:sym typeface="Wingdings" pitchFamily="2" charset="2"/>
              </a:rPr>
              <a:t> tas</a:t>
            </a:r>
          </a:p>
          <a:p>
            <a:pPr marL="457200" lvl="1" indent="0">
              <a:buNone/>
            </a:pPr>
            <a:r>
              <a:rPr lang="tr-TR" dirty="0">
                <a:sym typeface="Wingdings" pitchFamily="2" charset="2"/>
              </a:rPr>
              <a:t>	</a:t>
            </a:r>
            <a:r>
              <a:rPr lang="tr-TR" dirty="0" smtClean="0">
                <a:sym typeface="Wingdings" pitchFamily="2" charset="2"/>
              </a:rPr>
              <a:t>					Intel 80x86  </a:t>
            </a:r>
            <a:r>
              <a:rPr lang="tr-TR" dirty="0" err="1" smtClean="0">
                <a:sym typeface="Wingdings" pitchFamily="2" charset="2"/>
              </a:rPr>
              <a:t>xchg</a:t>
            </a: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t="37477" r="30192" b="20246"/>
          <a:stretch/>
        </p:blipFill>
        <p:spPr bwMode="auto">
          <a:xfrm>
            <a:off x="755576" y="2924944"/>
            <a:ext cx="5022166" cy="3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4" t="52246" r="43577" b="37231"/>
          <a:stretch/>
        </p:blipFill>
        <p:spPr bwMode="auto">
          <a:xfrm>
            <a:off x="6020207" y="4293096"/>
            <a:ext cx="2886671" cy="108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2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</a:t>
            </a:r>
            <a:r>
              <a:rPr lang="tr-TR" dirty="0" err="1" smtClean="0"/>
              <a:t>chg</a:t>
            </a:r>
            <a:r>
              <a:rPr lang="tr-TR" dirty="0" smtClean="0"/>
              <a:t> komutunun kullanımı</a:t>
            </a:r>
            <a:endParaRPr lang="tr-TR" dirty="0"/>
          </a:p>
        </p:txBody>
      </p:sp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5" y="2096047"/>
            <a:ext cx="5191850" cy="3534269"/>
          </a:xfrm>
        </p:spPr>
      </p:pic>
    </p:spTree>
    <p:extLst>
      <p:ext uri="{BB962C8B-B14F-4D97-AF65-F5344CB8AC3E}">
        <p14:creationId xmlns:p14="http://schemas.microsoft.com/office/powerpoint/2010/main" val="7184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tr-TR" b="0" dirty="0" smtClean="0"/>
              <a:t>1965 </a:t>
            </a:r>
            <a:r>
              <a:rPr lang="tr-TR" b="0" dirty="0" err="1" smtClean="0"/>
              <a:t>Dijkstra</a:t>
            </a:r>
            <a:r>
              <a:rPr lang="tr-TR" b="0" dirty="0" smtClean="0"/>
              <a:t> </a:t>
            </a:r>
          </a:p>
          <a:p>
            <a:r>
              <a:rPr lang="tr-TR" b="0" dirty="0" smtClean="0"/>
              <a:t>Etkili bir işbirliği sağlamak amacıyla geliştirdi.</a:t>
            </a:r>
          </a:p>
          <a:p>
            <a:r>
              <a:rPr lang="tr-TR" b="0" dirty="0" smtClean="0"/>
              <a:t>İki veya daha fazla </a:t>
            </a:r>
            <a:r>
              <a:rPr lang="tr-TR" b="0" dirty="0"/>
              <a:t>görev </a:t>
            </a:r>
            <a:r>
              <a:rPr lang="tr-TR" b="0" dirty="0" smtClean="0"/>
              <a:t>özel bir sinyal alana kadar özel bir yerde bekletilmeye zorlayan basit bir sinyal aracığıyla işbirliği yapabilir.  Bu sinyal için, </a:t>
            </a:r>
            <a:r>
              <a:rPr lang="tr-TR" dirty="0" smtClean="0"/>
              <a:t>semafor </a:t>
            </a:r>
            <a:r>
              <a:rPr lang="tr-TR" b="0" dirty="0" smtClean="0"/>
              <a:t>olarak adlandırılan özel değişkenler kullanılır.</a:t>
            </a:r>
          </a:p>
          <a:p>
            <a:endParaRPr lang="tr-TR" dirty="0" smtClean="0"/>
          </a:p>
          <a:p>
            <a:r>
              <a:rPr lang="tr-TR" b="1" dirty="0" smtClean="0"/>
              <a:t>Semafor, görevler arası </a:t>
            </a:r>
            <a:r>
              <a:rPr lang="tr-TR" b="1" dirty="0" err="1" smtClean="0"/>
              <a:t>sinyalleme</a:t>
            </a:r>
            <a:r>
              <a:rPr lang="tr-TR" b="1" dirty="0" smtClean="0"/>
              <a:t> için </a:t>
            </a:r>
            <a:r>
              <a:rPr lang="tr-TR" b="1" dirty="0" err="1" smtClean="0"/>
              <a:t>integer</a:t>
            </a:r>
            <a:r>
              <a:rPr lang="tr-TR" b="1" dirty="0" smtClean="0"/>
              <a:t> bir değer kullanır.</a:t>
            </a:r>
          </a:p>
          <a:p>
            <a:r>
              <a:rPr lang="tr-TR" b="1" dirty="0" smtClean="0"/>
              <a:t>Atomik bir işlemdir.</a:t>
            </a:r>
          </a:p>
          <a:p>
            <a:endParaRPr lang="tr-TR" b="0" dirty="0"/>
          </a:p>
          <a:p>
            <a:r>
              <a:rPr lang="tr-TR" b="0" dirty="0" smtClean="0"/>
              <a:t>Semafor s ise;</a:t>
            </a:r>
          </a:p>
          <a:p>
            <a:r>
              <a:rPr lang="tr-TR" b="0" dirty="0" smtClean="0"/>
              <a:t>Sinyali İletmek için, </a:t>
            </a:r>
            <a:r>
              <a:rPr lang="tr-TR" b="0" dirty="0" err="1" smtClean="0"/>
              <a:t>semSignal</a:t>
            </a:r>
            <a:r>
              <a:rPr lang="tr-TR" b="0" dirty="0" smtClean="0"/>
              <a:t>(s)</a:t>
            </a:r>
          </a:p>
          <a:p>
            <a:r>
              <a:rPr lang="tr-TR" b="0" dirty="0" smtClean="0"/>
              <a:t>Sinyali almak için </a:t>
            </a:r>
            <a:r>
              <a:rPr lang="tr-TR" b="0" dirty="0" err="1" smtClean="0"/>
              <a:t>semWait</a:t>
            </a:r>
            <a:r>
              <a:rPr lang="tr-TR" b="0" dirty="0" smtClean="0"/>
              <a:t>(s) çalıştırılır.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42048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 Tasarımları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İşletim Sistemi tasarımının ana konusu </a:t>
            </a:r>
            <a:r>
              <a:rPr lang="tr-TR" dirty="0" err="1" smtClean="0"/>
              <a:t>threadler</a:t>
            </a:r>
            <a:r>
              <a:rPr lang="tr-TR" dirty="0" smtClean="0"/>
              <a:t> ve görevlerin yönetimi ile ilgilidir.</a:t>
            </a:r>
          </a:p>
          <a:p>
            <a:pPr lvl="1"/>
            <a:r>
              <a:rPr lang="tr-TR" b="1" dirty="0" err="1" smtClean="0"/>
              <a:t>Multiprogramming</a:t>
            </a:r>
            <a:r>
              <a:rPr lang="tr-TR" dirty="0" smtClean="0"/>
              <a:t>: </a:t>
            </a:r>
          </a:p>
          <a:p>
            <a:pPr lvl="1"/>
            <a:r>
              <a:rPr lang="tr-TR" b="1" dirty="0" err="1" smtClean="0"/>
              <a:t>Multiprocessing</a:t>
            </a:r>
            <a:r>
              <a:rPr lang="tr-TR" b="1" dirty="0" smtClean="0"/>
              <a:t>:</a:t>
            </a:r>
            <a:endParaRPr lang="tr-TR" dirty="0" smtClean="0"/>
          </a:p>
          <a:p>
            <a:pPr lvl="1"/>
            <a:r>
              <a:rPr lang="tr-TR" b="1" dirty="0" smtClean="0"/>
              <a:t>Distributed </a:t>
            </a:r>
            <a:r>
              <a:rPr lang="tr-TR" b="1" dirty="0" err="1" smtClean="0"/>
              <a:t>Processing</a:t>
            </a:r>
            <a:r>
              <a:rPr lang="tr-TR" b="1" dirty="0" smtClean="0"/>
              <a:t>:</a:t>
            </a:r>
          </a:p>
          <a:p>
            <a:r>
              <a:rPr lang="tr-TR" b="1" dirty="0" smtClean="0"/>
              <a:t>Tasarımlarda eş zamanlılık esastır.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2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tr-TR" sz="3600" dirty="0" smtClean="0"/>
              <a:t>İkili Semafor</a:t>
            </a:r>
            <a:endParaRPr lang="tr-TR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Mürekkep 11"/>
              <p14:cNvContentPartPr/>
              <p14:nvPr/>
            </p14:nvContentPartPr>
            <p14:xfrm>
              <a:off x="3747914" y="2394938"/>
              <a:ext cx="25920" cy="0"/>
            </p14:xfrm>
          </p:contentPart>
        </mc:Choice>
        <mc:Fallback xmlns="">
          <p:pic>
            <p:nvPicPr>
              <p:cNvPr id="12" name="Mürekkep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59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Mürekkep 80"/>
              <p14:cNvContentPartPr/>
              <p14:nvPr/>
            </p14:nvContentPartPr>
            <p14:xfrm>
              <a:off x="4700834" y="3980018"/>
              <a:ext cx="64800" cy="0"/>
            </p14:xfrm>
          </p:contentPart>
        </mc:Choice>
        <mc:Fallback xmlns="">
          <p:pic>
            <p:nvPicPr>
              <p:cNvPr id="81" name="Mürekkep 8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648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1" name="Mürekkep 100"/>
              <p14:cNvContentPartPr/>
              <p14:nvPr/>
            </p14:nvContentPartPr>
            <p14:xfrm>
              <a:off x="1494314" y="4507058"/>
              <a:ext cx="51480" cy="0"/>
            </p14:xfrm>
          </p:contentPart>
        </mc:Choice>
        <mc:Fallback xmlns="">
          <p:pic>
            <p:nvPicPr>
              <p:cNvPr id="101" name="Mürekkep 10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51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9" name="Mürekkep 108"/>
              <p14:cNvContentPartPr/>
              <p14:nvPr/>
            </p14:nvContentPartPr>
            <p14:xfrm>
              <a:off x="8011394" y="2614178"/>
              <a:ext cx="0" cy="116280"/>
            </p14:xfrm>
          </p:contentPart>
        </mc:Choice>
        <mc:Fallback xmlns="">
          <p:pic>
            <p:nvPicPr>
              <p:cNvPr id="109" name="Mürekkep 10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116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ikdörtgen 2"/>
          <p:cNvSpPr/>
          <p:nvPr/>
        </p:nvSpPr>
        <p:spPr>
          <a:xfrm>
            <a:off x="395536" y="1164134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/>
              <a:t>struct</a:t>
            </a:r>
            <a:r>
              <a:rPr lang="tr-TR" sz="1600" b="1" dirty="0"/>
              <a:t> </a:t>
            </a:r>
            <a:r>
              <a:rPr lang="tr-TR" sz="1600" dirty="0" err="1"/>
              <a:t>binary_semaphore</a:t>
            </a:r>
            <a:r>
              <a:rPr lang="tr-TR" sz="1600" dirty="0"/>
              <a:t> {</a:t>
            </a:r>
          </a:p>
          <a:p>
            <a:r>
              <a:rPr lang="tr-TR" sz="1600" b="1" dirty="0" smtClean="0"/>
              <a:t>	</a:t>
            </a:r>
            <a:r>
              <a:rPr lang="tr-TR" sz="1600" b="1" dirty="0" err="1" smtClean="0"/>
              <a:t>enum</a:t>
            </a:r>
            <a:r>
              <a:rPr lang="tr-TR" sz="1600" b="1" dirty="0" smtClean="0"/>
              <a:t> </a:t>
            </a:r>
            <a:r>
              <a:rPr lang="tr-TR" sz="1600" dirty="0"/>
              <a:t>{</a:t>
            </a:r>
            <a:r>
              <a:rPr lang="tr-TR" sz="1600" dirty="0" err="1"/>
              <a:t>zero</a:t>
            </a:r>
            <a:r>
              <a:rPr lang="tr-TR" sz="1600" dirty="0"/>
              <a:t>, </a:t>
            </a:r>
            <a:r>
              <a:rPr lang="tr-TR" sz="1600" dirty="0" err="1"/>
              <a:t>one</a:t>
            </a:r>
            <a:r>
              <a:rPr lang="tr-TR" sz="1600" dirty="0"/>
              <a:t>} </a:t>
            </a:r>
            <a:r>
              <a:rPr lang="tr-TR" sz="1600" dirty="0" err="1"/>
              <a:t>value</a:t>
            </a:r>
            <a:r>
              <a:rPr lang="tr-TR" sz="1600" dirty="0"/>
              <a:t>;</a:t>
            </a:r>
          </a:p>
          <a:p>
            <a:r>
              <a:rPr lang="tr-TR" sz="1600" b="1" dirty="0" smtClean="0"/>
              <a:t>	</a:t>
            </a:r>
            <a:r>
              <a:rPr lang="tr-TR" sz="1600" b="1" dirty="0" err="1" smtClean="0"/>
              <a:t>queueType</a:t>
            </a:r>
            <a:r>
              <a:rPr lang="tr-TR" sz="1600" b="1" dirty="0" smtClean="0"/>
              <a:t> </a:t>
            </a:r>
            <a:r>
              <a:rPr lang="tr-TR" sz="1600" dirty="0" err="1"/>
              <a:t>queue</a:t>
            </a:r>
            <a:r>
              <a:rPr lang="tr-TR" sz="1600" dirty="0"/>
              <a:t>;</a:t>
            </a:r>
          </a:p>
          <a:p>
            <a:r>
              <a:rPr lang="tr-TR" sz="1600" dirty="0"/>
              <a:t>};</a:t>
            </a:r>
          </a:p>
          <a:p>
            <a:r>
              <a:rPr lang="tr-TR" sz="1600" b="1" dirty="0" err="1"/>
              <a:t>void</a:t>
            </a:r>
            <a:r>
              <a:rPr lang="tr-TR" sz="1600" b="1" dirty="0"/>
              <a:t> </a:t>
            </a:r>
            <a:r>
              <a:rPr lang="tr-TR" sz="1600" dirty="0" err="1"/>
              <a:t>semWaitB</a:t>
            </a:r>
            <a:r>
              <a:rPr lang="tr-TR" sz="1600" dirty="0"/>
              <a:t>(</a:t>
            </a:r>
            <a:r>
              <a:rPr lang="tr-TR" sz="1600" dirty="0" err="1"/>
              <a:t>binary_semaphore</a:t>
            </a:r>
            <a:r>
              <a:rPr lang="tr-TR" sz="1600" dirty="0"/>
              <a:t> s)</a:t>
            </a:r>
          </a:p>
          <a:p>
            <a:r>
              <a:rPr lang="tr-TR" sz="1600" dirty="0"/>
              <a:t>{</a:t>
            </a:r>
          </a:p>
          <a:p>
            <a:r>
              <a:rPr lang="tr-TR" sz="1600" b="1" dirty="0" smtClean="0"/>
              <a:t>	</a:t>
            </a:r>
            <a:r>
              <a:rPr lang="tr-TR" sz="1600" b="1" dirty="0" err="1" smtClean="0"/>
              <a:t>if</a:t>
            </a:r>
            <a:r>
              <a:rPr lang="tr-TR" sz="1600" b="1" dirty="0" smtClean="0"/>
              <a:t> </a:t>
            </a:r>
            <a:r>
              <a:rPr lang="tr-TR" sz="1600" dirty="0"/>
              <a:t>(</a:t>
            </a:r>
            <a:r>
              <a:rPr lang="tr-TR" sz="1600" dirty="0" err="1"/>
              <a:t>s.value</a:t>
            </a:r>
            <a:r>
              <a:rPr lang="tr-TR" sz="1600" dirty="0"/>
              <a:t> == </a:t>
            </a:r>
            <a:r>
              <a:rPr lang="tr-TR" sz="1600" dirty="0" err="1"/>
              <a:t>one</a:t>
            </a:r>
            <a:r>
              <a:rPr lang="tr-TR" sz="1600" dirty="0"/>
              <a:t>)</a:t>
            </a:r>
          </a:p>
          <a:p>
            <a:r>
              <a:rPr lang="tr-TR" sz="1600" dirty="0" smtClean="0"/>
              <a:t>		</a:t>
            </a:r>
            <a:r>
              <a:rPr lang="tr-TR" sz="1600" dirty="0" err="1" smtClean="0"/>
              <a:t>s.value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err="1"/>
              <a:t>zero</a:t>
            </a:r>
            <a:r>
              <a:rPr lang="tr-TR" sz="1600" dirty="0"/>
              <a:t>;</a:t>
            </a:r>
          </a:p>
          <a:p>
            <a:r>
              <a:rPr lang="tr-TR" sz="1600" b="1" dirty="0" smtClean="0"/>
              <a:t>	else </a:t>
            </a:r>
            <a:r>
              <a:rPr lang="tr-TR" sz="1600" dirty="0"/>
              <a:t>{</a:t>
            </a:r>
          </a:p>
          <a:p>
            <a:r>
              <a:rPr lang="tr-TR" sz="1600" dirty="0" smtClean="0"/>
              <a:t>		</a:t>
            </a:r>
            <a:r>
              <a:rPr lang="en-US" sz="1600" dirty="0" smtClean="0"/>
              <a:t>/* </a:t>
            </a:r>
            <a:r>
              <a:rPr lang="tr-TR" sz="1600" dirty="0" smtClean="0"/>
              <a:t>ilgili görev </a:t>
            </a:r>
            <a:r>
              <a:rPr lang="tr-TR" sz="1600" dirty="0" err="1"/>
              <a:t>s.queue</a:t>
            </a:r>
            <a:r>
              <a:rPr lang="tr-TR" sz="1600" dirty="0"/>
              <a:t> </a:t>
            </a:r>
            <a:r>
              <a:rPr lang="tr-TR" sz="1600" dirty="0" smtClean="0"/>
              <a:t>içine yerleşir</a:t>
            </a:r>
            <a:r>
              <a:rPr lang="en-US" sz="1600" dirty="0" smtClean="0"/>
              <a:t> </a:t>
            </a:r>
            <a:r>
              <a:rPr lang="en-US" sz="1600" dirty="0"/>
              <a:t>*/;</a:t>
            </a:r>
          </a:p>
          <a:p>
            <a:r>
              <a:rPr lang="tr-TR" sz="1600" dirty="0" smtClean="0"/>
              <a:t>		/* görev bloke edilir*/;</a:t>
            </a:r>
            <a:endParaRPr lang="tr-TR" sz="1600" dirty="0"/>
          </a:p>
          <a:p>
            <a:r>
              <a:rPr lang="tr-TR" sz="1600" dirty="0" smtClean="0"/>
              <a:t>	}</a:t>
            </a:r>
            <a:endParaRPr lang="tr-TR" sz="1600" dirty="0"/>
          </a:p>
          <a:p>
            <a:r>
              <a:rPr lang="tr-TR" sz="1600" dirty="0"/>
              <a:t>}</a:t>
            </a:r>
          </a:p>
          <a:p>
            <a:r>
              <a:rPr lang="tr-TR" sz="1600" b="1" dirty="0" err="1"/>
              <a:t>void</a:t>
            </a:r>
            <a:r>
              <a:rPr lang="tr-TR" sz="1600" b="1" dirty="0"/>
              <a:t> </a:t>
            </a:r>
            <a:r>
              <a:rPr lang="tr-TR" sz="1600" dirty="0" err="1"/>
              <a:t>semSignalB</a:t>
            </a:r>
            <a:r>
              <a:rPr lang="tr-TR" sz="1600" dirty="0"/>
              <a:t>(</a:t>
            </a:r>
            <a:r>
              <a:rPr lang="tr-TR" sz="1600" dirty="0" err="1"/>
              <a:t>semaphore</a:t>
            </a:r>
            <a:r>
              <a:rPr lang="tr-TR" sz="1600" dirty="0"/>
              <a:t> s)</a:t>
            </a:r>
          </a:p>
          <a:p>
            <a:r>
              <a:rPr lang="tr-TR" sz="1600" dirty="0"/>
              <a:t>{</a:t>
            </a:r>
          </a:p>
          <a:p>
            <a:r>
              <a:rPr lang="tr-TR" sz="1600" b="1" dirty="0" smtClean="0"/>
              <a:t>	</a:t>
            </a:r>
            <a:r>
              <a:rPr lang="tr-TR" sz="1600" b="1" dirty="0" err="1" smtClean="0"/>
              <a:t>if</a:t>
            </a:r>
            <a:r>
              <a:rPr lang="tr-TR" sz="1600" b="1" dirty="0" smtClean="0"/>
              <a:t> </a:t>
            </a:r>
            <a:r>
              <a:rPr lang="tr-TR" sz="1600" dirty="0"/>
              <a:t>(</a:t>
            </a:r>
            <a:r>
              <a:rPr lang="tr-TR" sz="1600" dirty="0" err="1"/>
              <a:t>s.queue</a:t>
            </a:r>
            <a:r>
              <a:rPr lang="tr-TR" sz="1600" dirty="0"/>
              <a:t> </a:t>
            </a:r>
            <a:r>
              <a:rPr lang="tr-TR" sz="1600" dirty="0" smtClean="0"/>
              <a:t>is </a:t>
            </a:r>
            <a:r>
              <a:rPr lang="tr-TR" sz="1600" dirty="0" err="1" smtClean="0"/>
              <a:t>empty</a:t>
            </a:r>
            <a:r>
              <a:rPr lang="tr-TR" sz="1600" dirty="0" smtClean="0"/>
              <a:t>())</a:t>
            </a:r>
            <a:endParaRPr lang="tr-TR" sz="1600" dirty="0"/>
          </a:p>
          <a:p>
            <a:r>
              <a:rPr lang="tr-TR" sz="1600" dirty="0" smtClean="0"/>
              <a:t>		</a:t>
            </a:r>
            <a:r>
              <a:rPr lang="tr-TR" sz="1600" dirty="0" err="1" smtClean="0"/>
              <a:t>s.value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err="1"/>
              <a:t>one</a:t>
            </a:r>
            <a:r>
              <a:rPr lang="tr-TR" sz="1600" dirty="0"/>
              <a:t>;</a:t>
            </a:r>
          </a:p>
          <a:p>
            <a:r>
              <a:rPr lang="tr-TR" sz="1600" b="1" dirty="0" smtClean="0"/>
              <a:t>	else </a:t>
            </a:r>
            <a:r>
              <a:rPr lang="tr-TR" sz="1600" dirty="0"/>
              <a:t>{</a:t>
            </a:r>
          </a:p>
          <a:p>
            <a:r>
              <a:rPr lang="tr-TR" sz="1600" dirty="0" smtClean="0"/>
              <a:t>		</a:t>
            </a:r>
            <a:r>
              <a:rPr lang="en-US" sz="1600" dirty="0" smtClean="0"/>
              <a:t>/* </a:t>
            </a:r>
            <a:r>
              <a:rPr lang="en-US" sz="1600" dirty="0" err="1" smtClean="0"/>
              <a:t>s.queue</a:t>
            </a:r>
            <a:r>
              <a:rPr lang="en-US" sz="1600" dirty="0" smtClean="0"/>
              <a:t> </a:t>
            </a:r>
            <a:r>
              <a:rPr lang="tr-TR" sz="1600" dirty="0" smtClean="0"/>
              <a:t>dan bir P görevi silinir</a:t>
            </a:r>
            <a:r>
              <a:rPr lang="en-US" sz="1600" dirty="0" smtClean="0"/>
              <a:t>*/;</a:t>
            </a:r>
            <a:endParaRPr lang="en-US" sz="1600" dirty="0"/>
          </a:p>
          <a:p>
            <a:r>
              <a:rPr lang="tr-TR" sz="1600" dirty="0" smtClean="0"/>
              <a:t>		</a:t>
            </a:r>
            <a:r>
              <a:rPr lang="en-US" sz="1600" dirty="0" smtClean="0"/>
              <a:t>/* </a:t>
            </a:r>
            <a:r>
              <a:rPr lang="tr-TR" sz="1600" dirty="0" smtClean="0"/>
              <a:t>hazır görevler kuyruğuna yerleştirilir</a:t>
            </a:r>
            <a:r>
              <a:rPr lang="en-US" sz="1600" dirty="0" smtClean="0"/>
              <a:t>*/;</a:t>
            </a:r>
            <a:endParaRPr lang="en-US" sz="1600" dirty="0"/>
          </a:p>
          <a:p>
            <a:r>
              <a:rPr lang="tr-TR" sz="1600" dirty="0" smtClean="0"/>
              <a:t>	}</a:t>
            </a:r>
            <a:endParaRPr lang="tr-TR" sz="1600" dirty="0"/>
          </a:p>
          <a:p>
            <a:r>
              <a:rPr lang="tr-T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8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Mürekkep 14"/>
              <p14:cNvContentPartPr/>
              <p14:nvPr/>
            </p14:nvContentPartPr>
            <p14:xfrm>
              <a:off x="8293994" y="1674218"/>
              <a:ext cx="360" cy="360"/>
            </p14:xfrm>
          </p:contentPart>
        </mc:Choice>
        <mc:Fallback xmlns="">
          <p:pic>
            <p:nvPicPr>
              <p:cNvPr id="15" name="Mürekkep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2114" y="1662338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ikdörtgen 1"/>
          <p:cNvSpPr/>
          <p:nvPr/>
        </p:nvSpPr>
        <p:spPr>
          <a:xfrm>
            <a:off x="1403648" y="1166843"/>
            <a:ext cx="61926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/* </a:t>
            </a:r>
            <a:r>
              <a:rPr lang="tr-TR" b="1" dirty="0"/>
              <a:t>program </a:t>
            </a:r>
            <a:r>
              <a:rPr lang="tr-TR" dirty="0" err="1"/>
              <a:t>mutualexclusion</a:t>
            </a:r>
            <a:r>
              <a:rPr lang="tr-TR" dirty="0"/>
              <a:t> */</a:t>
            </a:r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/* </a:t>
            </a:r>
            <a:r>
              <a:rPr lang="tr-TR" dirty="0" smtClean="0"/>
              <a:t>görev sayısı</a:t>
            </a:r>
            <a:r>
              <a:rPr lang="en-US" dirty="0" smtClean="0"/>
              <a:t>*/;</a:t>
            </a:r>
            <a:endParaRPr lang="en-US" dirty="0"/>
          </a:p>
          <a:p>
            <a:r>
              <a:rPr lang="tr-TR" b="1" dirty="0" err="1"/>
              <a:t>semaphore</a:t>
            </a:r>
            <a:r>
              <a:rPr lang="tr-TR" b="1" dirty="0"/>
              <a:t> </a:t>
            </a:r>
            <a:r>
              <a:rPr lang="tr-TR" dirty="0"/>
              <a:t>s = 1;</a:t>
            </a:r>
          </a:p>
          <a:p>
            <a:r>
              <a:rPr lang="tr-TR" dirty="0" err="1"/>
              <a:t>void</a:t>
            </a:r>
            <a:r>
              <a:rPr lang="tr-TR" dirty="0"/>
              <a:t> P( </a:t>
            </a:r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dirty="0"/>
              <a:t>i)</a:t>
            </a:r>
          </a:p>
          <a:p>
            <a:r>
              <a:rPr lang="tr-TR" dirty="0"/>
              <a:t>{</a:t>
            </a:r>
          </a:p>
          <a:p>
            <a:r>
              <a:rPr lang="tr-TR" b="1" dirty="0" smtClean="0"/>
              <a:t>	</a:t>
            </a:r>
            <a:r>
              <a:rPr lang="tr-TR" b="1" dirty="0" err="1" smtClean="0"/>
              <a:t>while</a:t>
            </a:r>
            <a:r>
              <a:rPr lang="tr-TR" b="1" dirty="0" smtClean="0"/>
              <a:t> </a:t>
            </a:r>
            <a:r>
              <a:rPr lang="tr-TR" dirty="0"/>
              <a:t>(</a:t>
            </a:r>
            <a:r>
              <a:rPr lang="tr-TR" dirty="0" err="1"/>
              <a:t>true</a:t>
            </a:r>
            <a:r>
              <a:rPr lang="tr-TR" dirty="0"/>
              <a:t>) {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semWait</a:t>
            </a:r>
            <a:r>
              <a:rPr lang="tr-TR" dirty="0" smtClean="0"/>
              <a:t>(s</a:t>
            </a:r>
            <a:r>
              <a:rPr lang="tr-TR" dirty="0"/>
              <a:t>);</a:t>
            </a:r>
          </a:p>
          <a:p>
            <a:r>
              <a:rPr lang="tr-TR" dirty="0" smtClean="0"/>
              <a:t>		/* kritik bölge*/;</a:t>
            </a:r>
            <a:endParaRPr lang="tr-TR" dirty="0"/>
          </a:p>
          <a:p>
            <a:r>
              <a:rPr lang="tr-TR" dirty="0" smtClean="0"/>
              <a:t>		</a:t>
            </a:r>
            <a:r>
              <a:rPr lang="tr-TR" dirty="0" err="1" smtClean="0"/>
              <a:t>semSignal</a:t>
            </a:r>
            <a:r>
              <a:rPr lang="tr-TR" dirty="0" smtClean="0"/>
              <a:t>(s</a:t>
            </a:r>
            <a:r>
              <a:rPr lang="tr-TR" dirty="0"/>
              <a:t>);</a:t>
            </a:r>
          </a:p>
          <a:p>
            <a:r>
              <a:rPr lang="tr-TR" dirty="0" smtClean="0"/>
              <a:t>		/* diğer komutlar </a:t>
            </a:r>
            <a:r>
              <a:rPr lang="tr-TR" dirty="0"/>
              <a:t>*/;</a:t>
            </a:r>
          </a:p>
          <a:p>
            <a:r>
              <a:rPr lang="tr-TR" dirty="0" smtClean="0"/>
              <a:t>	}</a:t>
            </a:r>
            <a:endParaRPr lang="tr-TR" dirty="0"/>
          </a:p>
          <a:p>
            <a:r>
              <a:rPr lang="tr-TR" dirty="0"/>
              <a:t>}</a:t>
            </a:r>
          </a:p>
          <a:p>
            <a:r>
              <a:rPr lang="tr-TR" dirty="0" err="1"/>
              <a:t>void</a:t>
            </a:r>
            <a:r>
              <a:rPr lang="tr-TR" dirty="0"/>
              <a:t> main()</a:t>
            </a:r>
          </a:p>
          <a:p>
            <a:r>
              <a:rPr lang="tr-TR" dirty="0"/>
              <a:t>{</a:t>
            </a:r>
          </a:p>
          <a:p>
            <a:r>
              <a:rPr lang="tr-TR" b="1" dirty="0" smtClean="0"/>
              <a:t>	</a:t>
            </a:r>
            <a:r>
              <a:rPr lang="tr-TR" b="1" dirty="0" err="1" smtClean="0"/>
              <a:t>parbegin</a:t>
            </a:r>
            <a:r>
              <a:rPr lang="tr-TR" b="1" dirty="0" smtClean="0"/>
              <a:t> </a:t>
            </a:r>
            <a:r>
              <a:rPr lang="tr-TR" dirty="0"/>
              <a:t>(P(1), P(2),…, P(n));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SEMAFORLAR</a:t>
            </a:r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4" t="29353" r="36986" b="53177"/>
          <a:stretch/>
        </p:blipFill>
        <p:spPr bwMode="auto">
          <a:xfrm>
            <a:off x="3160403" y="2060848"/>
            <a:ext cx="40062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6982" r="44861" b="3324"/>
          <a:stretch/>
        </p:blipFill>
        <p:spPr bwMode="auto">
          <a:xfrm>
            <a:off x="323528" y="216676"/>
            <a:ext cx="6984776" cy="635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Mürekkep 10"/>
              <p14:cNvContentPartPr/>
              <p14:nvPr/>
            </p14:nvContentPartPr>
            <p14:xfrm>
              <a:off x="8203994" y="1004258"/>
              <a:ext cx="13320" cy="0"/>
            </p14:xfrm>
          </p:contentPart>
        </mc:Choice>
        <mc:Fallback xmlns="">
          <p:pic>
            <p:nvPicPr>
              <p:cNvPr id="11" name="Mürekkep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332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4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064"/>
            <a:ext cx="3816424" cy="66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6148908" cy="508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8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grpSp>
        <p:nvGrpSpPr>
          <p:cNvPr id="5" name="Grup 4"/>
          <p:cNvGrpSpPr/>
          <p:nvPr/>
        </p:nvGrpSpPr>
        <p:grpSpPr>
          <a:xfrm>
            <a:off x="1066800" y="1592263"/>
            <a:ext cx="7239000" cy="3665537"/>
            <a:chOff x="1066800" y="1592263"/>
            <a:chExt cx="7239000" cy="366553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066800" y="1592263"/>
              <a:ext cx="2590800" cy="4572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sz="2400" i="1" dirty="0" smtClean="0">
                  <a:solidFill>
                    <a:schemeClr val="tx2"/>
                  </a:solidFill>
                  <a:latin typeface="Times New Roman" pitchFamily="18" charset="0"/>
                </a:rPr>
                <a:t>Üretici Görev</a:t>
              </a:r>
              <a:endParaRPr lang="en-AU" sz="2400" i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7"/>
            <p:cNvSpPr txBox="1">
              <a:spLocks noChangeAspect="1" noChangeArrowheads="1"/>
            </p:cNvSpPr>
            <p:nvPr/>
          </p:nvSpPr>
          <p:spPr bwMode="auto">
            <a:xfrm>
              <a:off x="5638800" y="1600200"/>
              <a:ext cx="2667000" cy="4572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sz="2400" i="1" dirty="0" smtClean="0">
                  <a:solidFill>
                    <a:schemeClr val="tx2"/>
                  </a:solidFill>
                  <a:latin typeface="Times New Roman" pitchFamily="18" charset="0"/>
                </a:rPr>
                <a:t>Tüketici Görev</a:t>
              </a:r>
              <a:endParaRPr lang="en-AU" sz="2400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143000" y="2286000"/>
              <a:ext cx="1828800" cy="1295400"/>
              <a:chOff x="720" y="1584"/>
              <a:chExt cx="1152" cy="816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1152" cy="81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720" y="1632"/>
                <a:ext cx="1044" cy="675"/>
                <a:chOff x="720" y="1632"/>
                <a:chExt cx="1044" cy="675"/>
              </a:xfrm>
            </p:grpSpPr>
            <p:sp>
              <p:nvSpPr>
                <p:cNvPr id="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20" y="1632"/>
                  <a:ext cx="1026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sz="2400" dirty="0" smtClean="0">
                      <a:solidFill>
                        <a:schemeClr val="tx2"/>
                      </a:solidFill>
                      <a:latin typeface="Times New Roman" pitchFamily="18" charset="0"/>
                    </a:rPr>
                    <a:t>Üretim</a:t>
                  </a:r>
                  <a:r>
                    <a:rPr lang="en-AU" sz="2400" dirty="0">
                      <a:solidFill>
                        <a:schemeClr val="tx2"/>
                      </a:solidFill>
                      <a:latin typeface="Times New Roman" pitchFamily="18" charset="0"/>
                    </a:rPr>
                    <a:t>	</a:t>
                  </a:r>
                  <a:endParaRPr lang="en-AU" sz="3600" b="1" i="1" dirty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1044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r>
                    <a:rPr lang="tr-TR" sz="2400" dirty="0" err="1" smtClean="0">
                      <a:solidFill>
                        <a:schemeClr val="tx2"/>
                      </a:solidFill>
                      <a:latin typeface="Times New Roman" pitchFamily="18" charset="0"/>
                    </a:rPr>
                    <a:t>Buffera</a:t>
                  </a:r>
                  <a:r>
                    <a:rPr lang="tr-TR" sz="2400" dirty="0" smtClean="0">
                      <a:solidFill>
                        <a:schemeClr val="tx2"/>
                      </a:solidFill>
                      <a:latin typeface="Times New Roman" pitchFamily="18" charset="0"/>
                    </a:rPr>
                    <a:t> koy</a:t>
                  </a:r>
                  <a:endParaRPr lang="en-AU" sz="3600" b="1" i="1" dirty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5715000" y="2286001"/>
              <a:ext cx="2133600" cy="1516063"/>
              <a:chOff x="3600" y="1584"/>
              <a:chExt cx="1344" cy="955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600" y="1584"/>
                <a:ext cx="1344" cy="81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3696" y="1632"/>
                <a:ext cx="1134" cy="907"/>
                <a:chOff x="3696" y="1632"/>
                <a:chExt cx="1134" cy="907"/>
              </a:xfrm>
            </p:grpSpPr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696" y="2016"/>
                  <a:ext cx="1134" cy="5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sz="2400" dirty="0" smtClean="0">
                      <a:solidFill>
                        <a:schemeClr val="tx2"/>
                      </a:solidFill>
                      <a:latin typeface="Times New Roman" pitchFamily="18" charset="0"/>
                    </a:rPr>
                    <a:t>Tüketim</a:t>
                  </a:r>
                  <a:r>
                    <a:rPr lang="en-AU" sz="2400" dirty="0">
                      <a:solidFill>
                        <a:schemeClr val="tx2"/>
                      </a:solidFill>
                      <a:latin typeface="Times New Roman" pitchFamily="18" charset="0"/>
                    </a:rPr>
                    <a:t>	</a:t>
                  </a:r>
                  <a:endParaRPr lang="en-AU" sz="3600" b="1" i="1" dirty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96" y="1632"/>
                  <a:ext cx="1134" cy="2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sz="2400" dirty="0" err="1" smtClean="0">
                      <a:solidFill>
                        <a:schemeClr val="tx2"/>
                      </a:solidFill>
                      <a:latin typeface="Times New Roman" pitchFamily="18" charset="0"/>
                    </a:rPr>
                    <a:t>Bufferdan</a:t>
                  </a:r>
                  <a:r>
                    <a:rPr lang="tr-TR" sz="2400" dirty="0" smtClean="0">
                      <a:solidFill>
                        <a:schemeClr val="tx2"/>
                      </a:solidFill>
                      <a:latin typeface="Times New Roman" pitchFamily="18" charset="0"/>
                    </a:rPr>
                    <a:t> al</a:t>
                  </a:r>
                  <a:endParaRPr lang="en-AU" sz="3600" b="1" i="1" dirty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276600" y="4343400"/>
              <a:ext cx="1981200" cy="9144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3200" b="1" i="1">
                  <a:solidFill>
                    <a:schemeClr val="tx2"/>
                  </a:solidFill>
                  <a:latin typeface="Times New Roman" pitchFamily="18" charset="0"/>
                </a:rPr>
                <a:t>BUFFER</a:t>
              </a:r>
              <a:endParaRPr lang="en-AU" sz="3600" b="1" i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895600" y="3200400"/>
              <a:ext cx="1219200" cy="1066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4343400" y="2590800"/>
              <a:ext cx="1371600" cy="16002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8848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t="18749" r="65501" b="45163"/>
          <a:stretch/>
        </p:blipFill>
        <p:spPr bwMode="auto">
          <a:xfrm>
            <a:off x="899592" y="1412776"/>
            <a:ext cx="754560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7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14" y="908720"/>
            <a:ext cx="6252640" cy="216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93" y="3717032"/>
            <a:ext cx="4536504" cy="225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Mürekkep 8"/>
              <p14:cNvContentPartPr/>
              <p14:nvPr/>
            </p14:nvContentPartPr>
            <p14:xfrm>
              <a:off x="7959194" y="3812258"/>
              <a:ext cx="360" cy="360"/>
            </p14:xfrm>
          </p:contentPart>
        </mc:Choice>
        <mc:Fallback xmlns="">
          <p:pic>
            <p:nvPicPr>
              <p:cNvPr id="9" name="Mürekkep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7314" y="3800378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Metin kutusu 1"/>
          <p:cNvSpPr txBox="1"/>
          <p:nvPr/>
        </p:nvSpPr>
        <p:spPr>
          <a:xfrm>
            <a:off x="3335436" y="3006244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Üretici Tüketici yapısı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70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02808" y="116632"/>
            <a:ext cx="8229600" cy="576064"/>
          </a:xfrm>
        </p:spPr>
        <p:txBody>
          <a:bodyPr>
            <a:noAutofit/>
          </a:bodyPr>
          <a:lstStyle/>
          <a:p>
            <a:r>
              <a:rPr lang="tr-TR" sz="2800" dirty="0" smtClean="0"/>
              <a:t>İkili Semafor ile Üretici Tüketici Problemi Çözümü</a:t>
            </a:r>
            <a:endParaRPr lang="tr-TR" sz="2800" dirty="0"/>
          </a:p>
        </p:txBody>
      </p:sp>
      <p:sp>
        <p:nvSpPr>
          <p:cNvPr id="2" name="Dikdörtgen 1"/>
          <p:cNvSpPr/>
          <p:nvPr/>
        </p:nvSpPr>
        <p:spPr>
          <a:xfrm>
            <a:off x="179760" y="476672"/>
            <a:ext cx="525633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/* </a:t>
            </a:r>
            <a:r>
              <a:rPr lang="tr-TR" sz="1400" b="1" dirty="0"/>
              <a:t>program </a:t>
            </a:r>
            <a:r>
              <a:rPr lang="tr-TR" sz="1400" dirty="0" err="1"/>
              <a:t>producerconsumer</a:t>
            </a:r>
            <a:r>
              <a:rPr lang="tr-TR" sz="1400" dirty="0"/>
              <a:t> */</a:t>
            </a:r>
          </a:p>
          <a:p>
            <a:r>
              <a:rPr lang="tr-TR" sz="1400" b="1" dirty="0" smtClean="0"/>
              <a:t>	</a:t>
            </a:r>
            <a:r>
              <a:rPr lang="tr-TR" sz="1400" b="1" dirty="0" err="1" smtClean="0"/>
              <a:t>int</a:t>
            </a:r>
            <a:r>
              <a:rPr lang="tr-TR" sz="1400" b="1" dirty="0" smtClean="0"/>
              <a:t> </a:t>
            </a:r>
            <a:r>
              <a:rPr lang="tr-TR" sz="1400" dirty="0"/>
              <a:t>n;</a:t>
            </a:r>
          </a:p>
          <a:p>
            <a:r>
              <a:rPr lang="tr-TR" sz="1400" dirty="0" smtClean="0"/>
              <a:t>	</a:t>
            </a:r>
            <a:r>
              <a:rPr lang="en-US" sz="1400" dirty="0" err="1" smtClean="0"/>
              <a:t>binary_semaphore</a:t>
            </a:r>
            <a:r>
              <a:rPr lang="en-US" sz="1400" dirty="0" smtClean="0"/>
              <a:t> </a:t>
            </a:r>
            <a:r>
              <a:rPr lang="en-US" sz="1400" dirty="0"/>
              <a:t>s = 1, delay = 0;</a:t>
            </a:r>
          </a:p>
          <a:p>
            <a:r>
              <a:rPr lang="tr-TR" sz="1400" b="1" dirty="0" smtClean="0"/>
              <a:t>	</a:t>
            </a:r>
            <a:r>
              <a:rPr lang="tr-TR" sz="1400" b="1" dirty="0" err="1" smtClean="0"/>
              <a:t>void</a:t>
            </a:r>
            <a:r>
              <a:rPr lang="tr-TR" sz="1400" b="1" dirty="0" smtClean="0"/>
              <a:t> </a:t>
            </a:r>
            <a:r>
              <a:rPr lang="tr-TR" sz="1400" dirty="0" err="1"/>
              <a:t>producer</a:t>
            </a:r>
            <a:r>
              <a:rPr lang="tr-TR" sz="1400" dirty="0"/>
              <a:t>()</a:t>
            </a:r>
          </a:p>
          <a:p>
            <a:r>
              <a:rPr lang="tr-TR" sz="1400" dirty="0" smtClean="0"/>
              <a:t>	{</a:t>
            </a:r>
            <a:endParaRPr lang="tr-TR" sz="1400" dirty="0"/>
          </a:p>
          <a:p>
            <a:r>
              <a:rPr lang="tr-TR" sz="1400" b="1" dirty="0" smtClean="0"/>
              <a:t>		</a:t>
            </a:r>
            <a:r>
              <a:rPr lang="tr-TR" sz="1400" b="1" dirty="0" err="1" smtClean="0"/>
              <a:t>while</a:t>
            </a:r>
            <a:r>
              <a:rPr lang="tr-TR" sz="1400" b="1" dirty="0" smtClean="0"/>
              <a:t> </a:t>
            </a:r>
            <a:r>
              <a:rPr lang="tr-TR" sz="1400" dirty="0"/>
              <a:t>(</a:t>
            </a:r>
            <a:r>
              <a:rPr lang="tr-TR" sz="1400" dirty="0" err="1"/>
              <a:t>true</a:t>
            </a:r>
            <a:r>
              <a:rPr lang="tr-TR" sz="1400" dirty="0"/>
              <a:t>) {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produce</a:t>
            </a:r>
            <a:r>
              <a:rPr lang="tr-TR" sz="1400" dirty="0"/>
              <a:t>();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semWaitB</a:t>
            </a:r>
            <a:r>
              <a:rPr lang="tr-TR" sz="1400" dirty="0" smtClean="0"/>
              <a:t>(s</a:t>
            </a:r>
            <a:r>
              <a:rPr lang="tr-TR" sz="1400" dirty="0"/>
              <a:t>);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append</a:t>
            </a:r>
            <a:r>
              <a:rPr lang="tr-TR" sz="1400" dirty="0"/>
              <a:t>();</a:t>
            </a:r>
          </a:p>
          <a:p>
            <a:r>
              <a:rPr lang="tr-TR" sz="1400" dirty="0" smtClean="0"/>
              <a:t>			n</a:t>
            </a:r>
            <a:r>
              <a:rPr lang="tr-TR" sz="1400" dirty="0"/>
              <a:t>++;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/>
              <a:t>(n==1) </a:t>
            </a:r>
            <a:r>
              <a:rPr lang="tr-TR" sz="1400" dirty="0" err="1"/>
              <a:t>semSignalB</a:t>
            </a:r>
            <a:r>
              <a:rPr lang="tr-TR" sz="1400" dirty="0"/>
              <a:t>(</a:t>
            </a:r>
            <a:r>
              <a:rPr lang="tr-TR" sz="1400" dirty="0" err="1"/>
              <a:t>delay</a:t>
            </a:r>
            <a:r>
              <a:rPr lang="tr-TR" sz="1400" dirty="0"/>
              <a:t>);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semSignalB</a:t>
            </a:r>
            <a:r>
              <a:rPr lang="tr-TR" sz="1400" dirty="0" smtClean="0"/>
              <a:t>(s</a:t>
            </a:r>
            <a:r>
              <a:rPr lang="tr-TR" sz="1400" dirty="0"/>
              <a:t>);</a:t>
            </a:r>
          </a:p>
          <a:p>
            <a:r>
              <a:rPr lang="tr-TR" sz="1400" dirty="0" smtClean="0"/>
              <a:t>		}</a:t>
            </a:r>
            <a:endParaRPr lang="tr-TR" sz="1400" dirty="0"/>
          </a:p>
          <a:p>
            <a:r>
              <a:rPr lang="tr-TR" sz="1400" dirty="0" smtClean="0"/>
              <a:t>	}</a:t>
            </a:r>
            <a:endParaRPr lang="tr-TR" sz="1400" dirty="0"/>
          </a:p>
          <a:p>
            <a:r>
              <a:rPr lang="tr-TR" sz="1400" b="1" dirty="0" smtClean="0"/>
              <a:t>	</a:t>
            </a:r>
            <a:r>
              <a:rPr lang="tr-TR" sz="1400" b="1" dirty="0" err="1" smtClean="0"/>
              <a:t>void</a:t>
            </a:r>
            <a:r>
              <a:rPr lang="tr-TR" sz="1400" b="1" dirty="0" smtClean="0"/>
              <a:t> </a:t>
            </a:r>
            <a:r>
              <a:rPr lang="tr-TR" sz="1400" dirty="0" err="1"/>
              <a:t>consumer</a:t>
            </a:r>
            <a:r>
              <a:rPr lang="tr-TR" sz="1400" dirty="0"/>
              <a:t>()</a:t>
            </a:r>
          </a:p>
          <a:p>
            <a:r>
              <a:rPr lang="tr-TR" sz="1400" dirty="0" smtClean="0"/>
              <a:t>	{</a:t>
            </a:r>
            <a:endParaRPr lang="tr-TR" sz="1400" dirty="0"/>
          </a:p>
          <a:p>
            <a:r>
              <a:rPr lang="tr-TR" sz="1400" b="1" dirty="0" smtClean="0"/>
              <a:t>		</a:t>
            </a:r>
            <a:r>
              <a:rPr lang="tr-TR" sz="1400" b="1" dirty="0" err="1" smtClean="0"/>
              <a:t>int</a:t>
            </a:r>
            <a:r>
              <a:rPr lang="tr-TR" sz="1400" b="1" dirty="0" smtClean="0"/>
              <a:t> </a:t>
            </a:r>
            <a:r>
              <a:rPr lang="tr-TR" sz="1400" dirty="0"/>
              <a:t>m; /* a </a:t>
            </a:r>
            <a:r>
              <a:rPr lang="tr-TR" sz="1400" dirty="0" err="1"/>
              <a:t>local</a:t>
            </a:r>
            <a:r>
              <a:rPr lang="tr-TR" sz="1400" dirty="0"/>
              <a:t> </a:t>
            </a:r>
            <a:r>
              <a:rPr lang="tr-TR" sz="1400" dirty="0" err="1"/>
              <a:t>variable</a:t>
            </a:r>
            <a:r>
              <a:rPr lang="tr-TR" sz="1400" dirty="0"/>
              <a:t> */</a:t>
            </a:r>
          </a:p>
          <a:p>
            <a:r>
              <a:rPr lang="tr-TR" sz="1400" dirty="0" smtClean="0"/>
              <a:t>		</a:t>
            </a:r>
            <a:r>
              <a:rPr lang="tr-TR" sz="1400" dirty="0" err="1" smtClean="0"/>
              <a:t>semWaitB</a:t>
            </a:r>
            <a:r>
              <a:rPr lang="tr-TR" sz="1400" dirty="0" smtClean="0"/>
              <a:t>(</a:t>
            </a:r>
            <a:r>
              <a:rPr lang="tr-TR" sz="1400" dirty="0" err="1" smtClean="0"/>
              <a:t>delay</a:t>
            </a:r>
            <a:r>
              <a:rPr lang="tr-TR" sz="1400" dirty="0"/>
              <a:t>);</a:t>
            </a:r>
          </a:p>
          <a:p>
            <a:r>
              <a:rPr lang="tr-TR" sz="1400" b="1" dirty="0" smtClean="0"/>
              <a:t>		</a:t>
            </a:r>
            <a:r>
              <a:rPr lang="tr-TR" sz="1400" b="1" dirty="0" err="1" smtClean="0"/>
              <a:t>while</a:t>
            </a:r>
            <a:r>
              <a:rPr lang="tr-TR" sz="1400" b="1" dirty="0" smtClean="0"/>
              <a:t> </a:t>
            </a:r>
            <a:r>
              <a:rPr lang="tr-TR" sz="1400" dirty="0"/>
              <a:t>(</a:t>
            </a:r>
            <a:r>
              <a:rPr lang="tr-TR" sz="1400" dirty="0" err="1"/>
              <a:t>true</a:t>
            </a:r>
            <a:r>
              <a:rPr lang="tr-TR" sz="1400" dirty="0"/>
              <a:t>) {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semWaitB</a:t>
            </a:r>
            <a:r>
              <a:rPr lang="tr-TR" sz="1400" dirty="0" smtClean="0"/>
              <a:t>(s</a:t>
            </a:r>
            <a:r>
              <a:rPr lang="tr-TR" sz="1400" dirty="0"/>
              <a:t>);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take</a:t>
            </a:r>
            <a:r>
              <a:rPr lang="tr-TR" sz="1400" dirty="0"/>
              <a:t>();</a:t>
            </a:r>
          </a:p>
          <a:p>
            <a:r>
              <a:rPr lang="tr-TR" sz="1400" dirty="0" smtClean="0"/>
              <a:t>			n-</a:t>
            </a:r>
            <a:r>
              <a:rPr lang="tr-TR" sz="1400" dirty="0"/>
              <a:t>-;</a:t>
            </a:r>
          </a:p>
          <a:p>
            <a:r>
              <a:rPr lang="tr-TR" sz="1400" dirty="0" smtClean="0"/>
              <a:t>			m </a:t>
            </a:r>
            <a:r>
              <a:rPr lang="tr-TR" sz="1400" dirty="0"/>
              <a:t>= n;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semSignalB</a:t>
            </a:r>
            <a:r>
              <a:rPr lang="tr-TR" sz="1400" dirty="0" smtClean="0"/>
              <a:t>(s</a:t>
            </a:r>
            <a:r>
              <a:rPr lang="tr-TR" sz="1400" dirty="0"/>
              <a:t>);</a:t>
            </a:r>
          </a:p>
          <a:p>
            <a:r>
              <a:rPr lang="tr-TR" sz="1400" dirty="0" smtClean="0"/>
              <a:t>			</a:t>
            </a:r>
            <a:r>
              <a:rPr lang="tr-TR" sz="1400" dirty="0" err="1" smtClean="0"/>
              <a:t>consume</a:t>
            </a:r>
            <a:r>
              <a:rPr lang="tr-TR" sz="1400" dirty="0"/>
              <a:t>();</a:t>
            </a:r>
          </a:p>
          <a:p>
            <a:r>
              <a:rPr lang="tr-TR" sz="1400" b="1" dirty="0" smtClean="0"/>
              <a:t>			</a:t>
            </a:r>
            <a:r>
              <a:rPr lang="tr-TR" sz="1400" b="1" dirty="0" err="1" smtClean="0"/>
              <a:t>if</a:t>
            </a:r>
            <a:r>
              <a:rPr lang="tr-TR" sz="1400" b="1" dirty="0" smtClean="0"/>
              <a:t> </a:t>
            </a:r>
            <a:r>
              <a:rPr lang="tr-TR" sz="1400" dirty="0"/>
              <a:t>(m==0) </a:t>
            </a:r>
            <a:r>
              <a:rPr lang="tr-TR" sz="1400" dirty="0" err="1"/>
              <a:t>semWaitB</a:t>
            </a:r>
            <a:r>
              <a:rPr lang="tr-TR" sz="1400" dirty="0"/>
              <a:t>(</a:t>
            </a:r>
            <a:r>
              <a:rPr lang="tr-TR" sz="1400" dirty="0" err="1"/>
              <a:t>delay</a:t>
            </a:r>
            <a:r>
              <a:rPr lang="tr-TR" sz="1400" dirty="0"/>
              <a:t>);</a:t>
            </a:r>
          </a:p>
          <a:p>
            <a:r>
              <a:rPr lang="tr-TR" sz="1400" dirty="0" smtClean="0"/>
              <a:t>		}</a:t>
            </a:r>
            <a:endParaRPr lang="tr-TR" sz="1400" dirty="0"/>
          </a:p>
          <a:p>
            <a:r>
              <a:rPr lang="tr-TR" sz="1400" dirty="0" smtClean="0"/>
              <a:t>	}</a:t>
            </a:r>
            <a:endParaRPr lang="tr-TR" sz="1400" dirty="0"/>
          </a:p>
          <a:p>
            <a:r>
              <a:rPr lang="tr-TR" sz="1400" b="1" dirty="0" err="1"/>
              <a:t>void</a:t>
            </a:r>
            <a:r>
              <a:rPr lang="tr-TR" sz="1400" b="1" dirty="0"/>
              <a:t> </a:t>
            </a:r>
            <a:r>
              <a:rPr lang="tr-TR" sz="1400" dirty="0"/>
              <a:t>main()</a:t>
            </a:r>
          </a:p>
          <a:p>
            <a:r>
              <a:rPr lang="tr-TR" sz="1400" dirty="0"/>
              <a:t>{</a:t>
            </a:r>
          </a:p>
          <a:p>
            <a:r>
              <a:rPr lang="tr-TR" sz="1400" dirty="0" smtClean="0"/>
              <a:t>	n </a:t>
            </a:r>
            <a:r>
              <a:rPr lang="tr-TR" sz="1400" dirty="0"/>
              <a:t>= 0;</a:t>
            </a:r>
          </a:p>
          <a:p>
            <a:r>
              <a:rPr lang="tr-TR" sz="1400" b="1" dirty="0" smtClean="0"/>
              <a:t>	</a:t>
            </a:r>
            <a:r>
              <a:rPr lang="tr-TR" sz="1400" b="1" dirty="0" err="1" smtClean="0"/>
              <a:t>parbegin</a:t>
            </a:r>
            <a:r>
              <a:rPr lang="tr-TR" sz="1400" b="1" dirty="0" smtClean="0"/>
              <a:t> </a:t>
            </a:r>
            <a:r>
              <a:rPr lang="tr-TR" sz="1400" dirty="0"/>
              <a:t>(</a:t>
            </a:r>
            <a:r>
              <a:rPr lang="tr-TR" sz="1400" dirty="0" err="1"/>
              <a:t>producer</a:t>
            </a:r>
            <a:r>
              <a:rPr lang="tr-TR" sz="1400" dirty="0"/>
              <a:t>, </a:t>
            </a:r>
            <a:r>
              <a:rPr lang="tr-TR" sz="1400" dirty="0" err="1"/>
              <a:t>consumer</a:t>
            </a:r>
            <a:r>
              <a:rPr lang="tr-TR" sz="1400" dirty="0"/>
              <a:t>);</a:t>
            </a:r>
          </a:p>
          <a:p>
            <a:r>
              <a:rPr lang="tr-TR" sz="14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0688"/>
            <a:ext cx="8242300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228725"/>
            <a:ext cx="37719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9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Eş zamanlı Görevler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Eş zamanlı Görevler olması </a:t>
            </a:r>
            <a:r>
              <a:rPr lang="tr-TR" b="0" dirty="0"/>
              <a:t>durumunda bazı </a:t>
            </a:r>
            <a:r>
              <a:rPr lang="tr-TR" b="0" dirty="0" smtClean="0"/>
              <a:t>tasarım konuları </a:t>
            </a:r>
            <a:r>
              <a:rPr lang="tr-TR" b="0" dirty="0"/>
              <a:t>önem kazanır:</a:t>
            </a:r>
          </a:p>
          <a:p>
            <a:pPr lvl="1"/>
            <a:r>
              <a:rPr lang="tr-TR" b="0" dirty="0" smtClean="0"/>
              <a:t>Görevler </a:t>
            </a:r>
            <a:r>
              <a:rPr lang="tr-TR" b="0" dirty="0"/>
              <a:t>arası </a:t>
            </a:r>
            <a:r>
              <a:rPr lang="tr-TR" b="0" dirty="0" smtClean="0"/>
              <a:t>iletişim</a:t>
            </a:r>
            <a:endParaRPr lang="tr-TR" b="0" dirty="0"/>
          </a:p>
          <a:p>
            <a:pPr lvl="1"/>
            <a:r>
              <a:rPr lang="tr-TR" b="0" dirty="0" smtClean="0"/>
              <a:t>Kaynak paylaşımı (bellek, dosyalar, I/O erişimi)</a:t>
            </a:r>
          </a:p>
          <a:p>
            <a:pPr lvl="1"/>
            <a:r>
              <a:rPr lang="tr-TR" b="0" dirty="0" smtClean="0"/>
              <a:t>Çoklu Görevlerin </a:t>
            </a:r>
            <a:r>
              <a:rPr lang="tr-TR" b="0" dirty="0" err="1" smtClean="0"/>
              <a:t>aktivitlerinin</a:t>
            </a:r>
            <a:r>
              <a:rPr lang="tr-TR" b="0" dirty="0" smtClean="0"/>
              <a:t> senkronizasyonu</a:t>
            </a:r>
          </a:p>
          <a:p>
            <a:pPr lvl="1"/>
            <a:r>
              <a:rPr lang="tr-TR" b="0" dirty="0" smtClean="0"/>
              <a:t>İşlemci </a:t>
            </a:r>
            <a:r>
              <a:rPr lang="tr-TR" b="0" dirty="0"/>
              <a:t>zamanı ataması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54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371600"/>
            <a:ext cx="6088212" cy="500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9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MONITORLER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Semaforlar karşılıklı </a:t>
            </a:r>
            <a:r>
              <a:rPr lang="tr-TR" dirty="0" smtClean="0"/>
              <a:t>dışlama </a:t>
            </a:r>
            <a:r>
              <a:rPr lang="tr-TR" dirty="0"/>
              <a:t>uygulamak </a:t>
            </a:r>
            <a:r>
              <a:rPr lang="tr-TR" dirty="0" smtClean="0"/>
              <a:t>ve </a:t>
            </a:r>
            <a:r>
              <a:rPr lang="tr-TR" dirty="0"/>
              <a:t>koordine </a:t>
            </a:r>
            <a:r>
              <a:rPr lang="tr-TR" dirty="0" smtClean="0"/>
              <a:t>işlemleri </a:t>
            </a:r>
            <a:r>
              <a:rPr lang="tr-TR" dirty="0"/>
              <a:t>için ilkel ama güçlü ve esnek bir araç sağlar</a:t>
            </a:r>
            <a:r>
              <a:rPr lang="tr-TR" dirty="0" smtClean="0"/>
              <a:t>.,</a:t>
            </a:r>
          </a:p>
          <a:p>
            <a:r>
              <a:rPr lang="tr-TR" dirty="0" smtClean="0"/>
              <a:t>Monitör, semafor ile eşdeğer işlevsellik sağlayan ve kontrolü daha kolay bir programlama dili yapısıdır.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258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Message </a:t>
            </a:r>
            <a:r>
              <a:rPr lang="tr-TR" dirty="0" err="1" smtClean="0"/>
              <a:t>Passing</a:t>
            </a:r>
            <a:r>
              <a:rPr lang="tr-TR" dirty="0" smtClean="0"/>
              <a:t> – Mesaj Gönderme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n-NO" dirty="0"/>
              <a:t>Süreçler arasında mesaj gönderip, almak için </a:t>
            </a:r>
            <a:r>
              <a:rPr lang="nn-NO" b="1" i="1" dirty="0"/>
              <a:t>send ve </a:t>
            </a:r>
            <a:r>
              <a:rPr lang="nn-NO" b="1" i="1" dirty="0" smtClean="0"/>
              <a:t>receive</a:t>
            </a:r>
            <a:r>
              <a:rPr lang="tr-TR" b="1" i="1" dirty="0" smtClean="0"/>
              <a:t> </a:t>
            </a:r>
            <a:r>
              <a:rPr lang="tr-TR" dirty="0" smtClean="0"/>
              <a:t>şeklinde </a:t>
            </a:r>
            <a:r>
              <a:rPr lang="tr-TR" dirty="0"/>
              <a:t>iki sistem çağrısı bulunur. Bu çağrılar aşağıdaki </a:t>
            </a:r>
            <a:r>
              <a:rPr lang="tr-TR" dirty="0" smtClean="0"/>
              <a:t>gibi kütüphane </a:t>
            </a:r>
            <a:r>
              <a:rPr lang="tr-TR" dirty="0"/>
              <a:t>fonksiyonu olarak tanımlansınlar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i="1" dirty="0" err="1"/>
              <a:t>send</a:t>
            </a:r>
            <a:r>
              <a:rPr lang="tr-TR" b="1" i="1" dirty="0"/>
              <a:t> (</a:t>
            </a:r>
            <a:r>
              <a:rPr lang="tr-TR" b="1" i="1" dirty="0" err="1"/>
              <a:t>varış,&amp;mesaj</a:t>
            </a:r>
            <a:r>
              <a:rPr lang="tr-TR" b="1" i="1" dirty="0"/>
              <a:t>); </a:t>
            </a:r>
            <a:r>
              <a:rPr lang="tr-TR" dirty="0"/>
              <a:t>//varış ile verilmiş olan sürece </a:t>
            </a:r>
            <a:r>
              <a:rPr lang="tr-TR" dirty="0" smtClean="0"/>
              <a:t>mesajı gönderir</a:t>
            </a:r>
            <a:endParaRPr lang="tr-TR" dirty="0"/>
          </a:p>
          <a:p>
            <a:r>
              <a:rPr lang="tr-TR" b="1" i="1" dirty="0" err="1"/>
              <a:t>receive</a:t>
            </a:r>
            <a:r>
              <a:rPr lang="tr-TR" b="1" i="1" dirty="0"/>
              <a:t>(</a:t>
            </a:r>
            <a:r>
              <a:rPr lang="tr-TR" b="1" i="1" dirty="0" err="1"/>
              <a:t>kaynak,&amp;mesaj</a:t>
            </a:r>
            <a:r>
              <a:rPr lang="tr-TR" b="1" i="1" dirty="0"/>
              <a:t>);</a:t>
            </a:r>
            <a:r>
              <a:rPr lang="tr-TR" dirty="0"/>
              <a:t>//</a:t>
            </a:r>
            <a:r>
              <a:rPr lang="tr-TR" dirty="0" err="1"/>
              <a:t>kaynakdan</a:t>
            </a:r>
            <a:r>
              <a:rPr lang="tr-TR" dirty="0"/>
              <a:t> gelen mesajı alır. </a:t>
            </a:r>
            <a:r>
              <a:rPr lang="tr-TR" dirty="0" smtClean="0"/>
              <a:t>Eğer mesaj </a:t>
            </a:r>
            <a:r>
              <a:rPr lang="tr-TR" dirty="0"/>
              <a:t>yoksa gelene kadar </a:t>
            </a:r>
            <a:r>
              <a:rPr lang="tr-TR" dirty="0" err="1"/>
              <a:t>bloklanır</a:t>
            </a:r>
            <a:r>
              <a:rPr lang="tr-TR" dirty="0"/>
              <a:t> ya da bir hata kodu </a:t>
            </a:r>
            <a:r>
              <a:rPr lang="tr-TR" dirty="0" smtClean="0"/>
              <a:t>geriye çevirir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642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Bu işlemlerde çeşitli problemler </a:t>
            </a:r>
            <a:r>
              <a:rPr lang="tr-TR" dirty="0" smtClean="0"/>
              <a:t>çıkabilir. </a:t>
            </a:r>
          </a:p>
          <a:p>
            <a:pPr marL="0" indent="0">
              <a:buNone/>
            </a:pPr>
            <a:r>
              <a:rPr lang="tr-TR" dirty="0" smtClean="0"/>
              <a:t>Örneğin</a:t>
            </a:r>
            <a:r>
              <a:rPr lang="tr-TR" dirty="0"/>
              <a:t>, mesaj gidecek olan bilgisayar ağ üzerinde başka </a:t>
            </a:r>
            <a:r>
              <a:rPr lang="tr-TR" dirty="0" smtClean="0"/>
              <a:t>bir bilgisayarda </a:t>
            </a:r>
            <a:r>
              <a:rPr lang="tr-TR" dirty="0"/>
              <a:t>ise mesaj ağda kaybolabilir. Bu yüzden </a:t>
            </a:r>
            <a:r>
              <a:rPr lang="tr-TR" dirty="0" smtClean="0"/>
              <a:t>gönderici mesaj </a:t>
            </a:r>
            <a:r>
              <a:rPr lang="tr-TR" dirty="0"/>
              <a:t>göndermeli, alıcı mesajı aldığını belirten kabul (</a:t>
            </a:r>
            <a:r>
              <a:rPr lang="tr-TR" dirty="0" err="1" smtClean="0"/>
              <a:t>ackowledge</a:t>
            </a:r>
            <a:r>
              <a:rPr lang="tr-TR" dirty="0" smtClean="0"/>
              <a:t>) mesajı </a:t>
            </a:r>
            <a:r>
              <a:rPr lang="tr-TR" dirty="0"/>
              <a:t>geriye göndermelidir. Eğer gönderici kabul mesajını belirli </a:t>
            </a:r>
            <a:r>
              <a:rPr lang="tr-TR" dirty="0" smtClean="0"/>
              <a:t>bir süre </a:t>
            </a:r>
            <a:r>
              <a:rPr lang="tr-TR" dirty="0"/>
              <a:t>alamazsa mesajı tekrar gönderir.</a:t>
            </a:r>
          </a:p>
          <a:p>
            <a:pPr marL="0" indent="0">
              <a:buNone/>
            </a:pPr>
            <a:r>
              <a:rPr lang="tr-TR" dirty="0"/>
              <a:t>Mesaj ulaşmış fakat kabul mesajı ağda kaybolmuş </a:t>
            </a:r>
            <a:r>
              <a:rPr lang="tr-TR" dirty="0" smtClean="0"/>
              <a:t>olabilir. Gönderici </a:t>
            </a:r>
            <a:r>
              <a:rPr lang="tr-TR" dirty="0"/>
              <a:t>mesajı iki kez göndermiş, alıcıda mesajı iki kez </a:t>
            </a:r>
            <a:r>
              <a:rPr lang="tr-TR" dirty="0" smtClean="0"/>
              <a:t>almış olur</a:t>
            </a:r>
            <a:r>
              <a:rPr lang="tr-TR" dirty="0"/>
              <a:t>. Bu problem mesaja sıra numarası verilerek çözülür, </a:t>
            </a:r>
            <a:r>
              <a:rPr lang="tr-TR" dirty="0" smtClean="0"/>
              <a:t>aynı numaralı </a:t>
            </a:r>
            <a:r>
              <a:rPr lang="tr-TR" dirty="0"/>
              <a:t>iki mesaj gelirse sadece biri kabul edilir.</a:t>
            </a:r>
          </a:p>
          <a:p>
            <a:pPr marL="0" indent="0">
              <a:buNone/>
            </a:pPr>
            <a:r>
              <a:rPr lang="tr-TR" dirty="0"/>
              <a:t>Bu işlemler aynı makine üzerinde olsa dahi semaforlara </a:t>
            </a:r>
            <a:r>
              <a:rPr lang="tr-TR" dirty="0" smtClean="0"/>
              <a:t>göre oldukça </a:t>
            </a:r>
            <a:r>
              <a:rPr lang="tr-TR" dirty="0"/>
              <a:t>yavaştırlar.</a:t>
            </a:r>
          </a:p>
        </p:txBody>
      </p:sp>
    </p:spTree>
    <p:extLst>
      <p:ext uri="{BB962C8B-B14F-4D97-AF65-F5344CB8AC3E}">
        <p14:creationId xmlns:p14="http://schemas.microsoft.com/office/powerpoint/2010/main" val="136224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Mesajlar alıcı tarafından alınmadığında </a:t>
            </a:r>
            <a:r>
              <a:rPr lang="tr-TR" dirty="0" err="1"/>
              <a:t>postakutusu</a:t>
            </a:r>
            <a:r>
              <a:rPr lang="tr-TR" dirty="0"/>
              <a:t> (</a:t>
            </a:r>
            <a:r>
              <a:rPr lang="tr-TR" dirty="0" err="1"/>
              <a:t>mailbox</a:t>
            </a:r>
            <a:r>
              <a:rPr lang="tr-TR" dirty="0"/>
              <a:t>) </a:t>
            </a:r>
            <a:r>
              <a:rPr lang="tr-TR" dirty="0" smtClean="0"/>
              <a:t>adı verilen </a:t>
            </a:r>
            <a:r>
              <a:rPr lang="tr-TR" dirty="0"/>
              <a:t>yapılarda depolanır. Depolanan mesajlar, alıcı </a:t>
            </a:r>
            <a:r>
              <a:rPr lang="tr-TR" dirty="0" smtClean="0"/>
              <a:t>tarafından alınır.</a:t>
            </a:r>
          </a:p>
          <a:p>
            <a:r>
              <a:rPr lang="tr-TR" dirty="0"/>
              <a:t>Mesajlaşmada, ilk önce gönderici mesajı göndermek için </a:t>
            </a:r>
            <a:r>
              <a:rPr lang="tr-TR" dirty="0" err="1"/>
              <a:t>send</a:t>
            </a:r>
            <a:r>
              <a:rPr lang="tr-TR" dirty="0" smtClean="0"/>
              <a:t>() metodunu </a:t>
            </a:r>
            <a:r>
              <a:rPr lang="tr-TR" dirty="0"/>
              <a:t>çalıştırır ve süreç </a:t>
            </a:r>
            <a:r>
              <a:rPr lang="tr-TR" dirty="0" err="1"/>
              <a:t>bloklanır</a:t>
            </a:r>
            <a:r>
              <a:rPr lang="tr-TR" dirty="0"/>
              <a:t>. </a:t>
            </a:r>
            <a:r>
              <a:rPr lang="tr-TR" dirty="0" err="1"/>
              <a:t>receive</a:t>
            </a:r>
            <a:r>
              <a:rPr lang="tr-TR" dirty="0"/>
              <a:t>() metodu bir </a:t>
            </a:r>
            <a:r>
              <a:rPr lang="tr-TR" dirty="0" smtClean="0"/>
              <a:t>alıcı tarafından </a:t>
            </a:r>
            <a:r>
              <a:rPr lang="tr-TR" dirty="0"/>
              <a:t>çalıştırıldığı anda, mesaj </a:t>
            </a:r>
            <a:r>
              <a:rPr lang="tr-TR" dirty="0" err="1"/>
              <a:t>tamponlama</a:t>
            </a:r>
            <a:r>
              <a:rPr lang="tr-TR" dirty="0"/>
              <a:t> yapılmadan </a:t>
            </a:r>
            <a:r>
              <a:rPr lang="tr-TR" dirty="0" smtClean="0"/>
              <a:t>alıcıya geçirilir</a:t>
            </a:r>
            <a:r>
              <a:rPr lang="tr-TR" dirty="0"/>
              <a:t>. Aynı şekilde, </a:t>
            </a:r>
            <a:r>
              <a:rPr lang="tr-TR" dirty="0" err="1"/>
              <a:t>receive</a:t>
            </a:r>
            <a:r>
              <a:rPr lang="tr-TR" dirty="0"/>
              <a:t>() </a:t>
            </a:r>
            <a:r>
              <a:rPr lang="tr-TR" dirty="0" err="1"/>
              <a:t>metoduda</a:t>
            </a:r>
            <a:r>
              <a:rPr lang="tr-TR" dirty="0"/>
              <a:t> mesaj yoksa </a:t>
            </a:r>
            <a:r>
              <a:rPr lang="tr-TR" dirty="0" smtClean="0"/>
              <a:t>gelene kadar </a:t>
            </a:r>
            <a:r>
              <a:rPr lang="tr-TR" dirty="0" err="1"/>
              <a:t>bloklanır</a:t>
            </a:r>
            <a:r>
              <a:rPr lang="tr-TR" dirty="0"/>
              <a:t>. Bu yönteme </a:t>
            </a:r>
            <a:r>
              <a:rPr lang="tr-TR" b="1" i="1" dirty="0"/>
              <a:t>randevu(</a:t>
            </a:r>
            <a:r>
              <a:rPr lang="tr-TR" b="1" i="1" dirty="0" err="1"/>
              <a:t>rendezvous</a:t>
            </a:r>
            <a:r>
              <a:rPr lang="tr-TR" b="1" i="1" dirty="0"/>
              <a:t>) </a:t>
            </a:r>
            <a:r>
              <a:rPr lang="tr-TR" dirty="0"/>
              <a:t>denilir.</a:t>
            </a:r>
          </a:p>
        </p:txBody>
      </p:sp>
    </p:spTree>
    <p:extLst>
      <p:ext uri="{BB962C8B-B14F-4D97-AF65-F5344CB8AC3E}">
        <p14:creationId xmlns:p14="http://schemas.microsoft.com/office/powerpoint/2010/main" val="953845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Linux Senkronizasyon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Kernel</a:t>
            </a:r>
            <a:r>
              <a:rPr lang="tr-TR" dirty="0" smtClean="0"/>
              <a:t> ver. 2.6 öncesi kısa kritik bölge uygulamalarında kesme engelleme</a:t>
            </a:r>
          </a:p>
          <a:p>
            <a:r>
              <a:rPr lang="tr-TR" dirty="0" smtClean="0"/>
              <a:t>Ver. 2.6 ve Sonra, başkasına engel olma</a:t>
            </a:r>
          </a:p>
          <a:p>
            <a:r>
              <a:rPr lang="tr-TR" dirty="0" smtClean="0"/>
              <a:t>Linux sağlar</a:t>
            </a:r>
          </a:p>
          <a:p>
            <a:pPr lvl="1"/>
            <a:r>
              <a:rPr lang="tr-TR" dirty="0" smtClean="0"/>
              <a:t>Semafor</a:t>
            </a:r>
          </a:p>
          <a:p>
            <a:pPr lvl="1"/>
            <a:r>
              <a:rPr lang="tr-TR" dirty="0" smtClean="0"/>
              <a:t>Atomik sayısal değer</a:t>
            </a:r>
          </a:p>
          <a:p>
            <a:pPr lvl="1"/>
            <a:r>
              <a:rPr lang="tr-TR" dirty="0" smtClean="0"/>
              <a:t>Okuyucu ve yazıcı versiyonları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2453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Windows Senkronizasyon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 işlemcili sistemlerde genel kaynaklara erişimi korumak için kesme maskeleme kullanır.</a:t>
            </a:r>
          </a:p>
          <a:p>
            <a:r>
              <a:rPr lang="tr-TR" dirty="0" smtClean="0"/>
              <a:t>Çok işlemcili sistemlerde döndürme kilidi kullanılır.</a:t>
            </a:r>
          </a:p>
          <a:p>
            <a:r>
              <a:rPr lang="tr-TR" dirty="0" smtClean="0"/>
              <a:t>Aynı zamanda </a:t>
            </a:r>
            <a:r>
              <a:rPr lang="tr-TR" dirty="0" err="1" smtClean="0"/>
              <a:t>dispatcher</a:t>
            </a:r>
            <a:r>
              <a:rPr lang="tr-TR" dirty="0" smtClean="0"/>
              <a:t>, semafor, </a:t>
            </a:r>
            <a:r>
              <a:rPr lang="tr-TR" dirty="0" err="1" smtClean="0"/>
              <a:t>timer</a:t>
            </a:r>
            <a:r>
              <a:rPr lang="tr-TR" dirty="0" smtClean="0"/>
              <a:t>, olaylar (değişken) ve </a:t>
            </a:r>
            <a:r>
              <a:rPr lang="tr-TR" dirty="0" err="1" smtClean="0"/>
              <a:t>mutex</a:t>
            </a:r>
            <a:r>
              <a:rPr lang="tr-TR" dirty="0" smtClean="0"/>
              <a:t> kullanır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60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 err="1"/>
              <a:t>while</a:t>
            </a:r>
            <a:r>
              <a:rPr lang="tr-TR" sz="1400" dirty="0"/>
              <a:t> (</a:t>
            </a:r>
            <a:r>
              <a:rPr lang="tr-TR" sz="1400" dirty="0" err="1"/>
              <a:t>true</a:t>
            </a:r>
            <a:r>
              <a:rPr lang="tr-TR" sz="1400" dirty="0"/>
              <a:t>) </a:t>
            </a:r>
            <a:r>
              <a:rPr lang="tr-TR" sz="1400" i="1" dirty="0"/>
              <a:t>{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en-US" sz="1400" dirty="0" smtClean="0"/>
              <a:t>/* </a:t>
            </a:r>
            <a:r>
              <a:rPr lang="tr-TR" sz="1400" dirty="0" smtClean="0"/>
              <a:t>Bir sonraki üretilen ürün içim</a:t>
            </a:r>
            <a:r>
              <a:rPr lang="en-US" sz="1400" dirty="0" smtClean="0"/>
              <a:t>*/</a:t>
            </a:r>
            <a:endParaRPr lang="en-US" sz="1400" dirty="0"/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while</a:t>
            </a:r>
            <a:r>
              <a:rPr lang="tr-TR" sz="1400" dirty="0" smtClean="0"/>
              <a:t> </a:t>
            </a:r>
            <a:r>
              <a:rPr lang="tr-TR" sz="1400" dirty="0"/>
              <a:t>(</a:t>
            </a:r>
            <a:r>
              <a:rPr lang="tr-TR" sz="1400" dirty="0" err="1"/>
              <a:t>counter</a:t>
            </a:r>
            <a:r>
              <a:rPr lang="tr-TR" sz="1400" dirty="0"/>
              <a:t> == BUFFER SIZE</a:t>
            </a:r>
            <a:r>
              <a:rPr lang="tr-TR" sz="1400" dirty="0" smtClean="0"/>
              <a:t>); </a:t>
            </a:r>
            <a:r>
              <a:rPr lang="tr-TR" sz="1400" dirty="0"/>
              <a:t>/* do </a:t>
            </a:r>
            <a:r>
              <a:rPr lang="tr-TR" sz="1400" dirty="0" err="1"/>
              <a:t>nothing</a:t>
            </a:r>
            <a:r>
              <a:rPr lang="tr-TR" sz="1400" dirty="0"/>
              <a:t> */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buffer</a:t>
            </a:r>
            <a:r>
              <a:rPr lang="tr-TR" sz="1400" dirty="0" smtClean="0"/>
              <a:t>[in</a:t>
            </a:r>
            <a:r>
              <a:rPr lang="tr-TR" sz="1400" dirty="0"/>
              <a:t>] = </a:t>
            </a:r>
            <a:r>
              <a:rPr lang="tr-TR" sz="1400" dirty="0" err="1" smtClean="0"/>
              <a:t>next</a:t>
            </a:r>
            <a:r>
              <a:rPr lang="tr-TR" sz="1400" dirty="0" err="1"/>
              <a:t>_</a:t>
            </a:r>
            <a:r>
              <a:rPr lang="tr-TR" sz="1400" dirty="0" err="1" smtClean="0"/>
              <a:t>produced</a:t>
            </a:r>
            <a:r>
              <a:rPr lang="tr-TR" sz="1400" dirty="0"/>
              <a:t>;</a:t>
            </a:r>
          </a:p>
          <a:p>
            <a:pPr marL="0" indent="0">
              <a:buNone/>
            </a:pPr>
            <a:r>
              <a:rPr lang="tr-TR" sz="1400" dirty="0" smtClean="0"/>
              <a:t>	in </a:t>
            </a:r>
            <a:r>
              <a:rPr lang="tr-TR" sz="1400" dirty="0"/>
              <a:t>= (in + 1) % BUFFER SIZE;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counter</a:t>
            </a:r>
            <a:r>
              <a:rPr lang="tr-TR" sz="1400" dirty="0"/>
              <a:t>++;</a:t>
            </a:r>
          </a:p>
          <a:p>
            <a:pPr marL="0" indent="0">
              <a:buNone/>
            </a:pPr>
            <a:r>
              <a:rPr lang="tr-TR" sz="1400" i="1" dirty="0" smtClean="0"/>
              <a:t>}</a:t>
            </a:r>
          </a:p>
          <a:p>
            <a:pPr marL="0" indent="0">
              <a:buNone/>
            </a:pPr>
            <a:r>
              <a:rPr lang="tr-TR" sz="1400" i="1" dirty="0" smtClean="0"/>
              <a:t>//----------------------------------------------------------------</a:t>
            </a:r>
          </a:p>
          <a:p>
            <a:pPr marL="0" indent="0">
              <a:buNone/>
            </a:pPr>
            <a:endParaRPr lang="tr-TR" sz="1400" i="1" dirty="0"/>
          </a:p>
          <a:p>
            <a:pPr marL="0" indent="0">
              <a:buNone/>
            </a:pPr>
            <a:r>
              <a:rPr lang="tr-TR" sz="1400" dirty="0" err="1"/>
              <a:t>while</a:t>
            </a:r>
            <a:r>
              <a:rPr lang="tr-TR" sz="1400" dirty="0"/>
              <a:t> (</a:t>
            </a:r>
            <a:r>
              <a:rPr lang="tr-TR" sz="1400" dirty="0" err="1"/>
              <a:t>true</a:t>
            </a:r>
            <a:r>
              <a:rPr lang="tr-TR" sz="1400" dirty="0"/>
              <a:t>) </a:t>
            </a:r>
            <a:r>
              <a:rPr lang="tr-TR" sz="1400" i="1" dirty="0"/>
              <a:t>{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while</a:t>
            </a:r>
            <a:r>
              <a:rPr lang="tr-TR" sz="1400" dirty="0" smtClean="0"/>
              <a:t> </a:t>
            </a:r>
            <a:r>
              <a:rPr lang="tr-TR" sz="1400" dirty="0"/>
              <a:t>(</a:t>
            </a:r>
            <a:r>
              <a:rPr lang="tr-TR" sz="1400" dirty="0" err="1"/>
              <a:t>counter</a:t>
            </a:r>
            <a:r>
              <a:rPr lang="tr-TR" sz="1400" dirty="0"/>
              <a:t> == </a:t>
            </a:r>
            <a:r>
              <a:rPr lang="tr-TR" sz="1400"/>
              <a:t>0</a:t>
            </a:r>
            <a:r>
              <a:rPr lang="tr-TR" sz="1400" smtClean="0"/>
              <a:t>); </a:t>
            </a:r>
            <a:r>
              <a:rPr lang="tr-TR" sz="1400" dirty="0"/>
              <a:t>/* do </a:t>
            </a:r>
            <a:r>
              <a:rPr lang="tr-TR" sz="1400" dirty="0" err="1"/>
              <a:t>nothing</a:t>
            </a:r>
            <a:r>
              <a:rPr lang="tr-TR" sz="1400" dirty="0"/>
              <a:t> */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next</a:t>
            </a:r>
            <a:r>
              <a:rPr lang="tr-TR" sz="1400" dirty="0" err="1"/>
              <a:t>_</a:t>
            </a:r>
            <a:r>
              <a:rPr lang="tr-TR" sz="1400" dirty="0" err="1" smtClean="0"/>
              <a:t>consumed</a:t>
            </a:r>
            <a:r>
              <a:rPr lang="tr-TR" sz="1400" dirty="0" smtClean="0"/>
              <a:t> </a:t>
            </a:r>
            <a:r>
              <a:rPr lang="tr-TR" sz="1400" dirty="0"/>
              <a:t>= </a:t>
            </a:r>
            <a:r>
              <a:rPr lang="tr-TR" sz="1400" dirty="0" err="1"/>
              <a:t>buffer</a:t>
            </a:r>
            <a:r>
              <a:rPr lang="tr-TR" sz="1400" dirty="0"/>
              <a:t>[</a:t>
            </a:r>
            <a:r>
              <a:rPr lang="tr-TR" sz="1400" dirty="0" err="1"/>
              <a:t>out</a:t>
            </a:r>
            <a:r>
              <a:rPr lang="tr-TR" sz="1400" dirty="0"/>
              <a:t>];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en-US" sz="1400" dirty="0" smtClean="0"/>
              <a:t>out </a:t>
            </a:r>
            <a:r>
              <a:rPr lang="en-US" sz="1400" dirty="0"/>
              <a:t>= (out + 1) % BUFFER SIZE;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counter</a:t>
            </a:r>
            <a:r>
              <a:rPr lang="tr-TR" sz="1400" dirty="0" smtClean="0"/>
              <a:t>-</a:t>
            </a:r>
            <a:r>
              <a:rPr lang="tr-TR" sz="1400" dirty="0"/>
              <a:t>-;</a:t>
            </a:r>
          </a:p>
          <a:p>
            <a:pPr marL="0" indent="0">
              <a:buNone/>
            </a:pPr>
            <a:r>
              <a:rPr lang="tr-TR" sz="1400" dirty="0" smtClean="0"/>
              <a:t>	</a:t>
            </a:r>
            <a:r>
              <a:rPr lang="en-US" sz="1400" dirty="0" smtClean="0"/>
              <a:t>/* </a:t>
            </a:r>
            <a:r>
              <a:rPr lang="tr-TR" sz="1400" dirty="0" smtClean="0"/>
              <a:t>tüketilen bir sonraki ürünü tüketmek için</a:t>
            </a:r>
            <a:r>
              <a:rPr lang="en-US" sz="1400" dirty="0" smtClean="0"/>
              <a:t>*/</a:t>
            </a:r>
            <a:endParaRPr lang="en-US" sz="1400" dirty="0"/>
          </a:p>
          <a:p>
            <a:pPr marL="0" indent="0">
              <a:buNone/>
            </a:pPr>
            <a:r>
              <a:rPr lang="tr-TR" sz="1400" i="1" dirty="0" smtClean="0"/>
              <a:t>}</a:t>
            </a:r>
          </a:p>
          <a:p>
            <a:pPr marL="0" indent="0">
              <a:buNone/>
            </a:pPr>
            <a:endParaRPr lang="tr-TR" sz="1400" i="1" dirty="0"/>
          </a:p>
          <a:p>
            <a:pPr marL="0" indent="0">
              <a:buNone/>
            </a:pPr>
            <a:r>
              <a:rPr lang="tr-TR" sz="1400" i="1" dirty="0" smtClean="0"/>
              <a:t>Problem nerede?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276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Eş zamanlılık 3 farklı konuda ortaya çıkar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0717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8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 ile ilgili bazı terimler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6163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7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Görevler Arası İletişim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Bir görev </a:t>
            </a:r>
            <a:r>
              <a:rPr lang="tr-TR" dirty="0"/>
              <a:t>diğerine nasıl veri gönderir?</a:t>
            </a:r>
          </a:p>
          <a:p>
            <a:pPr lvl="1"/>
            <a:r>
              <a:rPr lang="tr-TR" b="0" dirty="0" smtClean="0"/>
              <a:t>Bir </a:t>
            </a:r>
            <a:r>
              <a:rPr lang="tr-TR" b="0" dirty="0"/>
              <a:t>ya da daha fazla </a:t>
            </a:r>
            <a:r>
              <a:rPr lang="tr-TR" b="0" dirty="0" smtClean="0"/>
              <a:t>görevin </a:t>
            </a:r>
            <a:r>
              <a:rPr lang="tr-TR" b="0" dirty="0"/>
              <a:t>birbirlerinin </a:t>
            </a:r>
            <a:r>
              <a:rPr lang="tr-TR" b="0" dirty="0" smtClean="0"/>
              <a:t>yollarını kullanırken dikkatli </a:t>
            </a:r>
            <a:r>
              <a:rPr lang="tr-TR" b="0" dirty="0"/>
              <a:t>olmaları ve birbirlerinin iletişim </a:t>
            </a:r>
            <a:r>
              <a:rPr lang="tr-TR" b="0" dirty="0" smtClean="0"/>
              <a:t>yollarına girmemeleri</a:t>
            </a:r>
            <a:r>
              <a:rPr lang="tr-TR" b="0" dirty="0"/>
              <a:t>.</a:t>
            </a:r>
          </a:p>
          <a:p>
            <a:r>
              <a:rPr lang="tr-TR" dirty="0" smtClean="0"/>
              <a:t>İletişimdeki </a:t>
            </a:r>
            <a:r>
              <a:rPr lang="tr-TR" dirty="0"/>
              <a:t>uygun sıra nasıl olmalıdır? </a:t>
            </a:r>
            <a:endParaRPr lang="tr-TR" dirty="0" smtClean="0"/>
          </a:p>
          <a:p>
            <a:pPr lvl="1"/>
            <a:r>
              <a:rPr lang="tr-TR" b="0" dirty="0" smtClean="0"/>
              <a:t>Bir görev veri gönderiyor </a:t>
            </a:r>
            <a:r>
              <a:rPr lang="tr-TR" b="0" dirty="0"/>
              <a:t>diğeri bu veriyi yazdırıyorsa, ilk </a:t>
            </a:r>
            <a:r>
              <a:rPr lang="tr-TR" b="0" dirty="0" smtClean="0"/>
              <a:t>görev veri göndermediğinde </a:t>
            </a:r>
            <a:r>
              <a:rPr lang="tr-TR" b="0" dirty="0"/>
              <a:t>ikincinin beklemesi ya da </a:t>
            </a:r>
            <a:r>
              <a:rPr lang="tr-TR" b="0" dirty="0" smtClean="0"/>
              <a:t>ikinci yazdırırken </a:t>
            </a:r>
            <a:r>
              <a:rPr lang="tr-TR" b="0" dirty="0"/>
              <a:t>birincinin beklemesi gereklidir. </a:t>
            </a:r>
            <a:r>
              <a:rPr lang="tr-TR" b="0" dirty="0" smtClean="0"/>
              <a:t>İletişimde kullanılacak </a:t>
            </a:r>
            <a:r>
              <a:rPr lang="tr-TR" b="0" dirty="0"/>
              <a:t>sıra önemlidir.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4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Ne için Yapılır?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 smtClean="0"/>
              <a:t>Kaynak </a:t>
            </a:r>
            <a:r>
              <a:rPr lang="tr-TR" b="0" dirty="0"/>
              <a:t>paylaşımı (dosya, I/O aygıtı</a:t>
            </a:r>
            <a:r>
              <a:rPr lang="tr-TR" b="0" dirty="0" smtClean="0"/>
              <a:t>,...)</a:t>
            </a:r>
          </a:p>
          <a:p>
            <a:endParaRPr lang="tr-TR" b="0" dirty="0"/>
          </a:p>
          <a:p>
            <a:r>
              <a:rPr lang="tr-TR" b="0" dirty="0" smtClean="0"/>
              <a:t>Karşılıklı </a:t>
            </a:r>
            <a:r>
              <a:rPr lang="tr-TR" b="0" dirty="0"/>
              <a:t>haberleşme (iki </a:t>
            </a:r>
            <a:r>
              <a:rPr lang="tr-TR" b="0" dirty="0" smtClean="0"/>
              <a:t>görev </a:t>
            </a:r>
            <a:r>
              <a:rPr lang="tr-TR" b="0" dirty="0"/>
              <a:t>birbirine haber gönderir</a:t>
            </a:r>
            <a:r>
              <a:rPr lang="tr-TR" b="0" dirty="0" smtClean="0"/>
              <a:t>)</a:t>
            </a:r>
          </a:p>
          <a:p>
            <a:endParaRPr lang="tr-TR" b="0" dirty="0"/>
          </a:p>
          <a:p>
            <a:r>
              <a:rPr lang="tr-TR" b="0" dirty="0" err="1" smtClean="0"/>
              <a:t>Senkronizayon</a:t>
            </a:r>
            <a:r>
              <a:rPr lang="tr-TR" b="0" dirty="0" smtClean="0"/>
              <a:t> </a:t>
            </a:r>
            <a:r>
              <a:rPr lang="tr-TR" b="0" dirty="0"/>
              <a:t>(Bir </a:t>
            </a:r>
            <a:r>
              <a:rPr lang="tr-TR" b="0" dirty="0" smtClean="0"/>
              <a:t>görevin </a:t>
            </a:r>
            <a:r>
              <a:rPr lang="tr-TR" b="0" dirty="0"/>
              <a:t>çalışması başka bir </a:t>
            </a:r>
            <a:r>
              <a:rPr lang="tr-TR" b="0" dirty="0" smtClean="0"/>
              <a:t>görevin belirli </a:t>
            </a:r>
            <a:r>
              <a:rPr lang="tr-TR" b="0" dirty="0"/>
              <a:t>işlemleri tamamlamış olmasına bağlı olabilir)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1319</Words>
  <Application>Microsoft Office PowerPoint</Application>
  <PresentationFormat>Ekran Gösterisi (4:3)</PresentationFormat>
  <Paragraphs>336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Ofis Teması</vt:lpstr>
      <vt:lpstr>Görevler Arası İletişim(Eş Zamanlılık) IPC</vt:lpstr>
      <vt:lpstr>Konular</vt:lpstr>
      <vt:lpstr>OS Tasarımları</vt:lpstr>
      <vt:lpstr>Eş zamanlı Görevler</vt:lpstr>
      <vt:lpstr>Üretici Tüketici Problemi</vt:lpstr>
      <vt:lpstr>Eş zamanlılık 3 farklı konuda ortaya çıkar</vt:lpstr>
      <vt:lpstr>Konu ile ilgili bazı terimler</vt:lpstr>
      <vt:lpstr>Görevler Arası İletişim</vt:lpstr>
      <vt:lpstr>İletişim Ne için Yapılır?</vt:lpstr>
      <vt:lpstr>Görevlerin Etkileşimi</vt:lpstr>
      <vt:lpstr>Görevler Arası Rekabet (Yarış Durumları)</vt:lpstr>
      <vt:lpstr>Görevler Arasında Paylaşma Yoluyla İşbirliği</vt:lpstr>
      <vt:lpstr>Senkronizasyon </vt:lpstr>
      <vt:lpstr>Görevler Arasında Paylaşma Yoluyla İşbirliği</vt:lpstr>
      <vt:lpstr>Görevler Arasında Haberleşme Yoluyla İşbirliği</vt:lpstr>
      <vt:lpstr>Karşılıklı dışlama(Mutual Execution)</vt:lpstr>
      <vt:lpstr>Karşılıklı Dışlamada Dikkat Edilmesi Gerekenler</vt:lpstr>
      <vt:lpstr>Karşılıklı Dışlama</vt:lpstr>
      <vt:lpstr>Senkronizasyon  Yöntemleri</vt:lpstr>
      <vt:lpstr>Özel Donanım Desteği Gerektirmeyen Karşılıklı Dışlama</vt:lpstr>
      <vt:lpstr>Kesmenin Kontrolü</vt:lpstr>
      <vt:lpstr>Özel Donanım Desteği Gerektirmeyen Karşılıklı Dışlama</vt:lpstr>
      <vt:lpstr>Dikkatli Değiştirme (Strict Alternation) Çoklu Görev İçin –Çalışmayan Algoritma Kaynağın durumunu belirleyen algoritma</vt:lpstr>
      <vt:lpstr>Neden Çalışmaz</vt:lpstr>
      <vt:lpstr>Özel Donanım Desteği Gerektirmeyen Karşılıklı Dışlama</vt:lpstr>
      <vt:lpstr>Peterson’ un Çözümü</vt:lpstr>
      <vt:lpstr>Özel Donanım Gerektiren Yöntemler</vt:lpstr>
      <vt:lpstr>xchg komutunun kullanımı</vt:lpstr>
      <vt:lpstr>Semaforlar </vt:lpstr>
      <vt:lpstr>İkili Semafor</vt:lpstr>
      <vt:lpstr>PowerPoint Sunusu</vt:lpstr>
      <vt:lpstr>SEMAFORLAR</vt:lpstr>
      <vt:lpstr>PowerPoint Sunusu</vt:lpstr>
      <vt:lpstr>PowerPoint Sunusu</vt:lpstr>
      <vt:lpstr>Üretici Tüketici Problemi</vt:lpstr>
      <vt:lpstr>PowerPoint Sunusu</vt:lpstr>
      <vt:lpstr>PowerPoint Sunusu</vt:lpstr>
      <vt:lpstr>İkili Semafor ile Üretici Tüketici Problemi Çözümü</vt:lpstr>
      <vt:lpstr>PowerPoint Sunusu</vt:lpstr>
      <vt:lpstr>PowerPoint Sunusu</vt:lpstr>
      <vt:lpstr>MONITORLER</vt:lpstr>
      <vt:lpstr>Message Passing – Mesaj Gönderme</vt:lpstr>
      <vt:lpstr>PowerPoint Sunusu</vt:lpstr>
      <vt:lpstr>PowerPoint Sunusu</vt:lpstr>
      <vt:lpstr>Linux Senkronizasyon</vt:lpstr>
      <vt:lpstr>Windows Senkronizasyon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Görevler Arası İletişim(Eş Zamanlılık) IPC</dc:title>
  <dc:creator>mevlut</dc:creator>
  <cp:lastModifiedBy>mevlut ersoy</cp:lastModifiedBy>
  <cp:revision>18</cp:revision>
  <dcterms:created xsi:type="dcterms:W3CDTF">2015-11-07T12:26:57Z</dcterms:created>
  <dcterms:modified xsi:type="dcterms:W3CDTF">2017-07-28T06:30:30Z</dcterms:modified>
</cp:coreProperties>
</file>