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22CB6-CAD2-417D-BABD-0071125CEAAE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0214EC68-E23D-4127-A84B-50F54368FA71}">
      <dgm:prSet phldrT="[Metin]" custT="1"/>
      <dgm:spPr/>
      <dgm:t>
        <a:bodyPr/>
        <a:lstStyle/>
        <a:p>
          <a:r>
            <a:rPr lang="tr-TR" sz="1800" dirty="0" smtClean="0"/>
            <a:t>Bilgisayar Kaynakları</a:t>
          </a:r>
          <a:endParaRPr lang="tr-TR" sz="1800" dirty="0"/>
        </a:p>
      </dgm:t>
    </dgm:pt>
    <dgm:pt modelId="{6CA62178-2F97-4741-868B-B9F6136B3AB3}" type="parTrans" cxnId="{BBAF5CC2-E130-47DF-A994-0B2F477D33DA}">
      <dgm:prSet/>
      <dgm:spPr/>
      <dgm:t>
        <a:bodyPr/>
        <a:lstStyle/>
        <a:p>
          <a:endParaRPr lang="tr-TR" sz="1100"/>
        </a:p>
      </dgm:t>
    </dgm:pt>
    <dgm:pt modelId="{E96A6932-1696-423B-A463-7F55D4C6FA4E}" type="sibTrans" cxnId="{BBAF5CC2-E130-47DF-A994-0B2F477D33DA}">
      <dgm:prSet/>
      <dgm:spPr/>
      <dgm:t>
        <a:bodyPr/>
        <a:lstStyle/>
        <a:p>
          <a:endParaRPr lang="tr-TR" sz="1100"/>
        </a:p>
      </dgm:t>
    </dgm:pt>
    <dgm:pt modelId="{49A4ED5B-C062-4122-B801-67E751DD0D05}">
      <dgm:prSet phldrT="[Metin]" custT="1"/>
      <dgm:spPr/>
      <dgm:t>
        <a:bodyPr/>
        <a:lstStyle/>
        <a:p>
          <a:r>
            <a:rPr lang="tr-TR" sz="1400" dirty="0" smtClean="0"/>
            <a:t>Ele Geçirilebilir</a:t>
          </a:r>
        </a:p>
        <a:p>
          <a:r>
            <a:rPr lang="tr-TR" sz="1400" dirty="0" smtClean="0"/>
            <a:t>(</a:t>
          </a:r>
          <a:r>
            <a:rPr lang="tr-TR" sz="1400" dirty="0" err="1" smtClean="0"/>
            <a:t>Pre-emptable</a:t>
          </a:r>
          <a:r>
            <a:rPr lang="tr-TR" sz="1400" dirty="0" smtClean="0"/>
            <a:t>)</a:t>
          </a:r>
          <a:endParaRPr lang="tr-TR" sz="1400" dirty="0"/>
        </a:p>
      </dgm:t>
    </dgm:pt>
    <dgm:pt modelId="{449CEF19-6932-4577-8F8A-DC3BD8F5FDE1}" type="parTrans" cxnId="{092A0D89-82CA-451D-AACC-2456F3A6DF47}">
      <dgm:prSet/>
      <dgm:spPr/>
      <dgm:t>
        <a:bodyPr/>
        <a:lstStyle/>
        <a:p>
          <a:endParaRPr lang="tr-TR" sz="1100"/>
        </a:p>
      </dgm:t>
    </dgm:pt>
    <dgm:pt modelId="{C721EBE7-19E4-4ACF-B17A-45A91476E750}" type="sibTrans" cxnId="{092A0D89-82CA-451D-AACC-2456F3A6DF47}">
      <dgm:prSet/>
      <dgm:spPr/>
      <dgm:t>
        <a:bodyPr/>
        <a:lstStyle/>
        <a:p>
          <a:endParaRPr lang="tr-TR" sz="1100"/>
        </a:p>
      </dgm:t>
    </dgm:pt>
    <dgm:pt modelId="{BB57A286-EB9F-4E4A-8582-CEDF90D91AA4}">
      <dgm:prSet phldrT="[Metin]" custT="1"/>
      <dgm:spPr/>
      <dgm:t>
        <a:bodyPr/>
        <a:lstStyle/>
        <a:p>
          <a:r>
            <a:rPr lang="tr-TR" sz="1200" dirty="0" smtClean="0"/>
            <a:t>Ele Geçirilemez</a:t>
          </a:r>
        </a:p>
        <a:p>
          <a:r>
            <a:rPr lang="tr-TR" sz="1200" dirty="0" smtClean="0"/>
            <a:t>(</a:t>
          </a:r>
          <a:r>
            <a:rPr lang="tr-TR" sz="1200" dirty="0" err="1" smtClean="0"/>
            <a:t>Non</a:t>
          </a:r>
          <a:r>
            <a:rPr lang="tr-TR" sz="1200" dirty="0" smtClean="0"/>
            <a:t> </a:t>
          </a:r>
          <a:r>
            <a:rPr lang="tr-TR" sz="1200" dirty="0" err="1" smtClean="0"/>
            <a:t>Pre-emptable</a:t>
          </a:r>
          <a:r>
            <a:rPr lang="tr-TR" sz="1200" dirty="0" smtClean="0"/>
            <a:t>)</a:t>
          </a:r>
          <a:endParaRPr lang="tr-TR" sz="1200" dirty="0"/>
        </a:p>
      </dgm:t>
    </dgm:pt>
    <dgm:pt modelId="{827E90D8-C623-43E8-868E-AD3C609CB28F}" type="parTrans" cxnId="{5B47FC4A-911A-4737-90FF-93EB87FEB4CD}">
      <dgm:prSet/>
      <dgm:spPr/>
      <dgm:t>
        <a:bodyPr/>
        <a:lstStyle/>
        <a:p>
          <a:endParaRPr lang="tr-TR" sz="1100"/>
        </a:p>
      </dgm:t>
    </dgm:pt>
    <dgm:pt modelId="{B980A031-E510-46AE-AC46-F09754E690FA}" type="sibTrans" cxnId="{5B47FC4A-911A-4737-90FF-93EB87FEB4CD}">
      <dgm:prSet/>
      <dgm:spPr/>
      <dgm:t>
        <a:bodyPr/>
        <a:lstStyle/>
        <a:p>
          <a:endParaRPr lang="tr-TR" sz="1100"/>
        </a:p>
      </dgm:t>
    </dgm:pt>
    <dgm:pt modelId="{3C9A311B-7CB7-4224-9267-35CBB2E5FD9C}">
      <dgm:prSet phldrT="[Metin]" custT="1"/>
      <dgm:spPr/>
      <dgm:t>
        <a:bodyPr/>
        <a:lstStyle/>
        <a:p>
          <a:r>
            <a:rPr lang="tr-TR" sz="1400" dirty="0" smtClean="0"/>
            <a:t>İşlemci</a:t>
          </a:r>
        </a:p>
        <a:p>
          <a:r>
            <a:rPr lang="tr-TR" sz="1400" dirty="0" smtClean="0"/>
            <a:t>I/O Kanalları</a:t>
          </a:r>
        </a:p>
        <a:p>
          <a:r>
            <a:rPr lang="tr-TR" sz="1400" dirty="0" smtClean="0"/>
            <a:t>Ana bellek</a:t>
          </a:r>
        </a:p>
        <a:p>
          <a:r>
            <a:rPr lang="tr-TR" sz="1400" dirty="0" smtClean="0"/>
            <a:t>İkincil bellek</a:t>
          </a:r>
        </a:p>
        <a:p>
          <a:r>
            <a:rPr lang="tr-TR" sz="1400" dirty="0" smtClean="0"/>
            <a:t>Aygıtlar</a:t>
          </a:r>
        </a:p>
        <a:p>
          <a:r>
            <a:rPr lang="tr-TR" sz="1400" dirty="0" smtClean="0"/>
            <a:t>Dosyalar</a:t>
          </a:r>
        </a:p>
        <a:p>
          <a:r>
            <a:rPr lang="tr-TR" sz="1400" dirty="0" err="1" smtClean="0"/>
            <a:t>Veritabanı</a:t>
          </a:r>
          <a:endParaRPr lang="tr-TR" sz="1400" dirty="0" smtClean="0"/>
        </a:p>
        <a:p>
          <a:r>
            <a:rPr lang="tr-TR" sz="1400" dirty="0" smtClean="0"/>
            <a:t>Semaforlar</a:t>
          </a:r>
          <a:endParaRPr lang="tr-TR" sz="1400" dirty="0"/>
        </a:p>
      </dgm:t>
    </dgm:pt>
    <dgm:pt modelId="{DB79C1BA-8447-4557-AC5F-D9F06C044686}" type="parTrans" cxnId="{6E5BC606-1814-4DAA-B843-2CD496B4F1B2}">
      <dgm:prSet/>
      <dgm:spPr/>
      <dgm:t>
        <a:bodyPr/>
        <a:lstStyle/>
        <a:p>
          <a:endParaRPr lang="tr-TR"/>
        </a:p>
      </dgm:t>
    </dgm:pt>
    <dgm:pt modelId="{BCEA7251-0C02-4A1D-B431-A6F0B41DBEBA}" type="sibTrans" cxnId="{6E5BC606-1814-4DAA-B843-2CD496B4F1B2}">
      <dgm:prSet/>
      <dgm:spPr/>
      <dgm:t>
        <a:bodyPr/>
        <a:lstStyle/>
        <a:p>
          <a:endParaRPr lang="tr-TR"/>
        </a:p>
      </dgm:t>
    </dgm:pt>
    <dgm:pt modelId="{CE1C5A87-E87E-45F8-B225-D23BCA90D566}">
      <dgm:prSet phldrT="[Metin]" custT="1"/>
      <dgm:spPr/>
      <dgm:t>
        <a:bodyPr/>
        <a:lstStyle/>
        <a:p>
          <a:r>
            <a:rPr lang="tr-TR" sz="1200" dirty="0" smtClean="0"/>
            <a:t>Kesmeler</a:t>
          </a:r>
        </a:p>
        <a:p>
          <a:r>
            <a:rPr lang="tr-TR" sz="1200" dirty="0" smtClean="0"/>
            <a:t>Sinyaller</a:t>
          </a:r>
        </a:p>
        <a:p>
          <a:r>
            <a:rPr lang="tr-TR" sz="1200" dirty="0" smtClean="0"/>
            <a:t>Mesajlar</a:t>
          </a:r>
        </a:p>
        <a:p>
          <a:r>
            <a:rPr lang="tr-TR" sz="1200" dirty="0" smtClean="0"/>
            <a:t>I/O tampondaki bilgiler</a:t>
          </a:r>
        </a:p>
        <a:p>
          <a:r>
            <a:rPr lang="tr-TR" sz="1200" dirty="0" smtClean="0"/>
            <a:t>CDROM Yazma</a:t>
          </a:r>
          <a:endParaRPr lang="tr-TR" sz="1200" dirty="0"/>
        </a:p>
      </dgm:t>
    </dgm:pt>
    <dgm:pt modelId="{0C2603B6-5129-4EBA-AAD0-197FB5A34B8D}" type="parTrans" cxnId="{4416D33B-9ACB-45A1-9CF2-33B444386DDB}">
      <dgm:prSet/>
      <dgm:spPr/>
      <dgm:t>
        <a:bodyPr/>
        <a:lstStyle/>
        <a:p>
          <a:endParaRPr lang="tr-TR"/>
        </a:p>
      </dgm:t>
    </dgm:pt>
    <dgm:pt modelId="{EC2D17C2-33D1-4FE4-8EA7-665461A0A893}" type="sibTrans" cxnId="{4416D33B-9ACB-45A1-9CF2-33B444386DDB}">
      <dgm:prSet/>
      <dgm:spPr/>
      <dgm:t>
        <a:bodyPr/>
        <a:lstStyle/>
        <a:p>
          <a:endParaRPr lang="tr-TR"/>
        </a:p>
      </dgm:t>
    </dgm:pt>
    <dgm:pt modelId="{2ED484F3-06A5-4065-A687-D620CF1890BF}" type="pres">
      <dgm:prSet presAssocID="{96122CB6-CAD2-417D-BABD-0071125CEA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F6811BA-2468-48C6-A9DE-ABA81E482097}" type="pres">
      <dgm:prSet presAssocID="{0214EC68-E23D-4127-A84B-50F54368FA71}" presName="root1" presStyleCnt="0"/>
      <dgm:spPr/>
      <dgm:t>
        <a:bodyPr/>
        <a:lstStyle/>
        <a:p>
          <a:endParaRPr lang="tr-TR"/>
        </a:p>
      </dgm:t>
    </dgm:pt>
    <dgm:pt modelId="{E175D588-B191-448B-AB61-80546B2291D0}" type="pres">
      <dgm:prSet presAssocID="{0214EC68-E23D-4127-A84B-50F54368FA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87DB361-400B-4D4A-BE7D-02653570318C}" type="pres">
      <dgm:prSet presAssocID="{0214EC68-E23D-4127-A84B-50F54368FA71}" presName="level2hierChild" presStyleCnt="0"/>
      <dgm:spPr/>
      <dgm:t>
        <a:bodyPr/>
        <a:lstStyle/>
        <a:p>
          <a:endParaRPr lang="tr-TR"/>
        </a:p>
      </dgm:t>
    </dgm:pt>
    <dgm:pt modelId="{A995683A-2BBD-4B04-8125-C4EFEB62A351}" type="pres">
      <dgm:prSet presAssocID="{449CEF19-6932-4577-8F8A-DC3BD8F5FDE1}" presName="conn2-1" presStyleLbl="parChTrans1D2" presStyleIdx="0" presStyleCnt="2"/>
      <dgm:spPr/>
      <dgm:t>
        <a:bodyPr/>
        <a:lstStyle/>
        <a:p>
          <a:endParaRPr lang="tr-TR"/>
        </a:p>
      </dgm:t>
    </dgm:pt>
    <dgm:pt modelId="{759CFE1F-C583-443F-B2A9-ACA45C05D84C}" type="pres">
      <dgm:prSet presAssocID="{449CEF19-6932-4577-8F8A-DC3BD8F5FDE1}" presName="connTx" presStyleLbl="parChTrans1D2" presStyleIdx="0" presStyleCnt="2"/>
      <dgm:spPr/>
      <dgm:t>
        <a:bodyPr/>
        <a:lstStyle/>
        <a:p>
          <a:endParaRPr lang="tr-TR"/>
        </a:p>
      </dgm:t>
    </dgm:pt>
    <dgm:pt modelId="{04284152-F0E8-41F6-B595-8E5946AEDA71}" type="pres">
      <dgm:prSet presAssocID="{49A4ED5B-C062-4122-B801-67E751DD0D05}" presName="root2" presStyleCnt="0"/>
      <dgm:spPr/>
      <dgm:t>
        <a:bodyPr/>
        <a:lstStyle/>
        <a:p>
          <a:endParaRPr lang="tr-TR"/>
        </a:p>
      </dgm:t>
    </dgm:pt>
    <dgm:pt modelId="{888955AD-CE57-40A6-9BAC-2AAD32E22A16}" type="pres">
      <dgm:prSet presAssocID="{49A4ED5B-C062-4122-B801-67E751DD0D0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51BF9F0-8A67-42FA-8E06-C4589E7B9829}" type="pres">
      <dgm:prSet presAssocID="{49A4ED5B-C062-4122-B801-67E751DD0D05}" presName="level3hierChild" presStyleCnt="0"/>
      <dgm:spPr/>
      <dgm:t>
        <a:bodyPr/>
        <a:lstStyle/>
        <a:p>
          <a:endParaRPr lang="tr-TR"/>
        </a:p>
      </dgm:t>
    </dgm:pt>
    <dgm:pt modelId="{1658FAF3-B30D-4AD2-A658-12A7C50C328E}" type="pres">
      <dgm:prSet presAssocID="{DB79C1BA-8447-4557-AC5F-D9F06C044686}" presName="conn2-1" presStyleLbl="parChTrans1D3" presStyleIdx="0" presStyleCnt="2"/>
      <dgm:spPr/>
      <dgm:t>
        <a:bodyPr/>
        <a:lstStyle/>
        <a:p>
          <a:endParaRPr lang="tr-TR"/>
        </a:p>
      </dgm:t>
    </dgm:pt>
    <dgm:pt modelId="{FD907BE6-59F9-4CD8-ABCC-C0A5A261CEAC}" type="pres">
      <dgm:prSet presAssocID="{DB79C1BA-8447-4557-AC5F-D9F06C044686}" presName="connTx" presStyleLbl="parChTrans1D3" presStyleIdx="0" presStyleCnt="2"/>
      <dgm:spPr/>
      <dgm:t>
        <a:bodyPr/>
        <a:lstStyle/>
        <a:p>
          <a:endParaRPr lang="tr-TR"/>
        </a:p>
      </dgm:t>
    </dgm:pt>
    <dgm:pt modelId="{895C2234-5D6B-49B3-995B-0296810C5393}" type="pres">
      <dgm:prSet presAssocID="{3C9A311B-7CB7-4224-9267-35CBB2E5FD9C}" presName="root2" presStyleCnt="0"/>
      <dgm:spPr/>
    </dgm:pt>
    <dgm:pt modelId="{F6C55CAC-F563-4B18-9ABD-5C28D84D99BF}" type="pres">
      <dgm:prSet presAssocID="{3C9A311B-7CB7-4224-9267-35CBB2E5FD9C}" presName="LevelTwoTextNode" presStyleLbl="node3" presStyleIdx="0" presStyleCnt="2" custScaleY="243949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FC44BC5-4FBA-42EB-BB67-B557B9D2EAF1}" type="pres">
      <dgm:prSet presAssocID="{3C9A311B-7CB7-4224-9267-35CBB2E5FD9C}" presName="level3hierChild" presStyleCnt="0"/>
      <dgm:spPr/>
    </dgm:pt>
    <dgm:pt modelId="{DE1034E3-F7C3-4296-9409-57C333F2E7B3}" type="pres">
      <dgm:prSet presAssocID="{827E90D8-C623-43E8-868E-AD3C609CB28F}" presName="conn2-1" presStyleLbl="parChTrans1D2" presStyleIdx="1" presStyleCnt="2"/>
      <dgm:spPr/>
      <dgm:t>
        <a:bodyPr/>
        <a:lstStyle/>
        <a:p>
          <a:endParaRPr lang="tr-TR"/>
        </a:p>
      </dgm:t>
    </dgm:pt>
    <dgm:pt modelId="{685DD74D-B6FC-4BB3-85C8-1F6BB7A6EB89}" type="pres">
      <dgm:prSet presAssocID="{827E90D8-C623-43E8-868E-AD3C609CB28F}" presName="connTx" presStyleLbl="parChTrans1D2" presStyleIdx="1" presStyleCnt="2"/>
      <dgm:spPr/>
      <dgm:t>
        <a:bodyPr/>
        <a:lstStyle/>
        <a:p>
          <a:endParaRPr lang="tr-TR"/>
        </a:p>
      </dgm:t>
    </dgm:pt>
    <dgm:pt modelId="{D49E43A7-77E6-4A03-A73D-13C4CB26A848}" type="pres">
      <dgm:prSet presAssocID="{BB57A286-EB9F-4E4A-8582-CEDF90D91AA4}" presName="root2" presStyleCnt="0"/>
      <dgm:spPr/>
      <dgm:t>
        <a:bodyPr/>
        <a:lstStyle/>
        <a:p>
          <a:endParaRPr lang="tr-TR"/>
        </a:p>
      </dgm:t>
    </dgm:pt>
    <dgm:pt modelId="{84F6CA07-A7E7-4735-B5A2-88134FC31311}" type="pres">
      <dgm:prSet presAssocID="{BB57A286-EB9F-4E4A-8582-CEDF90D91AA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22DC014-BE63-4BF1-978D-D9F8EEAAF589}" type="pres">
      <dgm:prSet presAssocID="{BB57A286-EB9F-4E4A-8582-CEDF90D91AA4}" presName="level3hierChild" presStyleCnt="0"/>
      <dgm:spPr/>
      <dgm:t>
        <a:bodyPr/>
        <a:lstStyle/>
        <a:p>
          <a:endParaRPr lang="tr-TR"/>
        </a:p>
      </dgm:t>
    </dgm:pt>
    <dgm:pt modelId="{E5E45DFC-28D5-4F00-9B6A-F18074DC0EEE}" type="pres">
      <dgm:prSet presAssocID="{0C2603B6-5129-4EBA-AAD0-197FB5A34B8D}" presName="conn2-1" presStyleLbl="parChTrans1D3" presStyleIdx="1" presStyleCnt="2"/>
      <dgm:spPr/>
      <dgm:t>
        <a:bodyPr/>
        <a:lstStyle/>
        <a:p>
          <a:endParaRPr lang="tr-TR"/>
        </a:p>
      </dgm:t>
    </dgm:pt>
    <dgm:pt modelId="{26F2477A-43FF-4A7D-B801-A946FBCED0CC}" type="pres">
      <dgm:prSet presAssocID="{0C2603B6-5129-4EBA-AAD0-197FB5A34B8D}" presName="connTx" presStyleLbl="parChTrans1D3" presStyleIdx="1" presStyleCnt="2"/>
      <dgm:spPr/>
      <dgm:t>
        <a:bodyPr/>
        <a:lstStyle/>
        <a:p>
          <a:endParaRPr lang="tr-TR"/>
        </a:p>
      </dgm:t>
    </dgm:pt>
    <dgm:pt modelId="{2BCBB9F3-8CAE-4D0D-BB6F-0303E7693460}" type="pres">
      <dgm:prSet presAssocID="{CE1C5A87-E87E-45F8-B225-D23BCA90D566}" presName="root2" presStyleCnt="0"/>
      <dgm:spPr/>
    </dgm:pt>
    <dgm:pt modelId="{18C3FC88-1E2A-496C-86D9-610472AFA6BA}" type="pres">
      <dgm:prSet presAssocID="{CE1C5A87-E87E-45F8-B225-D23BCA90D566}" presName="LevelTwoTextNode" presStyleLbl="node3" presStyleIdx="1" presStyleCnt="2" custScaleY="14513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8180FFB-9C7A-4B72-A3C8-A71C88D5EB88}" type="pres">
      <dgm:prSet presAssocID="{CE1C5A87-E87E-45F8-B225-D23BCA90D566}" presName="level3hierChild" presStyleCnt="0"/>
      <dgm:spPr/>
    </dgm:pt>
  </dgm:ptLst>
  <dgm:cxnLst>
    <dgm:cxn modelId="{9F43A67C-5EAC-4D32-9CEB-C1258F6A01CC}" type="presOf" srcId="{0214EC68-E23D-4127-A84B-50F54368FA71}" destId="{E175D588-B191-448B-AB61-80546B2291D0}" srcOrd="0" destOrd="0" presId="urn:microsoft.com/office/officeart/2005/8/layout/hierarchy2"/>
    <dgm:cxn modelId="{5B47FC4A-911A-4737-90FF-93EB87FEB4CD}" srcId="{0214EC68-E23D-4127-A84B-50F54368FA71}" destId="{BB57A286-EB9F-4E4A-8582-CEDF90D91AA4}" srcOrd="1" destOrd="0" parTransId="{827E90D8-C623-43E8-868E-AD3C609CB28F}" sibTransId="{B980A031-E510-46AE-AC46-F09754E690FA}"/>
    <dgm:cxn modelId="{E1E8CC85-3312-4D74-91BF-64324480001E}" type="presOf" srcId="{0C2603B6-5129-4EBA-AAD0-197FB5A34B8D}" destId="{E5E45DFC-28D5-4F00-9B6A-F18074DC0EEE}" srcOrd="0" destOrd="0" presId="urn:microsoft.com/office/officeart/2005/8/layout/hierarchy2"/>
    <dgm:cxn modelId="{BE9B5AC6-D3DA-4C54-852F-C30BC5F2D78F}" type="presOf" srcId="{49A4ED5B-C062-4122-B801-67E751DD0D05}" destId="{888955AD-CE57-40A6-9BAC-2AAD32E22A16}" srcOrd="0" destOrd="0" presId="urn:microsoft.com/office/officeart/2005/8/layout/hierarchy2"/>
    <dgm:cxn modelId="{77B33B71-4A70-43B7-8705-EA564A0F5519}" type="presOf" srcId="{DB79C1BA-8447-4557-AC5F-D9F06C044686}" destId="{1658FAF3-B30D-4AD2-A658-12A7C50C328E}" srcOrd="0" destOrd="0" presId="urn:microsoft.com/office/officeart/2005/8/layout/hierarchy2"/>
    <dgm:cxn modelId="{4416D33B-9ACB-45A1-9CF2-33B444386DDB}" srcId="{BB57A286-EB9F-4E4A-8582-CEDF90D91AA4}" destId="{CE1C5A87-E87E-45F8-B225-D23BCA90D566}" srcOrd="0" destOrd="0" parTransId="{0C2603B6-5129-4EBA-AAD0-197FB5A34B8D}" sibTransId="{EC2D17C2-33D1-4FE4-8EA7-665461A0A893}"/>
    <dgm:cxn modelId="{6FB0672B-D8A5-45DC-B693-97577525425C}" type="presOf" srcId="{0C2603B6-5129-4EBA-AAD0-197FB5A34B8D}" destId="{26F2477A-43FF-4A7D-B801-A946FBCED0CC}" srcOrd="1" destOrd="0" presId="urn:microsoft.com/office/officeart/2005/8/layout/hierarchy2"/>
    <dgm:cxn modelId="{EA90F528-795E-45D9-8C16-87DBE33A15DF}" type="presOf" srcId="{3C9A311B-7CB7-4224-9267-35CBB2E5FD9C}" destId="{F6C55CAC-F563-4B18-9ABD-5C28D84D99BF}" srcOrd="0" destOrd="0" presId="urn:microsoft.com/office/officeart/2005/8/layout/hierarchy2"/>
    <dgm:cxn modelId="{49649B81-9E10-4597-9F00-40EEC4F84E51}" type="presOf" srcId="{BB57A286-EB9F-4E4A-8582-CEDF90D91AA4}" destId="{84F6CA07-A7E7-4735-B5A2-88134FC31311}" srcOrd="0" destOrd="0" presId="urn:microsoft.com/office/officeart/2005/8/layout/hierarchy2"/>
    <dgm:cxn modelId="{375BFF61-E748-46C8-839E-B0A273A4DF79}" type="presOf" srcId="{CE1C5A87-E87E-45F8-B225-D23BCA90D566}" destId="{18C3FC88-1E2A-496C-86D9-610472AFA6BA}" srcOrd="0" destOrd="0" presId="urn:microsoft.com/office/officeart/2005/8/layout/hierarchy2"/>
    <dgm:cxn modelId="{BBAF5CC2-E130-47DF-A994-0B2F477D33DA}" srcId="{96122CB6-CAD2-417D-BABD-0071125CEAAE}" destId="{0214EC68-E23D-4127-A84B-50F54368FA71}" srcOrd="0" destOrd="0" parTransId="{6CA62178-2F97-4741-868B-B9F6136B3AB3}" sibTransId="{E96A6932-1696-423B-A463-7F55D4C6FA4E}"/>
    <dgm:cxn modelId="{A5F9E83D-CD7D-4323-B19B-9058DE1DD2DC}" type="presOf" srcId="{827E90D8-C623-43E8-868E-AD3C609CB28F}" destId="{DE1034E3-F7C3-4296-9409-57C333F2E7B3}" srcOrd="0" destOrd="0" presId="urn:microsoft.com/office/officeart/2005/8/layout/hierarchy2"/>
    <dgm:cxn modelId="{17C4776D-3C26-4203-93D3-19E5FB53701D}" type="presOf" srcId="{DB79C1BA-8447-4557-AC5F-D9F06C044686}" destId="{FD907BE6-59F9-4CD8-ABCC-C0A5A261CEAC}" srcOrd="1" destOrd="0" presId="urn:microsoft.com/office/officeart/2005/8/layout/hierarchy2"/>
    <dgm:cxn modelId="{6E5BC606-1814-4DAA-B843-2CD496B4F1B2}" srcId="{49A4ED5B-C062-4122-B801-67E751DD0D05}" destId="{3C9A311B-7CB7-4224-9267-35CBB2E5FD9C}" srcOrd="0" destOrd="0" parTransId="{DB79C1BA-8447-4557-AC5F-D9F06C044686}" sibTransId="{BCEA7251-0C02-4A1D-B431-A6F0B41DBEBA}"/>
    <dgm:cxn modelId="{DB4CC86D-8C93-4978-9CFA-D42BD2D75CBC}" type="presOf" srcId="{96122CB6-CAD2-417D-BABD-0071125CEAAE}" destId="{2ED484F3-06A5-4065-A687-D620CF1890BF}" srcOrd="0" destOrd="0" presId="urn:microsoft.com/office/officeart/2005/8/layout/hierarchy2"/>
    <dgm:cxn modelId="{0B2F4782-C557-4538-8AC6-46403D783473}" type="presOf" srcId="{827E90D8-C623-43E8-868E-AD3C609CB28F}" destId="{685DD74D-B6FC-4BB3-85C8-1F6BB7A6EB89}" srcOrd="1" destOrd="0" presId="urn:microsoft.com/office/officeart/2005/8/layout/hierarchy2"/>
    <dgm:cxn modelId="{AE531494-B734-4824-8959-38C3E6A21D61}" type="presOf" srcId="{449CEF19-6932-4577-8F8A-DC3BD8F5FDE1}" destId="{A995683A-2BBD-4B04-8125-C4EFEB62A351}" srcOrd="0" destOrd="0" presId="urn:microsoft.com/office/officeart/2005/8/layout/hierarchy2"/>
    <dgm:cxn modelId="{9173A0C0-6383-4E4E-93BF-E9C80E6C2E4E}" type="presOf" srcId="{449CEF19-6932-4577-8F8A-DC3BD8F5FDE1}" destId="{759CFE1F-C583-443F-B2A9-ACA45C05D84C}" srcOrd="1" destOrd="0" presId="urn:microsoft.com/office/officeart/2005/8/layout/hierarchy2"/>
    <dgm:cxn modelId="{092A0D89-82CA-451D-AACC-2456F3A6DF47}" srcId="{0214EC68-E23D-4127-A84B-50F54368FA71}" destId="{49A4ED5B-C062-4122-B801-67E751DD0D05}" srcOrd="0" destOrd="0" parTransId="{449CEF19-6932-4577-8F8A-DC3BD8F5FDE1}" sibTransId="{C721EBE7-19E4-4ACF-B17A-45A91476E750}"/>
    <dgm:cxn modelId="{B1CA0799-6FA6-4764-812C-B92E5EA1DA12}" type="presParOf" srcId="{2ED484F3-06A5-4065-A687-D620CF1890BF}" destId="{8F6811BA-2468-48C6-A9DE-ABA81E482097}" srcOrd="0" destOrd="0" presId="urn:microsoft.com/office/officeart/2005/8/layout/hierarchy2"/>
    <dgm:cxn modelId="{2F5C067D-4E1A-48A1-81AB-5B233BE37D28}" type="presParOf" srcId="{8F6811BA-2468-48C6-A9DE-ABA81E482097}" destId="{E175D588-B191-448B-AB61-80546B2291D0}" srcOrd="0" destOrd="0" presId="urn:microsoft.com/office/officeart/2005/8/layout/hierarchy2"/>
    <dgm:cxn modelId="{FFF57578-44EB-4E51-B045-BD7D22E9B44A}" type="presParOf" srcId="{8F6811BA-2468-48C6-A9DE-ABA81E482097}" destId="{287DB361-400B-4D4A-BE7D-02653570318C}" srcOrd="1" destOrd="0" presId="urn:microsoft.com/office/officeart/2005/8/layout/hierarchy2"/>
    <dgm:cxn modelId="{6834D8C4-FB6A-4596-938B-821E10BA1CD2}" type="presParOf" srcId="{287DB361-400B-4D4A-BE7D-02653570318C}" destId="{A995683A-2BBD-4B04-8125-C4EFEB62A351}" srcOrd="0" destOrd="0" presId="urn:microsoft.com/office/officeart/2005/8/layout/hierarchy2"/>
    <dgm:cxn modelId="{9A618205-2986-42CE-B380-0C9497D41011}" type="presParOf" srcId="{A995683A-2BBD-4B04-8125-C4EFEB62A351}" destId="{759CFE1F-C583-443F-B2A9-ACA45C05D84C}" srcOrd="0" destOrd="0" presId="urn:microsoft.com/office/officeart/2005/8/layout/hierarchy2"/>
    <dgm:cxn modelId="{3958BCA1-A56F-4EE8-9D49-C7140850D86B}" type="presParOf" srcId="{287DB361-400B-4D4A-BE7D-02653570318C}" destId="{04284152-F0E8-41F6-B595-8E5946AEDA71}" srcOrd="1" destOrd="0" presId="urn:microsoft.com/office/officeart/2005/8/layout/hierarchy2"/>
    <dgm:cxn modelId="{31BCBE70-395E-4284-92F7-9BF24FF2A983}" type="presParOf" srcId="{04284152-F0E8-41F6-B595-8E5946AEDA71}" destId="{888955AD-CE57-40A6-9BAC-2AAD32E22A16}" srcOrd="0" destOrd="0" presId="urn:microsoft.com/office/officeart/2005/8/layout/hierarchy2"/>
    <dgm:cxn modelId="{E9BC4C16-0871-495C-B51E-41FC3AF1FA5F}" type="presParOf" srcId="{04284152-F0E8-41F6-B595-8E5946AEDA71}" destId="{751BF9F0-8A67-42FA-8E06-C4589E7B9829}" srcOrd="1" destOrd="0" presId="urn:microsoft.com/office/officeart/2005/8/layout/hierarchy2"/>
    <dgm:cxn modelId="{55383FD8-D311-4DBC-9A63-A9B9032A5490}" type="presParOf" srcId="{751BF9F0-8A67-42FA-8E06-C4589E7B9829}" destId="{1658FAF3-B30D-4AD2-A658-12A7C50C328E}" srcOrd="0" destOrd="0" presId="urn:microsoft.com/office/officeart/2005/8/layout/hierarchy2"/>
    <dgm:cxn modelId="{A686F13B-82E0-445A-A67E-B4160EE18135}" type="presParOf" srcId="{1658FAF3-B30D-4AD2-A658-12A7C50C328E}" destId="{FD907BE6-59F9-4CD8-ABCC-C0A5A261CEAC}" srcOrd="0" destOrd="0" presId="urn:microsoft.com/office/officeart/2005/8/layout/hierarchy2"/>
    <dgm:cxn modelId="{E6E7C890-E6CA-419F-8E61-A235EB68FE1A}" type="presParOf" srcId="{751BF9F0-8A67-42FA-8E06-C4589E7B9829}" destId="{895C2234-5D6B-49B3-995B-0296810C5393}" srcOrd="1" destOrd="0" presId="urn:microsoft.com/office/officeart/2005/8/layout/hierarchy2"/>
    <dgm:cxn modelId="{DA689FA4-BBE2-443F-87BC-86736305AADF}" type="presParOf" srcId="{895C2234-5D6B-49B3-995B-0296810C5393}" destId="{F6C55CAC-F563-4B18-9ABD-5C28D84D99BF}" srcOrd="0" destOrd="0" presId="urn:microsoft.com/office/officeart/2005/8/layout/hierarchy2"/>
    <dgm:cxn modelId="{B730B111-C7C0-418F-ABDF-20F5E9528194}" type="presParOf" srcId="{895C2234-5D6B-49B3-995B-0296810C5393}" destId="{BFC44BC5-4FBA-42EB-BB67-B557B9D2EAF1}" srcOrd="1" destOrd="0" presId="urn:microsoft.com/office/officeart/2005/8/layout/hierarchy2"/>
    <dgm:cxn modelId="{06A154EC-FA0E-4EBD-856E-D728435C9CEF}" type="presParOf" srcId="{287DB361-400B-4D4A-BE7D-02653570318C}" destId="{DE1034E3-F7C3-4296-9409-57C333F2E7B3}" srcOrd="2" destOrd="0" presId="urn:microsoft.com/office/officeart/2005/8/layout/hierarchy2"/>
    <dgm:cxn modelId="{E94DCEA7-4E1D-421E-914E-8A6739861007}" type="presParOf" srcId="{DE1034E3-F7C3-4296-9409-57C333F2E7B3}" destId="{685DD74D-B6FC-4BB3-85C8-1F6BB7A6EB89}" srcOrd="0" destOrd="0" presId="urn:microsoft.com/office/officeart/2005/8/layout/hierarchy2"/>
    <dgm:cxn modelId="{9BCFF29A-C520-4C30-BC84-4287E0D0ECD6}" type="presParOf" srcId="{287DB361-400B-4D4A-BE7D-02653570318C}" destId="{D49E43A7-77E6-4A03-A73D-13C4CB26A848}" srcOrd="3" destOrd="0" presId="urn:microsoft.com/office/officeart/2005/8/layout/hierarchy2"/>
    <dgm:cxn modelId="{6F743036-10AD-4181-86E5-1958EBC3DEAE}" type="presParOf" srcId="{D49E43A7-77E6-4A03-A73D-13C4CB26A848}" destId="{84F6CA07-A7E7-4735-B5A2-88134FC31311}" srcOrd="0" destOrd="0" presId="urn:microsoft.com/office/officeart/2005/8/layout/hierarchy2"/>
    <dgm:cxn modelId="{7663E540-38F6-4502-A673-95BD44DA6E59}" type="presParOf" srcId="{D49E43A7-77E6-4A03-A73D-13C4CB26A848}" destId="{722DC014-BE63-4BF1-978D-D9F8EEAAF589}" srcOrd="1" destOrd="0" presId="urn:microsoft.com/office/officeart/2005/8/layout/hierarchy2"/>
    <dgm:cxn modelId="{6706DF47-DCCC-4F0E-86C3-F212EDDA882D}" type="presParOf" srcId="{722DC014-BE63-4BF1-978D-D9F8EEAAF589}" destId="{E5E45DFC-28D5-4F00-9B6A-F18074DC0EEE}" srcOrd="0" destOrd="0" presId="urn:microsoft.com/office/officeart/2005/8/layout/hierarchy2"/>
    <dgm:cxn modelId="{EE95AA94-E0DB-428E-AC8E-3AABB8B3DA8B}" type="presParOf" srcId="{E5E45DFC-28D5-4F00-9B6A-F18074DC0EEE}" destId="{26F2477A-43FF-4A7D-B801-A946FBCED0CC}" srcOrd="0" destOrd="0" presId="urn:microsoft.com/office/officeart/2005/8/layout/hierarchy2"/>
    <dgm:cxn modelId="{4690CE25-6A85-4952-9237-EAADB1E72B77}" type="presParOf" srcId="{722DC014-BE63-4BF1-978D-D9F8EEAAF589}" destId="{2BCBB9F3-8CAE-4D0D-BB6F-0303E7693460}" srcOrd="1" destOrd="0" presId="urn:microsoft.com/office/officeart/2005/8/layout/hierarchy2"/>
    <dgm:cxn modelId="{B464AD8A-EB2A-482A-9055-71473F965CCC}" type="presParOf" srcId="{2BCBB9F3-8CAE-4D0D-BB6F-0303E7693460}" destId="{18C3FC88-1E2A-496C-86D9-610472AFA6BA}" srcOrd="0" destOrd="0" presId="urn:microsoft.com/office/officeart/2005/8/layout/hierarchy2"/>
    <dgm:cxn modelId="{27A8DE53-58CC-4F64-9518-F1594F38D321}" type="presParOf" srcId="{2BCBB9F3-8CAE-4D0D-BB6F-0303E7693460}" destId="{08180FFB-9C7A-4B72-A3C8-A71C88D5EB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D588-B191-448B-AB61-80546B2291D0}">
      <dsp:nvSpPr>
        <dsp:cNvPr id="0" name=""/>
        <dsp:cNvSpPr/>
      </dsp:nvSpPr>
      <dsp:spPr>
        <a:xfrm>
          <a:off x="7105" y="1997848"/>
          <a:ext cx="1853308" cy="926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Bilgisayar Kaynakları</a:t>
          </a:r>
          <a:endParaRPr lang="tr-TR" sz="1800" kern="1200" dirty="0"/>
        </a:p>
      </dsp:txBody>
      <dsp:txXfrm>
        <a:off x="34246" y="2024989"/>
        <a:ext cx="1799026" cy="872372"/>
      </dsp:txXfrm>
    </dsp:sp>
    <dsp:sp modelId="{A995683A-2BBD-4B04-8125-C4EFEB62A351}">
      <dsp:nvSpPr>
        <dsp:cNvPr id="0" name=""/>
        <dsp:cNvSpPr/>
      </dsp:nvSpPr>
      <dsp:spPr>
        <a:xfrm rot="18441876">
          <a:off x="1620314" y="1957068"/>
          <a:ext cx="1221522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221522" y="1868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2200537" y="1945210"/>
        <a:ext cx="61076" cy="61076"/>
      </dsp:txXfrm>
    </dsp:sp>
    <dsp:sp modelId="{888955AD-CE57-40A6-9BAC-2AAD32E22A16}">
      <dsp:nvSpPr>
        <dsp:cNvPr id="0" name=""/>
        <dsp:cNvSpPr/>
      </dsp:nvSpPr>
      <dsp:spPr>
        <a:xfrm>
          <a:off x="2601737" y="1026995"/>
          <a:ext cx="1853308" cy="926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Ele Geçirilebilir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(</a:t>
          </a:r>
          <a:r>
            <a:rPr lang="tr-TR" sz="1400" kern="1200" dirty="0" err="1" smtClean="0"/>
            <a:t>Pre-emptable</a:t>
          </a:r>
          <a:r>
            <a:rPr lang="tr-TR" sz="1400" kern="1200" dirty="0" smtClean="0"/>
            <a:t>)</a:t>
          </a:r>
          <a:endParaRPr lang="tr-TR" sz="1400" kern="1200" dirty="0"/>
        </a:p>
      </dsp:txBody>
      <dsp:txXfrm>
        <a:off x="2628878" y="1054136"/>
        <a:ext cx="1799026" cy="872372"/>
      </dsp:txXfrm>
    </dsp:sp>
    <dsp:sp modelId="{1658FAF3-B30D-4AD2-A658-12A7C50C328E}">
      <dsp:nvSpPr>
        <dsp:cNvPr id="0" name=""/>
        <dsp:cNvSpPr/>
      </dsp:nvSpPr>
      <dsp:spPr>
        <a:xfrm>
          <a:off x="4455046" y="1471641"/>
          <a:ext cx="741323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741323" y="186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4807174" y="1471789"/>
        <a:ext cx="37066" cy="37066"/>
      </dsp:txXfrm>
    </dsp:sp>
    <dsp:sp modelId="{F6C55CAC-F563-4B18-9ABD-5C28D84D99BF}">
      <dsp:nvSpPr>
        <dsp:cNvPr id="0" name=""/>
        <dsp:cNvSpPr/>
      </dsp:nvSpPr>
      <dsp:spPr>
        <a:xfrm>
          <a:off x="5196369" y="360040"/>
          <a:ext cx="1853308" cy="2260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İşlemci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I/O Kanalları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Ana bellek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İkincil bellek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Aygıtlar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Dosyalar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endParaRPr lang="tr-T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Semaforlar</a:t>
          </a:r>
          <a:endParaRPr lang="tr-TR" sz="1400" kern="1200" dirty="0"/>
        </a:p>
      </dsp:txBody>
      <dsp:txXfrm>
        <a:off x="5250651" y="414322"/>
        <a:ext cx="1744744" cy="2151999"/>
      </dsp:txXfrm>
    </dsp:sp>
    <dsp:sp modelId="{DE1034E3-F7C3-4296-9409-57C333F2E7B3}">
      <dsp:nvSpPr>
        <dsp:cNvPr id="0" name=""/>
        <dsp:cNvSpPr/>
      </dsp:nvSpPr>
      <dsp:spPr>
        <a:xfrm rot="3158124">
          <a:off x="1620314" y="2927921"/>
          <a:ext cx="1221522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221522" y="1868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2200537" y="2916064"/>
        <a:ext cx="61076" cy="61076"/>
      </dsp:txXfrm>
    </dsp:sp>
    <dsp:sp modelId="{84F6CA07-A7E7-4735-B5A2-88134FC31311}">
      <dsp:nvSpPr>
        <dsp:cNvPr id="0" name=""/>
        <dsp:cNvSpPr/>
      </dsp:nvSpPr>
      <dsp:spPr>
        <a:xfrm>
          <a:off x="2601737" y="2968701"/>
          <a:ext cx="1853308" cy="926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Ele Geçirilemez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(</a:t>
          </a:r>
          <a:r>
            <a:rPr lang="tr-TR" sz="1200" kern="1200" dirty="0" err="1" smtClean="0"/>
            <a:t>Non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Pre-emptable</a:t>
          </a:r>
          <a:r>
            <a:rPr lang="tr-TR" sz="1200" kern="1200" dirty="0" smtClean="0"/>
            <a:t>)</a:t>
          </a:r>
          <a:endParaRPr lang="tr-TR" sz="1200" kern="1200" dirty="0"/>
        </a:p>
      </dsp:txBody>
      <dsp:txXfrm>
        <a:off x="2628878" y="2995842"/>
        <a:ext cx="1799026" cy="872372"/>
      </dsp:txXfrm>
    </dsp:sp>
    <dsp:sp modelId="{E5E45DFC-28D5-4F00-9B6A-F18074DC0EEE}">
      <dsp:nvSpPr>
        <dsp:cNvPr id="0" name=""/>
        <dsp:cNvSpPr/>
      </dsp:nvSpPr>
      <dsp:spPr>
        <a:xfrm>
          <a:off x="4455046" y="3413348"/>
          <a:ext cx="741323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741323" y="186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4807174" y="3413495"/>
        <a:ext cx="37066" cy="37066"/>
      </dsp:txXfrm>
    </dsp:sp>
    <dsp:sp modelId="{18C3FC88-1E2A-496C-86D9-610472AFA6BA}">
      <dsp:nvSpPr>
        <dsp:cNvPr id="0" name=""/>
        <dsp:cNvSpPr/>
      </dsp:nvSpPr>
      <dsp:spPr>
        <a:xfrm>
          <a:off x="5196369" y="2759602"/>
          <a:ext cx="1853308" cy="1344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Kesmeler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Sinyaller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Mesajlar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I/O tampondaki bilgiler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CDROM Yazma</a:t>
          </a:r>
          <a:endParaRPr lang="tr-TR" sz="1200" kern="1200" dirty="0"/>
        </a:p>
      </dsp:txBody>
      <dsp:txXfrm>
        <a:off x="5235758" y="2798991"/>
        <a:ext cx="1774530" cy="1266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4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2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6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48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5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7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5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08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9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0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8E52-3D56-4CF9-9418-99F6D6E00A35}" type="datetimeFigureOut">
              <a:rPr lang="tr-TR" smtClean="0"/>
              <a:t>15.11.2017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19E5-1759-4568-BC99-F0A2D91A9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907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Ölümcül Kilitlenme (</a:t>
            </a:r>
            <a:r>
              <a:rPr lang="tr-TR" dirty="0" err="1" smtClean="0"/>
              <a:t>Deadlock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Kilitlenmeyi Önleme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Karşılıklı Dışlamayı önleme (dosya örneği)</a:t>
            </a:r>
          </a:p>
          <a:p>
            <a:pPr lvl="1"/>
            <a:r>
              <a:rPr lang="tr-TR" dirty="0" smtClean="0"/>
              <a:t>Okuma – Okuma</a:t>
            </a:r>
          </a:p>
          <a:p>
            <a:pPr lvl="1"/>
            <a:r>
              <a:rPr lang="tr-TR" dirty="0" smtClean="0"/>
              <a:t>Okuma – Yazma</a:t>
            </a:r>
          </a:p>
          <a:p>
            <a:pPr lvl="1"/>
            <a:r>
              <a:rPr lang="tr-TR" dirty="0" smtClean="0"/>
              <a:t>Yazma – Okuma</a:t>
            </a:r>
          </a:p>
          <a:p>
            <a:pPr lvl="1"/>
            <a:r>
              <a:rPr lang="tr-TR" dirty="0" smtClean="0"/>
              <a:t>Yazma – Yazma</a:t>
            </a:r>
          </a:p>
          <a:p>
            <a:pPr lvl="2"/>
            <a:r>
              <a:rPr lang="tr-TR" dirty="0" smtClean="0"/>
              <a:t>Okuma için birden fazla erişimi yazma için özel erişim</a:t>
            </a:r>
          </a:p>
          <a:p>
            <a:pPr lvl="2"/>
            <a:r>
              <a:rPr lang="tr-TR" dirty="0" smtClean="0"/>
              <a:t>Birden fazla görev yazma izni istiyorsa bu </a:t>
            </a:r>
            <a:r>
              <a:rPr lang="tr-TR" dirty="0" err="1" smtClean="0"/>
              <a:t>durmda</a:t>
            </a:r>
            <a:r>
              <a:rPr lang="tr-TR" dirty="0" smtClean="0"/>
              <a:t> bile kilitlenme oluşabilir.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261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Ölümcül Kilitlenme </a:t>
            </a:r>
            <a:r>
              <a:rPr lang="tr-TR" dirty="0"/>
              <a:t>Tespiti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Deadlock</a:t>
            </a:r>
            <a:r>
              <a:rPr lang="tr-TR" dirty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dirty="0"/>
              <a:t>1</a:t>
            </a:r>
            <a:r>
              <a:rPr lang="tr-TR" b="0" dirty="0" smtClean="0"/>
              <a:t>. Her </a:t>
            </a:r>
            <a:r>
              <a:rPr lang="tr-TR" b="0" dirty="0"/>
              <a:t>tip kaynaktan sistemde bir adet olduğu </a:t>
            </a:r>
            <a:r>
              <a:rPr lang="tr-TR" b="0" dirty="0" smtClean="0"/>
              <a:t>durumda ölümcül </a:t>
            </a:r>
            <a:r>
              <a:rPr lang="tr-TR" b="0" dirty="0"/>
              <a:t>kilitlenme </a:t>
            </a:r>
            <a:r>
              <a:rPr lang="tr-TR" b="0" dirty="0" smtClean="0"/>
              <a:t>tespiti</a:t>
            </a:r>
          </a:p>
          <a:p>
            <a:pPr marL="0" indent="0">
              <a:buNone/>
            </a:pPr>
            <a:endParaRPr lang="tr-TR" b="0" dirty="0" smtClean="0"/>
          </a:p>
          <a:p>
            <a:pPr marL="0" indent="0">
              <a:buNone/>
            </a:pPr>
            <a:r>
              <a:rPr lang="tr-TR" b="0" dirty="0" smtClean="0"/>
              <a:t>2. Her </a:t>
            </a:r>
            <a:r>
              <a:rPr lang="tr-TR" b="0" dirty="0"/>
              <a:t>tipten birden fazla kaynak için </a:t>
            </a:r>
            <a:r>
              <a:rPr lang="tr-TR" b="0" dirty="0" smtClean="0"/>
              <a:t>ölümcül kilitlenme </a:t>
            </a:r>
            <a:r>
              <a:rPr lang="tr-TR" b="0" dirty="0"/>
              <a:t>tespiti</a:t>
            </a:r>
          </a:p>
        </p:txBody>
      </p:sp>
    </p:spTree>
    <p:extLst>
      <p:ext uri="{BB962C8B-B14F-4D97-AF65-F5344CB8AC3E}">
        <p14:creationId xmlns:p14="http://schemas.microsoft.com/office/powerpoint/2010/main" val="13115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Kaynak Atama Grafikleri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469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695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/>
          <a:lstStyle/>
          <a:p>
            <a:pPr marL="0" indent="0" algn="l"/>
            <a:r>
              <a:rPr lang="tr-TR" sz="1800" dirty="0"/>
              <a:t>Her tip kaynaktan sistemde bir adet olduğu </a:t>
            </a:r>
            <a:r>
              <a:rPr lang="tr-TR" sz="1800" dirty="0" smtClean="0"/>
              <a:t>durumda ölümcül </a:t>
            </a:r>
            <a:r>
              <a:rPr lang="tr-TR" sz="1800" dirty="0"/>
              <a:t>kilitlenme </a:t>
            </a:r>
            <a:r>
              <a:rPr lang="tr-TR" sz="1800" dirty="0" smtClean="0"/>
              <a:t>tespiti</a:t>
            </a:r>
            <a:endParaRPr lang="tr-TR" sz="1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6165"/>
          </a:xfrm>
        </p:spPr>
        <p:txBody>
          <a:bodyPr>
            <a:normAutofit fontScale="85000" lnSpcReduction="20000"/>
          </a:bodyPr>
          <a:lstStyle/>
          <a:p>
            <a:r>
              <a:rPr lang="tr-TR" b="0" dirty="0"/>
              <a:t>Örneğin; 7 </a:t>
            </a:r>
            <a:r>
              <a:rPr lang="tr-TR" b="0" dirty="0" smtClean="0"/>
              <a:t>görev </a:t>
            </a:r>
            <a:r>
              <a:rPr lang="tr-TR" b="0" dirty="0"/>
              <a:t>ve 6 adet kaynak olsun. </a:t>
            </a:r>
            <a:r>
              <a:rPr lang="tr-TR" b="0" dirty="0" smtClean="0"/>
              <a:t>A,B,C,D,E,F,G görevler; </a:t>
            </a:r>
            <a:r>
              <a:rPr lang="tr-TR" b="0" dirty="0"/>
              <a:t>R,S,T,U,V,W kaynakları göstersin. </a:t>
            </a:r>
            <a:r>
              <a:rPr lang="tr-TR" b="0" dirty="0" smtClean="0"/>
              <a:t>Mevcut sistemdeki </a:t>
            </a:r>
            <a:r>
              <a:rPr lang="tr-TR" b="0" dirty="0"/>
              <a:t>sahip olunan kaynak durumu ve istenilen </a:t>
            </a:r>
            <a:r>
              <a:rPr lang="tr-TR" b="0" dirty="0" smtClean="0"/>
              <a:t>kaynak durumu </a:t>
            </a:r>
            <a:r>
              <a:rPr lang="tr-TR" b="0" dirty="0"/>
              <a:t>şu şekilde olsun:</a:t>
            </a:r>
          </a:p>
          <a:p>
            <a:pPr marL="0" indent="0">
              <a:buNone/>
            </a:pPr>
            <a:r>
              <a:rPr lang="pt-BR" b="0" dirty="0"/>
              <a:t>1. A </a:t>
            </a:r>
            <a:r>
              <a:rPr lang="pt-BR" b="0" dirty="0" smtClean="0"/>
              <a:t>görevi </a:t>
            </a:r>
            <a:r>
              <a:rPr lang="pt-BR" b="0" dirty="0"/>
              <a:t>R yi tutar ve S i ister.</a:t>
            </a:r>
          </a:p>
          <a:p>
            <a:pPr marL="0" indent="0">
              <a:buNone/>
            </a:pPr>
            <a:r>
              <a:rPr lang="de-DE" b="0" dirty="0"/>
              <a:t>2. B </a:t>
            </a:r>
            <a:r>
              <a:rPr lang="de-DE" b="0" dirty="0" err="1" smtClean="0"/>
              <a:t>görevi</a:t>
            </a:r>
            <a:r>
              <a:rPr lang="de-DE" b="0" dirty="0" smtClean="0"/>
              <a:t> </a:t>
            </a:r>
            <a:r>
              <a:rPr lang="de-DE" b="0" dirty="0"/>
              <a:t>T </a:t>
            </a:r>
            <a:r>
              <a:rPr lang="de-DE" b="0" dirty="0" err="1"/>
              <a:t>yi</a:t>
            </a:r>
            <a:r>
              <a:rPr lang="de-DE" b="0" dirty="0"/>
              <a:t> </a:t>
            </a:r>
            <a:r>
              <a:rPr lang="de-DE" b="0" dirty="0" err="1"/>
              <a:t>ister</a:t>
            </a:r>
            <a:r>
              <a:rPr lang="de-DE" b="0" dirty="0"/>
              <a:t>.</a:t>
            </a:r>
          </a:p>
          <a:p>
            <a:pPr marL="0" indent="0">
              <a:buNone/>
            </a:pPr>
            <a:r>
              <a:rPr lang="pl-PL" b="0" dirty="0"/>
              <a:t>3. C </a:t>
            </a:r>
            <a:r>
              <a:rPr lang="pl-PL" b="0" dirty="0" smtClean="0"/>
              <a:t>görevi </a:t>
            </a:r>
            <a:r>
              <a:rPr lang="pl-PL" b="0" dirty="0"/>
              <a:t>S i ister.</a:t>
            </a:r>
          </a:p>
          <a:p>
            <a:pPr marL="0" indent="0">
              <a:buNone/>
            </a:pPr>
            <a:r>
              <a:rPr lang="pl-PL" b="0" dirty="0"/>
              <a:t>4. D </a:t>
            </a:r>
            <a:r>
              <a:rPr lang="pl-PL" b="0" dirty="0" smtClean="0"/>
              <a:t>görevi </a:t>
            </a:r>
            <a:r>
              <a:rPr lang="pl-PL" b="0" dirty="0"/>
              <a:t>U yu tutar ve S ile T yi ister.</a:t>
            </a:r>
          </a:p>
          <a:p>
            <a:pPr marL="0" indent="0">
              <a:buNone/>
            </a:pPr>
            <a:r>
              <a:rPr lang="it-IT" b="0" dirty="0"/>
              <a:t>5. E </a:t>
            </a:r>
            <a:r>
              <a:rPr lang="it-IT" b="0" dirty="0" smtClean="0"/>
              <a:t>görevi </a:t>
            </a:r>
            <a:r>
              <a:rPr lang="it-IT" b="0" dirty="0"/>
              <a:t>T yi tutar ve V yi ister.</a:t>
            </a:r>
          </a:p>
          <a:p>
            <a:pPr marL="0" indent="0">
              <a:buNone/>
            </a:pPr>
            <a:r>
              <a:rPr lang="pl-PL" b="0" dirty="0"/>
              <a:t>6. F </a:t>
            </a:r>
            <a:r>
              <a:rPr lang="pl-PL" b="0" dirty="0" smtClean="0"/>
              <a:t>görevi </a:t>
            </a:r>
            <a:r>
              <a:rPr lang="pl-PL" b="0" dirty="0"/>
              <a:t>W yi tutar ve S i ister.</a:t>
            </a:r>
          </a:p>
          <a:p>
            <a:pPr marL="0" indent="0">
              <a:buNone/>
            </a:pPr>
            <a:r>
              <a:rPr lang="es-ES" b="0" dirty="0"/>
              <a:t>7. G </a:t>
            </a:r>
            <a:r>
              <a:rPr lang="es-ES" b="0" dirty="0" smtClean="0"/>
              <a:t>görevi </a:t>
            </a:r>
            <a:r>
              <a:rPr lang="es-ES" b="0" dirty="0"/>
              <a:t>V yi tutar ve U yu ister.</a:t>
            </a:r>
          </a:p>
          <a:p>
            <a:pPr marL="0" indent="0">
              <a:buNone/>
            </a:pPr>
            <a:r>
              <a:rPr lang="tr-TR" b="0" dirty="0" err="1"/>
              <a:t>SORU:Sistem</a:t>
            </a:r>
            <a:r>
              <a:rPr lang="tr-TR" b="0" dirty="0"/>
              <a:t> ölümcül kilitli midir ? Öyleyse hangi süreçler ?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342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Her tipten birden fazla kaynak için ölümcül kilitlenme tespiti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b="0" dirty="0"/>
              <a:t>Matris temelli </a:t>
            </a:r>
            <a:r>
              <a:rPr lang="sv-SE" b="0" dirty="0" smtClean="0"/>
              <a:t>bir </a:t>
            </a:r>
            <a:r>
              <a:rPr lang="sv-SE" b="0" dirty="0"/>
              <a:t>algoritma kullanılır</a:t>
            </a:r>
            <a:r>
              <a:rPr lang="sv-SE" b="0" dirty="0" smtClean="0"/>
              <a:t>.</a:t>
            </a:r>
            <a:endParaRPr lang="tr-TR" b="0" dirty="0" smtClean="0"/>
          </a:p>
          <a:p>
            <a:r>
              <a:rPr lang="tr-TR" b="0" dirty="0"/>
              <a:t>Elimizdeki kaynakların sınıflarını </a:t>
            </a:r>
            <a:r>
              <a:rPr lang="tr-TR" b="0" dirty="0" err="1"/>
              <a:t>Ei</a:t>
            </a:r>
            <a:r>
              <a:rPr lang="tr-TR" b="0" dirty="0"/>
              <a:t> (1&lt;=i</a:t>
            </a:r>
            <a:r>
              <a:rPr lang="tr-TR" b="0" dirty="0" smtClean="0"/>
              <a:t>&lt;=n) şeklinde isimlendirelim</a:t>
            </a:r>
            <a:r>
              <a:rPr lang="tr-TR" b="0" dirty="0"/>
              <a:t>.</a:t>
            </a:r>
          </a:p>
          <a:p>
            <a:r>
              <a:rPr lang="nn-NO" i="1" dirty="0"/>
              <a:t>E </a:t>
            </a:r>
            <a:r>
              <a:rPr lang="nn-NO" b="0" dirty="0"/>
              <a:t>var olan kaynak vektörüdür. Her kaynaktan var </a:t>
            </a:r>
            <a:r>
              <a:rPr lang="nn-NO" b="0" dirty="0" smtClean="0"/>
              <a:t>olan</a:t>
            </a:r>
            <a:r>
              <a:rPr lang="tr-TR" b="0" dirty="0" smtClean="0"/>
              <a:t> örnek </a:t>
            </a:r>
            <a:r>
              <a:rPr lang="tr-TR" b="0" dirty="0"/>
              <a:t>sayısını verir. </a:t>
            </a:r>
            <a:r>
              <a:rPr lang="tr-TR" b="0" dirty="0" smtClean="0"/>
              <a:t> Örneğin </a:t>
            </a:r>
            <a:r>
              <a:rPr lang="tr-TR" b="0" dirty="0"/>
              <a:t>E1 disket sınıfı olsun.</a:t>
            </a:r>
          </a:p>
          <a:p>
            <a:r>
              <a:rPr lang="tr-TR" b="0" dirty="0"/>
              <a:t>E1=2 elimizde 2 adet disket sürücüsü </a:t>
            </a:r>
            <a:r>
              <a:rPr lang="tr-TR" b="0" dirty="0" smtClean="0"/>
              <a:t>olduğunu göstersin.</a:t>
            </a:r>
          </a:p>
          <a:p>
            <a:r>
              <a:rPr lang="tr-TR" b="0" dirty="0"/>
              <a:t>A vektörü kullanılabilir olan kaynakları göstersin. </a:t>
            </a:r>
            <a:r>
              <a:rPr lang="tr-TR" b="0" dirty="0" err="1"/>
              <a:t>Ai</a:t>
            </a:r>
            <a:r>
              <a:rPr lang="tr-TR" b="0" dirty="0"/>
              <a:t> i. Sınıf kaynaktan kullanılabilir kaç tane örnek olduğunu göstersin.</a:t>
            </a:r>
          </a:p>
          <a:p>
            <a:r>
              <a:rPr lang="tr-TR" b="0" dirty="0"/>
              <a:t>Eğer A1=0 ise, disket sürücüsünden kullanılabilir yok demektir.</a:t>
            </a:r>
          </a:p>
          <a:p>
            <a:r>
              <a:rPr lang="tr-TR" b="0" dirty="0"/>
              <a:t>Tüm disket sürücüleri şu anda kullanılıyordur.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88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0" dirty="0"/>
              <a:t>Her tipten birden fazla kaynak için ölümcül kilitlenme tespiti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0" dirty="0"/>
              <a:t>Algoritmada </a:t>
            </a:r>
            <a:r>
              <a:rPr lang="tr-TR" dirty="0"/>
              <a:t>iki adet matris </a:t>
            </a:r>
            <a:r>
              <a:rPr lang="tr-TR" b="0" dirty="0"/>
              <a:t>kullanılır.</a:t>
            </a:r>
          </a:p>
          <a:p>
            <a:pPr marL="0" indent="0">
              <a:buNone/>
            </a:pPr>
            <a:r>
              <a:rPr lang="tr-TR" dirty="0"/>
              <a:t>C </a:t>
            </a:r>
            <a:r>
              <a:rPr lang="tr-TR" b="0" dirty="0"/>
              <a:t>= mevcut anda </a:t>
            </a:r>
            <a:r>
              <a:rPr lang="tr-TR" b="0" dirty="0" smtClean="0"/>
              <a:t>görevlere </a:t>
            </a:r>
            <a:r>
              <a:rPr lang="tr-TR" b="0" dirty="0"/>
              <a:t>tahsis edilmiş </a:t>
            </a:r>
            <a:r>
              <a:rPr lang="tr-TR" b="0" dirty="0" smtClean="0"/>
              <a:t>kaynaklar matrisidir.</a:t>
            </a:r>
          </a:p>
          <a:p>
            <a:pPr marL="0" indent="0">
              <a:buNone/>
            </a:pPr>
            <a:r>
              <a:rPr lang="tr-TR" dirty="0" smtClean="0"/>
              <a:t>R </a:t>
            </a:r>
            <a:r>
              <a:rPr lang="tr-TR" b="0" dirty="0"/>
              <a:t>= </a:t>
            </a:r>
            <a:r>
              <a:rPr lang="tr-TR" b="0" dirty="0" smtClean="0"/>
              <a:t>görevlerin </a:t>
            </a:r>
            <a:r>
              <a:rPr lang="tr-TR" b="0" dirty="0"/>
              <a:t>istedikleri kaynakları ve sayılarını </a:t>
            </a:r>
            <a:r>
              <a:rPr lang="tr-TR" b="0" dirty="0" smtClean="0"/>
              <a:t>gösteren matristir</a:t>
            </a:r>
            <a:r>
              <a:rPr lang="tr-TR" b="0" dirty="0"/>
              <a:t>.</a:t>
            </a:r>
          </a:p>
          <a:p>
            <a:pPr marL="0" indent="0">
              <a:buNone/>
            </a:pPr>
            <a:r>
              <a:rPr lang="tr-TR" b="0" dirty="0" smtClean="0"/>
              <a:t> C </a:t>
            </a:r>
            <a:r>
              <a:rPr lang="tr-TR" b="0" dirty="0" err="1" smtClean="0"/>
              <a:t>nin</a:t>
            </a:r>
            <a:r>
              <a:rPr lang="tr-TR" b="0" dirty="0" smtClean="0"/>
              <a:t> </a:t>
            </a:r>
            <a:r>
              <a:rPr lang="tr-TR" b="0" dirty="0"/>
              <a:t>her satırı bir </a:t>
            </a:r>
            <a:r>
              <a:rPr lang="tr-TR" b="0" dirty="0" smtClean="0"/>
              <a:t>göreve </a:t>
            </a:r>
            <a:r>
              <a:rPr lang="tr-TR" b="0" dirty="0"/>
              <a:t>karşılık gelir. Bu </a:t>
            </a:r>
            <a:r>
              <a:rPr lang="tr-TR" b="0" dirty="0" smtClean="0"/>
              <a:t>satırın sütunları</a:t>
            </a:r>
            <a:r>
              <a:rPr lang="tr-TR" b="0" dirty="0"/>
              <a:t>, </a:t>
            </a:r>
            <a:r>
              <a:rPr lang="tr-TR" b="0" dirty="0" smtClean="0"/>
              <a:t>görevin </a:t>
            </a:r>
            <a:r>
              <a:rPr lang="tr-TR" b="0" dirty="0"/>
              <a:t>sahip olduğu kaynakları </a:t>
            </a:r>
            <a:r>
              <a:rPr lang="tr-TR" b="0" dirty="0" smtClean="0"/>
              <a:t>göstermektedir.</a:t>
            </a:r>
          </a:p>
          <a:p>
            <a:pPr marL="0" indent="0">
              <a:buNone/>
            </a:pPr>
            <a:endParaRPr lang="tr-TR" b="0" dirty="0"/>
          </a:p>
          <a:p>
            <a:pPr marL="0" indent="0">
              <a:buNone/>
            </a:pPr>
            <a:r>
              <a:rPr lang="tr-TR" dirty="0" err="1" smtClean="0"/>
              <a:t>Cij</a:t>
            </a:r>
            <a:r>
              <a:rPr lang="tr-TR" dirty="0" smtClean="0"/>
              <a:t> </a:t>
            </a:r>
            <a:r>
              <a:rPr lang="tr-TR" b="0" dirty="0"/>
              <a:t>= j kaynağından i </a:t>
            </a:r>
            <a:r>
              <a:rPr lang="tr-TR" b="0" dirty="0" smtClean="0"/>
              <a:t>görevinde </a:t>
            </a:r>
            <a:r>
              <a:rPr lang="tr-TR" b="0" dirty="0"/>
              <a:t>kaç adet var.</a:t>
            </a:r>
          </a:p>
          <a:p>
            <a:pPr marL="0" indent="0">
              <a:buNone/>
            </a:pPr>
            <a:r>
              <a:rPr lang="tr-TR" dirty="0" err="1"/>
              <a:t>Rij</a:t>
            </a:r>
            <a:r>
              <a:rPr lang="tr-TR" b="0" dirty="0"/>
              <a:t> = i </a:t>
            </a:r>
            <a:r>
              <a:rPr lang="tr-TR" b="0" dirty="0" smtClean="0"/>
              <a:t>görevinin </a:t>
            </a:r>
            <a:r>
              <a:rPr lang="tr-TR" b="0" dirty="0"/>
              <a:t>j kaynağından kaç adet istediğini gösterir.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5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76455" cy="406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aşlık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3600" b="0" dirty="0" smtClean="0"/>
              <a:t>Her tipten birden fazla kaynak için ölümcül kilitlenme tespiti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4373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" y="1772816"/>
            <a:ext cx="8764188" cy="407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82235" y="5658351"/>
            <a:ext cx="379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Ölümcül Kilitlenme olasılığı var mıdır?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299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1582341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Algoritma:</a:t>
            </a:r>
          </a:p>
          <a:p>
            <a:r>
              <a:rPr lang="tr-TR" sz="2800" b="1" dirty="0"/>
              <a:t>1-</a:t>
            </a:r>
            <a:r>
              <a:rPr lang="tr-TR" sz="2800" dirty="0"/>
              <a:t>İşaretli olmayan </a:t>
            </a:r>
            <a:r>
              <a:rPr lang="tr-TR" sz="2800" dirty="0" smtClean="0"/>
              <a:t>görev </a:t>
            </a:r>
            <a:r>
              <a:rPr lang="tr-TR" sz="2800" dirty="0"/>
              <a:t>ara. Bu </a:t>
            </a:r>
            <a:r>
              <a:rPr lang="tr-TR" sz="2800" dirty="0" smtClean="0"/>
              <a:t>görevin </a:t>
            </a:r>
            <a:r>
              <a:rPr lang="tr-TR" sz="2800" dirty="0"/>
              <a:t>R </a:t>
            </a:r>
            <a:r>
              <a:rPr lang="tr-TR" sz="2800" dirty="0" smtClean="0"/>
              <a:t>matrisindeki </a:t>
            </a:r>
            <a:r>
              <a:rPr lang="tr-TR" sz="2800" b="1" u="sng" dirty="0" smtClean="0"/>
              <a:t>tüm </a:t>
            </a:r>
            <a:r>
              <a:rPr lang="tr-TR" sz="2800" b="1" u="sng" dirty="0"/>
              <a:t>istekleri </a:t>
            </a:r>
            <a:r>
              <a:rPr lang="tr-TR" sz="2800" dirty="0"/>
              <a:t>A dan küçük veya eşit olmalıdır.</a:t>
            </a:r>
          </a:p>
          <a:p>
            <a:r>
              <a:rPr lang="tr-TR" sz="2800" b="1" dirty="0"/>
              <a:t>2-</a:t>
            </a:r>
            <a:r>
              <a:rPr lang="tr-TR" sz="2800" dirty="0"/>
              <a:t> Bu şekilde bir </a:t>
            </a:r>
            <a:r>
              <a:rPr lang="tr-TR" sz="2800" dirty="0" smtClean="0"/>
              <a:t>görev var </a:t>
            </a:r>
            <a:r>
              <a:rPr lang="tr-TR" sz="2800" dirty="0"/>
              <a:t>ise C deki bu sürece </a:t>
            </a:r>
            <a:r>
              <a:rPr lang="tr-TR" sz="2800" dirty="0" smtClean="0"/>
              <a:t>karşılık gelen </a:t>
            </a:r>
            <a:r>
              <a:rPr lang="tr-TR" sz="2800" dirty="0"/>
              <a:t>satırın değerlerini A ya ekle. Bu süreci işaretle ve </a:t>
            </a:r>
            <a:r>
              <a:rPr lang="tr-TR" sz="2800" dirty="0" smtClean="0"/>
              <a:t>1. adıma </a:t>
            </a:r>
            <a:r>
              <a:rPr lang="tr-TR" sz="2800" dirty="0"/>
              <a:t>git.</a:t>
            </a:r>
          </a:p>
          <a:p>
            <a:r>
              <a:rPr lang="tr-TR" sz="2800" b="1" dirty="0"/>
              <a:t>3-</a:t>
            </a:r>
            <a:r>
              <a:rPr lang="tr-TR" sz="2800" dirty="0"/>
              <a:t>Böyle bir süreç yoksa algoritma </a:t>
            </a:r>
            <a:r>
              <a:rPr lang="tr-TR" sz="2800" dirty="0" smtClean="0"/>
              <a:t>sonlandırılır. Algoritma </a:t>
            </a:r>
            <a:r>
              <a:rPr lang="tr-TR" sz="2800" dirty="0"/>
              <a:t>bittiğinde işaretli olmayan süreçler </a:t>
            </a:r>
            <a:r>
              <a:rPr lang="tr-TR" sz="2800" dirty="0" smtClean="0"/>
              <a:t>ölümcül kilitlidir</a:t>
            </a:r>
            <a:r>
              <a:rPr lang="tr-TR" sz="2800" dirty="0"/>
              <a:t>.</a:t>
            </a:r>
          </a:p>
        </p:txBody>
      </p:sp>
      <p:sp>
        <p:nvSpPr>
          <p:cNvPr id="3" name="Başlık 1"/>
          <p:cNvSpPr txBox="1">
            <a:spLocks/>
          </p:cNvSpPr>
          <p:nvPr/>
        </p:nvSpPr>
        <p:spPr>
          <a:xfrm>
            <a:off x="457200" y="548680"/>
            <a:ext cx="8229600" cy="720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3600" dirty="0" smtClean="0"/>
              <a:t>Ölümcül kilitlenme tespiti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4132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Kilitlenme Onarımı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dirty="0" smtClean="0"/>
              <a:t>1. </a:t>
            </a:r>
            <a:r>
              <a:rPr lang="en-US" b="0" dirty="0" err="1" smtClean="0"/>
              <a:t>Keserek</a:t>
            </a:r>
            <a:r>
              <a:rPr lang="en-US" b="0" dirty="0" smtClean="0"/>
              <a:t> </a:t>
            </a:r>
            <a:r>
              <a:rPr lang="en-US" b="0" dirty="0" err="1"/>
              <a:t>onarma</a:t>
            </a:r>
            <a:r>
              <a:rPr lang="en-US" b="0" dirty="0"/>
              <a:t> (Recovery through preemption</a:t>
            </a:r>
            <a:r>
              <a:rPr lang="en-US" b="0" dirty="0" smtClean="0"/>
              <a:t>)</a:t>
            </a:r>
            <a:endParaRPr lang="tr-TR" b="0" dirty="0" smtClean="0"/>
          </a:p>
          <a:p>
            <a:pPr marL="0" indent="0">
              <a:buNone/>
            </a:pPr>
            <a:endParaRPr lang="tr-TR" b="0" dirty="0" smtClean="0"/>
          </a:p>
          <a:p>
            <a:pPr marL="0" indent="0">
              <a:buNone/>
            </a:pPr>
            <a:r>
              <a:rPr lang="en-US" b="0" dirty="0"/>
              <a:t>2. Geri </a:t>
            </a:r>
            <a:r>
              <a:rPr lang="en-US" b="0" dirty="0" err="1"/>
              <a:t>alarak</a:t>
            </a:r>
            <a:r>
              <a:rPr lang="en-US" b="0" dirty="0"/>
              <a:t> </a:t>
            </a:r>
            <a:r>
              <a:rPr lang="en-US" b="0" dirty="0" err="1"/>
              <a:t>onarma</a:t>
            </a:r>
            <a:r>
              <a:rPr lang="en-US" b="0" dirty="0"/>
              <a:t> (Recovery through rollback</a:t>
            </a:r>
            <a:r>
              <a:rPr lang="en-US" b="0" dirty="0" smtClean="0"/>
              <a:t>)</a:t>
            </a:r>
            <a:endParaRPr lang="tr-TR" b="0" dirty="0" smtClean="0"/>
          </a:p>
          <a:p>
            <a:pPr marL="0" indent="0">
              <a:buNone/>
            </a:pPr>
            <a:endParaRPr lang="tr-TR" b="0" dirty="0" smtClean="0"/>
          </a:p>
          <a:p>
            <a:pPr marL="0" indent="0">
              <a:buNone/>
            </a:pPr>
            <a:r>
              <a:rPr lang="tr-TR" b="0" dirty="0"/>
              <a:t>3</a:t>
            </a:r>
            <a:r>
              <a:rPr lang="en-US" b="0" dirty="0" smtClean="0"/>
              <a:t>. </a:t>
            </a:r>
            <a:r>
              <a:rPr lang="en-US" b="0" dirty="0" err="1"/>
              <a:t>Öldürerek</a:t>
            </a:r>
            <a:r>
              <a:rPr lang="en-US" b="0" dirty="0"/>
              <a:t> </a:t>
            </a:r>
            <a:r>
              <a:rPr lang="en-US" b="0" dirty="0" err="1"/>
              <a:t>onarma</a:t>
            </a:r>
            <a:r>
              <a:rPr lang="en-US" b="0" dirty="0"/>
              <a:t> (Recovery through </a:t>
            </a:r>
            <a:r>
              <a:rPr lang="en-US" b="0" dirty="0" smtClean="0"/>
              <a:t>killing</a:t>
            </a:r>
            <a:r>
              <a:rPr lang="tr-TR" b="0" dirty="0" smtClean="0"/>
              <a:t> </a:t>
            </a:r>
            <a:r>
              <a:rPr lang="tr-TR" b="0" dirty="0" err="1" smtClean="0"/>
              <a:t>process</a:t>
            </a:r>
            <a:r>
              <a:rPr lang="tr-TR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7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Kilitlenme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/>
              <a:t>Aynı kaynakları kullanan </a:t>
            </a:r>
            <a:r>
              <a:rPr lang="tr-TR" b="0" dirty="0" smtClean="0"/>
              <a:t>Görevler</a:t>
            </a:r>
          </a:p>
          <a:p>
            <a:r>
              <a:rPr lang="tr-TR" b="0" dirty="0" smtClean="0"/>
              <a:t>Birinin </a:t>
            </a:r>
            <a:r>
              <a:rPr lang="tr-TR" b="0" dirty="0"/>
              <a:t>istediği kaynağı bir diğeri tutuyor </a:t>
            </a:r>
            <a:r>
              <a:rPr lang="tr-TR" b="0" dirty="0" smtClean="0"/>
              <a:t>ve bırakmıyor</a:t>
            </a:r>
            <a:endParaRPr lang="tr-TR" b="0" dirty="0"/>
          </a:p>
          <a:p>
            <a:r>
              <a:rPr lang="tr-TR" b="0" dirty="0" smtClean="0"/>
              <a:t>Görevlerin </a:t>
            </a:r>
            <a:r>
              <a:rPr lang="tr-TR" b="0" dirty="0"/>
              <a:t>hiç biri ilerleyemez</a:t>
            </a:r>
          </a:p>
          <a:p>
            <a:pPr marL="0" indent="0">
              <a:buNone/>
            </a:pPr>
            <a:r>
              <a:rPr lang="tr-TR" b="0" dirty="0" smtClean="0"/>
              <a:t>	⇒ </a:t>
            </a:r>
            <a:r>
              <a:rPr lang="tr-TR" b="0" dirty="0"/>
              <a:t>ölümcül </a:t>
            </a:r>
            <a:r>
              <a:rPr lang="tr-TR" b="0" dirty="0" smtClean="0"/>
              <a:t>kilitlenme</a:t>
            </a:r>
          </a:p>
          <a:p>
            <a:pPr marL="0" indent="0">
              <a:buNone/>
            </a:pPr>
            <a:endParaRPr lang="tr-TR" b="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41168"/>
            <a:ext cx="586272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1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Ölümcül Kilitlenmeden Kaçınma</a:t>
            </a:r>
            <a:br>
              <a:rPr lang="tr-TR" dirty="0" smtClean="0"/>
            </a:br>
            <a:r>
              <a:rPr lang="tr-TR" dirty="0" err="1" smtClean="0"/>
              <a:t>Deadlock</a:t>
            </a:r>
            <a:r>
              <a:rPr lang="tr-TR" dirty="0" smtClean="0"/>
              <a:t> </a:t>
            </a:r>
            <a:r>
              <a:rPr lang="tr-TR" dirty="0" err="1" smtClean="0"/>
              <a:t>Avoidance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dirty="0"/>
              <a:t>Sistem istenilen kaynağın verilmesinin güvenli </a:t>
            </a:r>
            <a:r>
              <a:rPr lang="fi-FI" b="0" dirty="0" smtClean="0"/>
              <a:t>olup</a:t>
            </a:r>
            <a:r>
              <a:rPr lang="tr-TR" b="0" smtClean="0"/>
              <a:t> olmadığına </a:t>
            </a:r>
            <a:r>
              <a:rPr lang="tr-TR" b="0" dirty="0"/>
              <a:t>karar vermelidir.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5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Güvenli ve Güvensiz Durum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58963"/>
            <a:ext cx="8229600" cy="2434133"/>
          </a:xfrm>
        </p:spPr>
        <p:txBody>
          <a:bodyPr>
            <a:normAutofit fontScale="92500" lnSpcReduction="20000"/>
          </a:bodyPr>
          <a:lstStyle/>
          <a:p>
            <a:r>
              <a:rPr lang="tr-TR" b="0" dirty="0"/>
              <a:t>Herhangi bir zaman anında sistemin </a:t>
            </a:r>
            <a:r>
              <a:rPr lang="tr-TR" b="0" dirty="0" smtClean="0"/>
              <a:t>durumu E,A  vektörleri </a:t>
            </a:r>
            <a:r>
              <a:rPr lang="tr-TR" b="0" dirty="0"/>
              <a:t>ve C,R matrisleri ile gösterilir. Eğer </a:t>
            </a:r>
            <a:r>
              <a:rPr lang="tr-TR" b="0" dirty="0" smtClean="0"/>
              <a:t>A durumu </a:t>
            </a:r>
            <a:r>
              <a:rPr lang="tr-TR" b="0" dirty="0"/>
              <a:t>ölümcül kilitli değilse sistem güvenlidir.</a:t>
            </a:r>
          </a:p>
          <a:p>
            <a:r>
              <a:rPr lang="tr-TR" b="0" dirty="0"/>
              <a:t>Örneğin tek bir kaynak için durumu inceleyelim. </a:t>
            </a:r>
            <a:r>
              <a:rPr lang="tr-TR" b="0" dirty="0" smtClean="0"/>
              <a:t>Elimizde bu </a:t>
            </a:r>
            <a:r>
              <a:rPr lang="tr-TR" b="0" dirty="0"/>
              <a:t>kaynaktan 10 adet olsun. Aşağıda A,B,C </a:t>
            </a:r>
            <a:r>
              <a:rPr lang="tr-TR" b="0" dirty="0" smtClean="0"/>
              <a:t>süreçlerinin durumları </a:t>
            </a:r>
            <a:r>
              <a:rPr lang="tr-TR" b="0" dirty="0"/>
              <a:t>gösterilmektedir.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8460432" cy="163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20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7539665" cy="249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aşlık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yriad Pro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0" smtClean="0"/>
              <a:t>Güvenli ve Güvensiz Durum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08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Kilitlenme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/>
              <a:t>Sistem kaynaklarını ortak olarak kullanan veya birbiri </a:t>
            </a:r>
            <a:r>
              <a:rPr lang="tr-TR" b="0" dirty="0" smtClean="0"/>
              <a:t>ile haberleşen </a:t>
            </a:r>
            <a:r>
              <a:rPr lang="tr-TR" b="0" dirty="0"/>
              <a:t>bir grup </a:t>
            </a:r>
            <a:r>
              <a:rPr lang="tr-TR" b="0" dirty="0" smtClean="0"/>
              <a:t>görevin </a:t>
            </a:r>
            <a:r>
              <a:rPr lang="tr-TR" b="0" dirty="0"/>
              <a:t>kalıcı olarak bloke </a:t>
            </a:r>
            <a:r>
              <a:rPr lang="tr-TR" b="0" dirty="0" smtClean="0"/>
              <a:t>olması durumuna </a:t>
            </a:r>
            <a:r>
              <a:rPr lang="tr-TR" b="0" i="1" dirty="0" smtClean="0"/>
              <a:t>ölümcül kilitlenme 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71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539321" cy="455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9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r-TR" dirty="0" smtClean="0"/>
              <a:t>Ölümcül Kilitlenme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015175"/>
              </p:ext>
            </p:extLst>
          </p:nvPr>
        </p:nvGraphicFramePr>
        <p:xfrm>
          <a:off x="1403648" y="1052736"/>
          <a:ext cx="705678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ikdörtgen 5"/>
          <p:cNvSpPr/>
          <p:nvPr/>
        </p:nvSpPr>
        <p:spPr>
          <a:xfrm>
            <a:off x="323528" y="5762873"/>
            <a:ext cx="40324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dirty="0"/>
              <a:t>Ele geçirilebilir kaynak, bir </a:t>
            </a:r>
            <a:r>
              <a:rPr lang="tr-TR" dirty="0" smtClean="0"/>
              <a:t>görev </a:t>
            </a:r>
            <a:r>
              <a:rPr lang="tr-TR" dirty="0"/>
              <a:t>bu kaynağa sahip </a:t>
            </a:r>
            <a:r>
              <a:rPr lang="tr-TR" dirty="0" smtClean="0"/>
              <a:t>ise elinden </a:t>
            </a:r>
            <a:r>
              <a:rPr lang="tr-TR" dirty="0"/>
              <a:t>alındığında problemler </a:t>
            </a:r>
            <a:r>
              <a:rPr lang="tr-TR" dirty="0" smtClean="0"/>
              <a:t>oluşturmayan kaynaktır.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494225" y="6021288"/>
            <a:ext cx="4436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dirty="0"/>
              <a:t>Ele geçirilemeyen kaynak, </a:t>
            </a:r>
            <a:r>
              <a:rPr lang="tr-TR" dirty="0" smtClean="0"/>
              <a:t>görev </a:t>
            </a:r>
            <a:r>
              <a:rPr lang="tr-TR" dirty="0"/>
              <a:t>bu kaynağa sahiptir </a:t>
            </a:r>
            <a:r>
              <a:rPr lang="tr-TR" dirty="0" smtClean="0"/>
              <a:t>ve elinden </a:t>
            </a:r>
            <a:r>
              <a:rPr lang="tr-TR" dirty="0"/>
              <a:t>alınamaz. </a:t>
            </a:r>
          </a:p>
        </p:txBody>
      </p:sp>
    </p:spTree>
    <p:extLst>
      <p:ext uri="{BB962C8B-B14F-4D97-AF65-F5344CB8AC3E}">
        <p14:creationId xmlns:p14="http://schemas.microsoft.com/office/powerpoint/2010/main" val="38443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200 KB bir sistemde;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21480"/>
            <a:ext cx="7305644" cy="21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1" t="26031" r="27769" b="32984"/>
          <a:stretch/>
        </p:blipFill>
        <p:spPr bwMode="auto">
          <a:xfrm>
            <a:off x="755576" y="1700808"/>
            <a:ext cx="7042687" cy="400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8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312368" cy="452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28965"/>
            <a:ext cx="3600400" cy="458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971600" y="584030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Aynı kaynakların farklı sıralarda istenilmesinde ölümcül kilitlenme olma</a:t>
            </a:r>
          </a:p>
          <a:p>
            <a:r>
              <a:rPr lang="tr-TR" b="1" dirty="0"/>
              <a:t>olasılığı yüksektir.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76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Ölümcül Kilitlenmeye Neden Olan Durumlar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816424"/>
          </a:xfrm>
        </p:spPr>
        <p:txBody>
          <a:bodyPr>
            <a:normAutofit lnSpcReduction="10000"/>
          </a:bodyPr>
          <a:lstStyle/>
          <a:p>
            <a:r>
              <a:rPr lang="tr-TR" sz="2000" dirty="0"/>
              <a:t>Karşılıklı Dışlama(</a:t>
            </a:r>
            <a:r>
              <a:rPr lang="tr-TR" sz="2000" dirty="0" err="1"/>
              <a:t>Mutual</a:t>
            </a:r>
            <a:r>
              <a:rPr lang="tr-TR" sz="2000" dirty="0"/>
              <a:t> </a:t>
            </a:r>
            <a:r>
              <a:rPr lang="tr-TR" sz="2000" dirty="0" err="1"/>
              <a:t>Exclusion</a:t>
            </a:r>
            <a:r>
              <a:rPr lang="tr-TR" sz="2000" dirty="0"/>
              <a:t>)</a:t>
            </a:r>
          </a:p>
          <a:p>
            <a:pPr marL="0" indent="0">
              <a:buNone/>
            </a:pPr>
            <a:r>
              <a:rPr lang="tr-TR" sz="2000" b="0" dirty="0"/>
              <a:t>Her kaynağı aynı anda bir </a:t>
            </a:r>
            <a:r>
              <a:rPr lang="tr-TR" sz="2000" b="0" dirty="0" smtClean="0"/>
              <a:t>görev </a:t>
            </a:r>
            <a:r>
              <a:rPr lang="tr-TR" sz="2000" b="0" dirty="0"/>
              <a:t>ya kullanıyordur ya </a:t>
            </a:r>
            <a:r>
              <a:rPr lang="tr-TR" sz="2000" b="0" dirty="0" smtClean="0"/>
              <a:t>da atanmıştır</a:t>
            </a:r>
            <a:r>
              <a:rPr lang="tr-TR" sz="2000" b="0" dirty="0"/>
              <a:t>.</a:t>
            </a:r>
          </a:p>
          <a:p>
            <a:r>
              <a:rPr lang="tr-TR" sz="2000" dirty="0" smtClean="0"/>
              <a:t>Tut ve </a:t>
            </a:r>
            <a:r>
              <a:rPr lang="tr-TR" sz="2000" dirty="0"/>
              <a:t>Bekleme </a:t>
            </a:r>
            <a:r>
              <a:rPr lang="tr-TR" sz="2000" dirty="0" smtClean="0"/>
              <a:t>Koşulu</a:t>
            </a:r>
          </a:p>
          <a:p>
            <a:pPr marL="0" indent="0">
              <a:buNone/>
            </a:pPr>
            <a:r>
              <a:rPr lang="tr-TR" sz="2000" b="0" dirty="0" smtClean="0"/>
              <a:t>Elindeki </a:t>
            </a:r>
            <a:r>
              <a:rPr lang="tr-TR" sz="2000" b="0" dirty="0"/>
              <a:t>kaynağı bırakmadan başka kaynak ister ve bu </a:t>
            </a:r>
            <a:r>
              <a:rPr lang="tr-TR" sz="2000" b="0" dirty="0" smtClean="0"/>
              <a:t>kaynağı elde </a:t>
            </a:r>
            <a:r>
              <a:rPr lang="tr-TR" sz="2000" b="0" dirty="0"/>
              <a:t>edemediğinde beklemeye geçen </a:t>
            </a:r>
            <a:r>
              <a:rPr lang="tr-TR" sz="2000" b="0" dirty="0" smtClean="0"/>
              <a:t>görevler</a:t>
            </a:r>
            <a:endParaRPr lang="tr-TR" sz="2000" b="0" dirty="0"/>
          </a:p>
          <a:p>
            <a:r>
              <a:rPr lang="tr-TR" sz="2000" dirty="0" smtClean="0"/>
              <a:t>Geri </a:t>
            </a:r>
            <a:r>
              <a:rPr lang="tr-TR" sz="2000" dirty="0"/>
              <a:t>Alınamaz Koşulu</a:t>
            </a:r>
          </a:p>
          <a:p>
            <a:pPr marL="0" indent="0">
              <a:buNone/>
            </a:pPr>
            <a:r>
              <a:rPr lang="tr-TR" sz="2000" b="0" dirty="0"/>
              <a:t>Bir </a:t>
            </a:r>
            <a:r>
              <a:rPr lang="tr-TR" sz="2000" b="0" dirty="0" smtClean="0"/>
              <a:t>göreve </a:t>
            </a:r>
            <a:r>
              <a:rPr lang="tr-TR" sz="2000" b="0" dirty="0"/>
              <a:t>daha önceden verilen kaynaklar zorla </a:t>
            </a:r>
            <a:r>
              <a:rPr lang="tr-TR" sz="2000" b="0" dirty="0" smtClean="0"/>
              <a:t>elinden alınamaması durumu.</a:t>
            </a:r>
            <a:endParaRPr lang="tr-TR" sz="2000" b="0" dirty="0"/>
          </a:p>
          <a:p>
            <a:r>
              <a:rPr lang="tr-TR" sz="2000" dirty="0" smtClean="0"/>
              <a:t>Dairesel Bekleme </a:t>
            </a:r>
            <a:r>
              <a:rPr lang="tr-TR" sz="2000" dirty="0"/>
              <a:t>Koşulu</a:t>
            </a:r>
          </a:p>
          <a:p>
            <a:pPr marL="0" indent="0">
              <a:buNone/>
            </a:pPr>
            <a:r>
              <a:rPr lang="tr-TR" sz="2000" b="0" dirty="0"/>
              <a:t>İki veya daha fazla </a:t>
            </a:r>
            <a:r>
              <a:rPr lang="tr-TR" sz="2000" b="0" dirty="0" smtClean="0"/>
              <a:t>görev </a:t>
            </a:r>
            <a:r>
              <a:rPr lang="tr-TR" sz="2000" b="0" dirty="0"/>
              <a:t>zincir şeklinde kendinden </a:t>
            </a:r>
            <a:r>
              <a:rPr lang="tr-TR" sz="2000" b="0" dirty="0" smtClean="0"/>
              <a:t>önceki göreve ait </a:t>
            </a:r>
            <a:r>
              <a:rPr lang="tr-TR" sz="2000" b="0" dirty="0"/>
              <a:t>olan kaynağı bekler.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890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745</Words>
  <Application>Microsoft Office PowerPoint</Application>
  <PresentationFormat>Ekran Gösterisi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Myriad Pro</vt:lpstr>
      <vt:lpstr>Ofis Teması</vt:lpstr>
      <vt:lpstr>Ölümcül Kilitlenme (Deadlock)</vt:lpstr>
      <vt:lpstr>Ölümcül Kilitlenme</vt:lpstr>
      <vt:lpstr>Ölümcül Kilitlenme</vt:lpstr>
      <vt:lpstr>PowerPoint Sunusu</vt:lpstr>
      <vt:lpstr>Ölümcül Kilitlenme</vt:lpstr>
      <vt:lpstr>PowerPoint Sunusu</vt:lpstr>
      <vt:lpstr>PowerPoint Sunusu</vt:lpstr>
      <vt:lpstr>PowerPoint Sunusu</vt:lpstr>
      <vt:lpstr>Ölümcül Kilitlenmeye Neden Olan Durumlar</vt:lpstr>
      <vt:lpstr>Ölümcül Kilitlenmeyi Önleme</vt:lpstr>
      <vt:lpstr>Ölümcül Kilitlenme Tespiti (Deadlock Detection)</vt:lpstr>
      <vt:lpstr>Kaynak Atama Grafikleri </vt:lpstr>
      <vt:lpstr>Her tip kaynaktan sistemde bir adet olduğu durumda ölümcül kilitlenme tespiti</vt:lpstr>
      <vt:lpstr>Her tipten birden fazla kaynak için ölümcül kilitlenme tespiti</vt:lpstr>
      <vt:lpstr>Her tipten birden fazla kaynak için ölümcül kilitlenme tespiti</vt:lpstr>
      <vt:lpstr>PowerPoint Sunusu</vt:lpstr>
      <vt:lpstr>PowerPoint Sunusu</vt:lpstr>
      <vt:lpstr>PowerPoint Sunusu</vt:lpstr>
      <vt:lpstr>Ölümcül Kilitlenme Onarımı</vt:lpstr>
      <vt:lpstr>Ölümcül Kilitlenmeden Kaçınma Deadlock Avoidance</vt:lpstr>
      <vt:lpstr>Güvenli ve Güvensiz Durum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Ölümcül Kilitlenme (Deadlock)</dc:title>
  <dc:creator>mevlut</dc:creator>
  <cp:lastModifiedBy>mevlut ersoy</cp:lastModifiedBy>
  <cp:revision>4</cp:revision>
  <dcterms:created xsi:type="dcterms:W3CDTF">2015-11-07T14:14:18Z</dcterms:created>
  <dcterms:modified xsi:type="dcterms:W3CDTF">2017-11-14T21:13:40Z</dcterms:modified>
</cp:coreProperties>
</file>