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67"/>
  </p:notesMasterIdLst>
  <p:handoutMasterIdLst>
    <p:handoutMasterId r:id="rId68"/>
  </p:handoutMasterIdLst>
  <p:sldIdLst>
    <p:sldId id="268" r:id="rId2"/>
    <p:sldId id="373" r:id="rId3"/>
    <p:sldId id="317" r:id="rId4"/>
    <p:sldId id="402" r:id="rId5"/>
    <p:sldId id="403" r:id="rId6"/>
    <p:sldId id="404" r:id="rId7"/>
    <p:sldId id="405" r:id="rId8"/>
    <p:sldId id="406" r:id="rId9"/>
    <p:sldId id="407" r:id="rId10"/>
    <p:sldId id="408" r:id="rId11"/>
    <p:sldId id="409" r:id="rId12"/>
    <p:sldId id="374" r:id="rId13"/>
    <p:sldId id="302" r:id="rId14"/>
    <p:sldId id="410" r:id="rId15"/>
    <p:sldId id="411" r:id="rId16"/>
    <p:sldId id="412" r:id="rId17"/>
    <p:sldId id="413" r:id="rId18"/>
    <p:sldId id="414" r:id="rId19"/>
    <p:sldId id="415" r:id="rId20"/>
    <p:sldId id="372"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30" r:id="rId34"/>
    <p:sldId id="443" r:id="rId35"/>
    <p:sldId id="442" r:id="rId36"/>
    <p:sldId id="428" r:id="rId37"/>
    <p:sldId id="431" r:id="rId38"/>
    <p:sldId id="432" r:id="rId39"/>
    <p:sldId id="324" r:id="rId40"/>
    <p:sldId id="390" r:id="rId41"/>
    <p:sldId id="391" r:id="rId42"/>
    <p:sldId id="392" r:id="rId43"/>
    <p:sldId id="433" r:id="rId44"/>
    <p:sldId id="393" r:id="rId45"/>
    <p:sldId id="394" r:id="rId46"/>
    <p:sldId id="434" r:id="rId47"/>
    <p:sldId id="436" r:id="rId48"/>
    <p:sldId id="435" r:id="rId49"/>
    <p:sldId id="437" r:id="rId50"/>
    <p:sldId id="444" r:id="rId51"/>
    <p:sldId id="445" r:id="rId52"/>
    <p:sldId id="438" r:id="rId53"/>
    <p:sldId id="439" r:id="rId54"/>
    <p:sldId id="440" r:id="rId55"/>
    <p:sldId id="441" r:id="rId56"/>
    <p:sldId id="299" r:id="rId57"/>
    <p:sldId id="300" r:id="rId58"/>
    <p:sldId id="301" r:id="rId59"/>
    <p:sldId id="346" r:id="rId60"/>
    <p:sldId id="347" r:id="rId61"/>
    <p:sldId id="348" r:id="rId62"/>
    <p:sldId id="380" r:id="rId63"/>
    <p:sldId id="387" r:id="rId64"/>
    <p:sldId id="350" r:id="rId65"/>
    <p:sldId id="353"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0034" autoAdjust="0"/>
  </p:normalViewPr>
  <p:slideViewPr>
    <p:cSldViewPr>
      <p:cViewPr varScale="1">
        <p:scale>
          <a:sx n="66" d="100"/>
          <a:sy n="66" d="100"/>
        </p:scale>
        <p:origin x="150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22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E00FC4A4-834B-4456-9328-E800C69ACCF9}" type="slidenum">
              <a:rPr lang="en-US"/>
              <a:pPr>
                <a:defRPr/>
              </a:pPr>
              <a:t>‹#›</a:t>
            </a:fld>
            <a:endParaRPr lang="en-US"/>
          </a:p>
        </p:txBody>
      </p:sp>
    </p:spTree>
    <p:extLst>
      <p:ext uri="{BB962C8B-B14F-4D97-AF65-F5344CB8AC3E}">
        <p14:creationId xmlns:p14="http://schemas.microsoft.com/office/powerpoint/2010/main" val="8609770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64" units="cm"/>
          <inkml:channel name="Y" type="integer" max="900" units="cm"/>
        </inkml:traceFormat>
        <inkml:channelProperties>
          <inkml:channelProperty channel="X" name="resolution" value="68.25484" units="1/cm"/>
          <inkml:channelProperty channel="Y" name="resolution" value="33.21033" units="1/cm"/>
        </inkml:channelProperties>
      </inkml:inkSource>
      <inkml:timestamp xml:id="ts0" timeString="2013-12-24T18:35:38.710"/>
    </inkml:context>
    <inkml:brush xml:id="br0">
      <inkml:brushProperty name="width" value="0.06667" units="cm"/>
      <inkml:brushProperty name="height" value="0.06667" units="cm"/>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CADDFD0D-D5AE-4F4D-94AE-64F67BBD87BD}" type="slidenum">
              <a:rPr lang="en-US"/>
              <a:pPr>
                <a:defRPr/>
              </a:pPr>
              <a:t>‹#›</a:t>
            </a:fld>
            <a:endParaRPr lang="en-US"/>
          </a:p>
        </p:txBody>
      </p:sp>
    </p:spTree>
    <p:extLst>
      <p:ext uri="{BB962C8B-B14F-4D97-AF65-F5344CB8AC3E}">
        <p14:creationId xmlns:p14="http://schemas.microsoft.com/office/powerpoint/2010/main" val="4213092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9BF5D719-6C54-41C3-A511-26DFF43F782F}" type="slidenum">
              <a:rPr lang="en-US" altLang="tr-TR" smtClean="0"/>
              <a:pPr/>
              <a:t>1</a:t>
            </a:fld>
            <a:endParaRPr lang="en-US" altLang="tr-TR"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tr-TR" altLang="tr-TR"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39734168-9C7C-45A0-B55C-173E21B97C07}" type="slidenum">
              <a:rPr lang="en-US" altLang="tr-TR" smtClean="0"/>
              <a:pPr/>
              <a:t>13</a:t>
            </a:fld>
            <a:endParaRPr lang="en-US" altLang="tr-TR" smtClean="0"/>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0EC518F0-68DC-410E-9DEA-9655A22E43C7}" type="slidenum">
              <a:rPr lang="en-US" altLang="tr-TR" smtClean="0"/>
              <a:pPr/>
              <a:t>42</a:t>
            </a:fld>
            <a:endParaRPr lang="en-US" altLang="tr-TR" smtClean="0"/>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B9746AAB-BCC5-4B01-B5F3-E9431A723178}" type="slidenum">
              <a:rPr lang="en-US" altLang="tr-TR" smtClean="0"/>
              <a:pPr/>
              <a:t>45</a:t>
            </a:fld>
            <a:endParaRPr lang="en-US" altLang="tr-TR" smtClean="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5FDB0EF3-B194-4DA9-934F-E900F8C163B6}" type="slidenum">
              <a:rPr lang="en-US" altLang="tr-TR" smtClean="0"/>
              <a:pPr/>
              <a:t>49</a:t>
            </a:fld>
            <a:endParaRPr lang="en-US" altLang="tr-TR" smtClean="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Times New Roman" pitchFamily="18" charset="0"/>
            </a:endParaRPr>
          </a:p>
        </p:txBody>
      </p:sp>
    </p:spTree>
    <p:extLst>
      <p:ext uri="{BB962C8B-B14F-4D97-AF65-F5344CB8AC3E}">
        <p14:creationId xmlns:p14="http://schemas.microsoft.com/office/powerpoint/2010/main" val="320859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92EF7416-77EB-457C-A6B1-0F3F465C6D09}" type="slidenum">
              <a:rPr lang="en-US" altLang="tr-TR" smtClean="0"/>
              <a:pPr/>
              <a:t>56</a:t>
            </a:fld>
            <a:endParaRPr lang="en-US" altLang="tr-TR"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1BACDDCE-D3A2-4717-A11E-8B7808925E76}" type="slidenum">
              <a:rPr lang="en-US" altLang="tr-TR" smtClean="0"/>
              <a:pPr/>
              <a:t>57</a:t>
            </a:fld>
            <a:endParaRPr lang="en-US" altLang="tr-TR" smtClean="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fld id="{9A9436A1-A94A-466F-BBCA-F6BA61BE3938}" type="slidenum">
              <a:rPr lang="en-US" altLang="tr-TR" smtClean="0"/>
              <a:pPr/>
              <a:t>58</a:t>
            </a:fld>
            <a:endParaRPr lang="en-US" altLang="tr-TR" smtClean="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endParaRPr lang="en-US"/>
          </a:p>
        </p:txBody>
      </p:sp>
      <p:sp>
        <p:nvSpPr>
          <p:cNvPr id="5"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6" name="Slayt Numarası Yer Tutucusu 5"/>
          <p:cNvSpPr>
            <a:spLocks noGrp="1"/>
          </p:cNvSpPr>
          <p:nvPr>
            <p:ph type="sldNum" sz="quarter" idx="12"/>
          </p:nvPr>
        </p:nvSpPr>
        <p:spPr/>
        <p:txBody>
          <a:bodyPr/>
          <a:lstStyle>
            <a:lvl1pPr>
              <a:defRPr/>
            </a:lvl1pPr>
          </a:lstStyle>
          <a:p>
            <a:pPr>
              <a:defRPr/>
            </a:pPr>
            <a:fld id="{68363BB9-85D1-4F51-8DF4-DE5659F1ED2B}" type="slidenum">
              <a:rPr lang="en-US"/>
              <a:pPr>
                <a:defRPr/>
              </a:pPr>
              <a:t>‹#›</a:t>
            </a:fld>
            <a:endParaRPr lang="en-US"/>
          </a:p>
        </p:txBody>
      </p:sp>
    </p:spTree>
    <p:extLst>
      <p:ext uri="{BB962C8B-B14F-4D97-AF65-F5344CB8AC3E}">
        <p14:creationId xmlns:p14="http://schemas.microsoft.com/office/powerpoint/2010/main" val="296258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endParaRPr lang="en-US"/>
          </a:p>
        </p:txBody>
      </p:sp>
      <p:sp>
        <p:nvSpPr>
          <p:cNvPr id="5"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6" name="Slayt Numarası Yer Tutucusu 5"/>
          <p:cNvSpPr>
            <a:spLocks noGrp="1"/>
          </p:cNvSpPr>
          <p:nvPr>
            <p:ph type="sldNum" sz="quarter" idx="12"/>
          </p:nvPr>
        </p:nvSpPr>
        <p:spPr/>
        <p:txBody>
          <a:bodyPr/>
          <a:lstStyle>
            <a:lvl1pPr>
              <a:defRPr/>
            </a:lvl1pPr>
          </a:lstStyle>
          <a:p>
            <a:pPr>
              <a:defRPr/>
            </a:pPr>
            <a:r>
              <a:rPr lang="en-US"/>
              <a:t>16-</a:t>
            </a:r>
            <a:fld id="{025D9848-87D3-4839-B819-E08A70F1D1F3}" type="slidenum">
              <a:rPr lang="en-US"/>
              <a:pPr>
                <a:defRPr/>
              </a:pPr>
              <a:t>‹#›</a:t>
            </a:fld>
            <a:endParaRPr lang="en-US"/>
          </a:p>
        </p:txBody>
      </p:sp>
    </p:spTree>
    <p:extLst>
      <p:ext uri="{BB962C8B-B14F-4D97-AF65-F5344CB8AC3E}">
        <p14:creationId xmlns:p14="http://schemas.microsoft.com/office/powerpoint/2010/main" val="41699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endParaRPr lang="en-US"/>
          </a:p>
        </p:txBody>
      </p:sp>
      <p:sp>
        <p:nvSpPr>
          <p:cNvPr id="5"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6" name="Slayt Numarası Yer Tutucusu 5"/>
          <p:cNvSpPr>
            <a:spLocks noGrp="1"/>
          </p:cNvSpPr>
          <p:nvPr>
            <p:ph type="sldNum" sz="quarter" idx="12"/>
          </p:nvPr>
        </p:nvSpPr>
        <p:spPr/>
        <p:txBody>
          <a:bodyPr/>
          <a:lstStyle>
            <a:lvl1pPr>
              <a:defRPr/>
            </a:lvl1pPr>
          </a:lstStyle>
          <a:p>
            <a:pPr>
              <a:defRPr/>
            </a:pPr>
            <a:r>
              <a:rPr lang="en-US"/>
              <a:t>16-</a:t>
            </a:r>
            <a:fld id="{835846F6-6DAB-41FC-A189-5521499334E0}" type="slidenum">
              <a:rPr lang="en-US"/>
              <a:pPr>
                <a:defRPr/>
              </a:pPr>
              <a:t>‹#›</a:t>
            </a:fld>
            <a:endParaRPr lang="en-US"/>
          </a:p>
        </p:txBody>
      </p:sp>
    </p:spTree>
    <p:extLst>
      <p:ext uri="{BB962C8B-B14F-4D97-AF65-F5344CB8AC3E}">
        <p14:creationId xmlns:p14="http://schemas.microsoft.com/office/powerpoint/2010/main" val="396451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endParaRPr lang="en-US"/>
          </a:p>
        </p:txBody>
      </p:sp>
      <p:sp>
        <p:nvSpPr>
          <p:cNvPr id="5"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6" name="Slayt Numarası Yer Tutucusu 5"/>
          <p:cNvSpPr>
            <a:spLocks noGrp="1"/>
          </p:cNvSpPr>
          <p:nvPr>
            <p:ph type="sldNum" sz="quarter" idx="12"/>
          </p:nvPr>
        </p:nvSpPr>
        <p:spPr/>
        <p:txBody>
          <a:bodyPr/>
          <a:lstStyle>
            <a:lvl1pPr>
              <a:defRPr/>
            </a:lvl1pPr>
          </a:lstStyle>
          <a:p>
            <a:pPr>
              <a:defRPr/>
            </a:pPr>
            <a:r>
              <a:rPr lang="en-US"/>
              <a:t>16-</a:t>
            </a:r>
            <a:fld id="{B072555C-D60E-4923-8DA8-6475CC9BD205}" type="slidenum">
              <a:rPr lang="en-US"/>
              <a:pPr>
                <a:defRPr/>
              </a:pPr>
              <a:t>‹#›</a:t>
            </a:fld>
            <a:endParaRPr lang="en-US"/>
          </a:p>
        </p:txBody>
      </p:sp>
    </p:spTree>
    <p:extLst>
      <p:ext uri="{BB962C8B-B14F-4D97-AF65-F5344CB8AC3E}">
        <p14:creationId xmlns:p14="http://schemas.microsoft.com/office/powerpoint/2010/main" val="275326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endParaRPr lang="en-US"/>
          </a:p>
        </p:txBody>
      </p:sp>
      <p:sp>
        <p:nvSpPr>
          <p:cNvPr id="5"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6" name="Slayt Numarası Yer Tutucusu 5"/>
          <p:cNvSpPr>
            <a:spLocks noGrp="1"/>
          </p:cNvSpPr>
          <p:nvPr>
            <p:ph type="sldNum" sz="quarter" idx="12"/>
          </p:nvPr>
        </p:nvSpPr>
        <p:spPr/>
        <p:txBody>
          <a:bodyPr/>
          <a:lstStyle>
            <a:lvl1pPr>
              <a:defRPr/>
            </a:lvl1pPr>
          </a:lstStyle>
          <a:p>
            <a:pPr>
              <a:defRPr/>
            </a:pPr>
            <a:r>
              <a:rPr lang="en-US"/>
              <a:t>16-</a:t>
            </a:r>
            <a:fld id="{4D60F7B2-28E7-4168-B37D-3BF8DB25AD72}" type="slidenum">
              <a:rPr lang="en-US"/>
              <a:pPr>
                <a:defRPr/>
              </a:pPr>
              <a:t>‹#›</a:t>
            </a:fld>
            <a:endParaRPr lang="en-US"/>
          </a:p>
        </p:txBody>
      </p:sp>
    </p:spTree>
    <p:extLst>
      <p:ext uri="{BB962C8B-B14F-4D97-AF65-F5344CB8AC3E}">
        <p14:creationId xmlns:p14="http://schemas.microsoft.com/office/powerpoint/2010/main" val="52626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endParaRPr lang="en-US"/>
          </a:p>
        </p:txBody>
      </p:sp>
      <p:sp>
        <p:nvSpPr>
          <p:cNvPr id="6"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7" name="Slayt Numarası Yer Tutucusu 5"/>
          <p:cNvSpPr>
            <a:spLocks noGrp="1"/>
          </p:cNvSpPr>
          <p:nvPr>
            <p:ph type="sldNum" sz="quarter" idx="12"/>
          </p:nvPr>
        </p:nvSpPr>
        <p:spPr/>
        <p:txBody>
          <a:bodyPr/>
          <a:lstStyle>
            <a:lvl1pPr>
              <a:defRPr/>
            </a:lvl1pPr>
          </a:lstStyle>
          <a:p>
            <a:pPr>
              <a:defRPr/>
            </a:pPr>
            <a:r>
              <a:rPr lang="en-US"/>
              <a:t>16-</a:t>
            </a:r>
            <a:fld id="{A973BACA-CEF4-4EC1-8546-201500035044}" type="slidenum">
              <a:rPr lang="en-US"/>
              <a:pPr>
                <a:defRPr/>
              </a:pPr>
              <a:t>‹#›</a:t>
            </a:fld>
            <a:endParaRPr lang="en-US"/>
          </a:p>
        </p:txBody>
      </p:sp>
    </p:spTree>
    <p:extLst>
      <p:ext uri="{BB962C8B-B14F-4D97-AF65-F5344CB8AC3E}">
        <p14:creationId xmlns:p14="http://schemas.microsoft.com/office/powerpoint/2010/main" val="350976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endParaRPr lang="en-US"/>
          </a:p>
        </p:txBody>
      </p:sp>
      <p:sp>
        <p:nvSpPr>
          <p:cNvPr id="8"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9" name="Slayt Numarası Yer Tutucusu 5"/>
          <p:cNvSpPr>
            <a:spLocks noGrp="1"/>
          </p:cNvSpPr>
          <p:nvPr>
            <p:ph type="sldNum" sz="quarter" idx="12"/>
          </p:nvPr>
        </p:nvSpPr>
        <p:spPr/>
        <p:txBody>
          <a:bodyPr/>
          <a:lstStyle>
            <a:lvl1pPr>
              <a:defRPr/>
            </a:lvl1pPr>
          </a:lstStyle>
          <a:p>
            <a:pPr>
              <a:defRPr/>
            </a:pPr>
            <a:r>
              <a:rPr lang="en-US"/>
              <a:t>16-</a:t>
            </a:r>
            <a:fld id="{57661833-DBC2-428D-82E8-47C5212BF3A2}" type="slidenum">
              <a:rPr lang="en-US"/>
              <a:pPr>
                <a:defRPr/>
              </a:pPr>
              <a:t>‹#›</a:t>
            </a:fld>
            <a:endParaRPr lang="en-US"/>
          </a:p>
        </p:txBody>
      </p:sp>
    </p:spTree>
    <p:extLst>
      <p:ext uri="{BB962C8B-B14F-4D97-AF65-F5344CB8AC3E}">
        <p14:creationId xmlns:p14="http://schemas.microsoft.com/office/powerpoint/2010/main" val="276657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endParaRPr lang="en-US"/>
          </a:p>
        </p:txBody>
      </p:sp>
      <p:sp>
        <p:nvSpPr>
          <p:cNvPr id="4"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5" name="Slayt Numarası Yer Tutucusu 5"/>
          <p:cNvSpPr>
            <a:spLocks noGrp="1"/>
          </p:cNvSpPr>
          <p:nvPr>
            <p:ph type="sldNum" sz="quarter" idx="12"/>
          </p:nvPr>
        </p:nvSpPr>
        <p:spPr/>
        <p:txBody>
          <a:bodyPr/>
          <a:lstStyle>
            <a:lvl1pPr>
              <a:defRPr/>
            </a:lvl1pPr>
          </a:lstStyle>
          <a:p>
            <a:pPr>
              <a:defRPr/>
            </a:pPr>
            <a:r>
              <a:rPr lang="en-US"/>
              <a:t>16-</a:t>
            </a:r>
            <a:fld id="{D231C869-39B0-4DA1-8BF9-E1385A65A258}" type="slidenum">
              <a:rPr lang="en-US"/>
              <a:pPr>
                <a:defRPr/>
              </a:pPr>
              <a:t>‹#›</a:t>
            </a:fld>
            <a:endParaRPr lang="en-US"/>
          </a:p>
        </p:txBody>
      </p:sp>
    </p:spTree>
    <p:extLst>
      <p:ext uri="{BB962C8B-B14F-4D97-AF65-F5344CB8AC3E}">
        <p14:creationId xmlns:p14="http://schemas.microsoft.com/office/powerpoint/2010/main" val="360113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endParaRPr lang="en-US"/>
          </a:p>
        </p:txBody>
      </p:sp>
      <p:sp>
        <p:nvSpPr>
          <p:cNvPr id="3"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4" name="Slayt Numarası Yer Tutucusu 5"/>
          <p:cNvSpPr>
            <a:spLocks noGrp="1"/>
          </p:cNvSpPr>
          <p:nvPr>
            <p:ph type="sldNum" sz="quarter" idx="12"/>
          </p:nvPr>
        </p:nvSpPr>
        <p:spPr/>
        <p:txBody>
          <a:bodyPr/>
          <a:lstStyle>
            <a:lvl1pPr>
              <a:defRPr/>
            </a:lvl1pPr>
          </a:lstStyle>
          <a:p>
            <a:pPr>
              <a:defRPr/>
            </a:pPr>
            <a:r>
              <a:rPr lang="en-US"/>
              <a:t>16-</a:t>
            </a:r>
            <a:fld id="{00EF9413-F75A-4955-A776-3F28F107E8E9}" type="slidenum">
              <a:rPr lang="en-US"/>
              <a:pPr>
                <a:defRPr/>
              </a:pPr>
              <a:t>‹#›</a:t>
            </a:fld>
            <a:endParaRPr lang="en-US"/>
          </a:p>
        </p:txBody>
      </p:sp>
    </p:spTree>
    <p:extLst>
      <p:ext uri="{BB962C8B-B14F-4D97-AF65-F5344CB8AC3E}">
        <p14:creationId xmlns:p14="http://schemas.microsoft.com/office/powerpoint/2010/main" val="177771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endParaRPr lang="en-US"/>
          </a:p>
        </p:txBody>
      </p:sp>
      <p:sp>
        <p:nvSpPr>
          <p:cNvPr id="6"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7" name="Slayt Numarası Yer Tutucusu 5"/>
          <p:cNvSpPr>
            <a:spLocks noGrp="1"/>
          </p:cNvSpPr>
          <p:nvPr>
            <p:ph type="sldNum" sz="quarter" idx="12"/>
          </p:nvPr>
        </p:nvSpPr>
        <p:spPr/>
        <p:txBody>
          <a:bodyPr/>
          <a:lstStyle>
            <a:lvl1pPr>
              <a:defRPr/>
            </a:lvl1pPr>
          </a:lstStyle>
          <a:p>
            <a:pPr>
              <a:defRPr/>
            </a:pPr>
            <a:r>
              <a:rPr lang="en-US"/>
              <a:t>16-</a:t>
            </a:r>
            <a:fld id="{37EFA1BE-468C-4413-A964-2F29831F5F67}" type="slidenum">
              <a:rPr lang="en-US"/>
              <a:pPr>
                <a:defRPr/>
              </a:pPr>
              <a:t>‹#›</a:t>
            </a:fld>
            <a:endParaRPr lang="en-US"/>
          </a:p>
        </p:txBody>
      </p:sp>
    </p:spTree>
    <p:extLst>
      <p:ext uri="{BB962C8B-B14F-4D97-AF65-F5344CB8AC3E}">
        <p14:creationId xmlns:p14="http://schemas.microsoft.com/office/powerpoint/2010/main" val="414034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endParaRPr lang="en-US"/>
          </a:p>
        </p:txBody>
      </p:sp>
      <p:sp>
        <p:nvSpPr>
          <p:cNvPr id="6" name="Altbilgi Yer Tutucusu 4"/>
          <p:cNvSpPr>
            <a:spLocks noGrp="1"/>
          </p:cNvSpPr>
          <p:nvPr>
            <p:ph type="ftr" sz="quarter" idx="11"/>
          </p:nvPr>
        </p:nvSpPr>
        <p:spPr/>
        <p:txBody>
          <a:bodyPr/>
          <a:lstStyle>
            <a:lvl1pPr>
              <a:defRPr/>
            </a:lvl1pPr>
          </a:lstStyle>
          <a:p>
            <a:pPr>
              <a:defRPr/>
            </a:pPr>
            <a:r>
              <a:rPr lang="en-US"/>
              <a:t>Chapter 16 File Management</a:t>
            </a:r>
          </a:p>
        </p:txBody>
      </p:sp>
      <p:sp>
        <p:nvSpPr>
          <p:cNvPr id="7" name="Slayt Numarası Yer Tutucusu 5"/>
          <p:cNvSpPr>
            <a:spLocks noGrp="1"/>
          </p:cNvSpPr>
          <p:nvPr>
            <p:ph type="sldNum" sz="quarter" idx="12"/>
          </p:nvPr>
        </p:nvSpPr>
        <p:spPr/>
        <p:txBody>
          <a:bodyPr/>
          <a:lstStyle>
            <a:lvl1pPr>
              <a:defRPr/>
            </a:lvl1pPr>
          </a:lstStyle>
          <a:p>
            <a:pPr>
              <a:defRPr/>
            </a:pPr>
            <a:r>
              <a:rPr lang="en-US"/>
              <a:t>16-</a:t>
            </a:r>
            <a:fld id="{64C42D52-2CE7-449C-93ED-FA30C785752A}" type="slidenum">
              <a:rPr lang="en-US"/>
              <a:pPr>
                <a:defRPr/>
              </a:pPr>
              <a:t>‹#›</a:t>
            </a:fld>
            <a:endParaRPr lang="en-US"/>
          </a:p>
        </p:txBody>
      </p:sp>
    </p:spTree>
    <p:extLst>
      <p:ext uri="{BB962C8B-B14F-4D97-AF65-F5344CB8AC3E}">
        <p14:creationId xmlns:p14="http://schemas.microsoft.com/office/powerpoint/2010/main" val="157733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Chapter 16 File Management</a:t>
            </a: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16-</a:t>
            </a:r>
            <a:fld id="{B3A04B8A-B0DA-4C3F-AEB3-B52A06EACB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tr-TR" altLang="tr-TR" sz="4000" dirty="0" smtClean="0"/>
              <a:t>Disk Yönetimi</a:t>
            </a:r>
            <a:endParaRPr lang="en-US" altLang="tr-TR" sz="4000" dirty="0" smtClean="0"/>
          </a:p>
        </p:txBody>
      </p:sp>
      <p:sp>
        <p:nvSpPr>
          <p:cNvPr id="2" name="Alt Başlık 1"/>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tr-T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635000"/>
          </a:xfrm>
        </p:spPr>
        <p:txBody>
          <a:bodyPr/>
          <a:lstStyle/>
          <a:p>
            <a:r>
              <a:rPr lang="tr-TR" sz="4000" b="1" dirty="0"/>
              <a:t>SSD (Solid </a:t>
            </a:r>
            <a:r>
              <a:rPr lang="tr-TR" sz="4000" b="1" dirty="0" err="1"/>
              <a:t>State</a:t>
            </a:r>
            <a:r>
              <a:rPr lang="tr-TR" sz="4000" b="1" dirty="0"/>
              <a:t> Disk – Katı Hal Diski</a:t>
            </a:r>
            <a:endParaRPr lang="tr-TR" sz="4000" dirty="0"/>
          </a:p>
        </p:txBody>
      </p:sp>
      <p:sp>
        <p:nvSpPr>
          <p:cNvPr id="3" name="İçerik Yer Tutucusu 2"/>
          <p:cNvSpPr>
            <a:spLocks noGrp="1"/>
          </p:cNvSpPr>
          <p:nvPr>
            <p:ph idx="1"/>
          </p:nvPr>
        </p:nvSpPr>
        <p:spPr>
          <a:xfrm>
            <a:off x="457200" y="1052736"/>
            <a:ext cx="8229600" cy="5073427"/>
          </a:xfrm>
        </p:spPr>
        <p:txBody>
          <a:bodyPr/>
          <a:lstStyle/>
          <a:p>
            <a:pPr algn="just"/>
            <a:r>
              <a:rPr lang="tr-TR" sz="2400" dirty="0"/>
              <a:t>Katı hal disk teknolojisinin arkasındaki düşünce, veriyi manyetik plakalar yerine yeniden yazılabilir </a:t>
            </a:r>
            <a:r>
              <a:rPr lang="tr-TR" sz="2400" dirty="0" err="1"/>
              <a:t>flash</a:t>
            </a:r>
            <a:r>
              <a:rPr lang="tr-TR" sz="2400" dirty="0"/>
              <a:t> belleklere kaydetmektir. Aslında USB belleklerden MP3 çalarlara kadar bu tarz bellekleri küçük çaplı depolama gereksinimlerimiz için uzunca bir süredir kullanıyoruz. Yeni disklerin üstünlükleri, yalnızca hızlı veri erişimi ve performansın sürekliliğini sağlamakla sınırlı değildir. </a:t>
            </a:r>
            <a:r>
              <a:rPr lang="tr-TR" sz="2400" dirty="0" err="1"/>
              <a:t>SSDlerde</a:t>
            </a:r>
            <a:r>
              <a:rPr lang="tr-TR" sz="2400" dirty="0"/>
              <a:t> hareketli parçaların olmamasının bile çok önemli getirileri var. </a:t>
            </a:r>
            <a:endParaRPr lang="tr-TR" sz="2400" dirty="0" smtClean="0"/>
          </a:p>
          <a:p>
            <a:pPr marL="0" indent="0" algn="just">
              <a:buNone/>
            </a:pPr>
            <a:endParaRPr lang="tr-TR" sz="2400" dirty="0"/>
          </a:p>
        </p:txBody>
      </p:sp>
    </p:spTree>
    <p:extLst>
      <p:ext uri="{BB962C8B-B14F-4D97-AF65-F5344CB8AC3E}">
        <p14:creationId xmlns:p14="http://schemas.microsoft.com/office/powerpoint/2010/main" val="900005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000" b="1" dirty="0"/>
              <a:t>SSD (Solid </a:t>
            </a:r>
            <a:r>
              <a:rPr lang="tr-TR" sz="4000" b="1" dirty="0" err="1"/>
              <a:t>State</a:t>
            </a:r>
            <a:r>
              <a:rPr lang="tr-TR" sz="4000" b="1" dirty="0"/>
              <a:t> Disk – Katı Hal Diski</a:t>
            </a:r>
            <a:endParaRPr lang="tr-TR" sz="4000" dirty="0"/>
          </a:p>
        </p:txBody>
      </p:sp>
      <p:sp>
        <p:nvSpPr>
          <p:cNvPr id="3" name="İçerik Yer Tutucusu 2"/>
          <p:cNvSpPr>
            <a:spLocks noGrp="1"/>
          </p:cNvSpPr>
          <p:nvPr>
            <p:ph idx="1"/>
          </p:nvPr>
        </p:nvSpPr>
        <p:spPr/>
        <p:txBody>
          <a:bodyPr/>
          <a:lstStyle/>
          <a:p>
            <a:r>
              <a:rPr lang="tr-TR" sz="2000" dirty="0"/>
              <a:t>Örneğin, klasik sabit disklere göre daha az ısınıyorlar, genellikle daha az güç harcıyorlar ve tümüyle sessiz çalışıyorlar. Ayrıca aşırı sıcağa, soğuğa, çarpma ve düşmelere karşı daha dayanıklılar. Bu nedenle  </a:t>
            </a:r>
            <a:r>
              <a:rPr lang="tr-TR" sz="2000" dirty="0" err="1"/>
              <a:t>SSDler</a:t>
            </a:r>
            <a:r>
              <a:rPr lang="tr-TR" sz="2000" dirty="0"/>
              <a:t>, özellikle dizüstü bilgisayarlar ve zor koşullarda çalışmak üzere tasarlanmış bilgisayarlar için ideal bir depolama birimidir.</a:t>
            </a:r>
          </a:p>
          <a:p>
            <a:endParaRPr lang="tr-TR" sz="2000" dirty="0"/>
          </a:p>
        </p:txBody>
      </p:sp>
      <p:pic>
        <p:nvPicPr>
          <p:cNvPr id="4" name="Picture 5" descr="http://4.bp.blogspot.com/-pG1GY9_mH68/UC6jY-HdALI/AAAAAAAAMD4/jwiFKNxlExc/s1600/vertex-3-pcb-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221" y="3284984"/>
            <a:ext cx="5740425" cy="356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226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Başlık 1"/>
          <p:cNvSpPr>
            <a:spLocks noGrp="1"/>
          </p:cNvSpPr>
          <p:nvPr>
            <p:ph type="title"/>
          </p:nvPr>
        </p:nvSpPr>
        <p:spPr/>
        <p:txBody>
          <a:bodyPr/>
          <a:lstStyle/>
          <a:p>
            <a:r>
              <a:rPr lang="tr-TR" altLang="tr-TR" sz="3600" smtClean="0"/>
              <a:t>Mantıksal görünüm </a:t>
            </a:r>
            <a:r>
              <a:rPr lang="en-US" altLang="tr-TR" sz="3600" smtClean="0"/>
              <a:t>vs. </a:t>
            </a:r>
            <a:r>
              <a:rPr lang="tr-TR" altLang="tr-TR" sz="3600" smtClean="0"/>
              <a:t>Fiziksel görünüm</a:t>
            </a:r>
          </a:p>
        </p:txBody>
      </p:sp>
      <p:sp>
        <p:nvSpPr>
          <p:cNvPr id="6147" name="İçerik Yer Tutucusu 2"/>
          <p:cNvSpPr>
            <a:spLocks noGrp="1"/>
          </p:cNvSpPr>
          <p:nvPr>
            <p:ph idx="1"/>
          </p:nvPr>
        </p:nvSpPr>
        <p:spPr/>
        <p:txBody>
          <a:bodyPr/>
          <a:lstStyle/>
          <a:p>
            <a:r>
              <a:rPr lang="tr-TR" altLang="tr-TR" smtClean="0"/>
              <a:t>Fiziksel Dosya: Dizin içinde bulunan, işletim sistemi tarafından bilinen, ikincil bellek üzerinde fiziksel olarak bulunan dosyadır</a:t>
            </a:r>
          </a:p>
          <a:p>
            <a:r>
              <a:rPr lang="tr-TR" altLang="tr-TR" smtClean="0"/>
              <a:t>Mantıksal Dosya: herhangi bir programın bir hat üzerinden bilginin ayıklandığı veya gönderildiği  yapıdır.</a:t>
            </a:r>
          </a:p>
          <a:p>
            <a:r>
              <a:rPr lang="tr-TR" altLang="tr-TR" smtClean="0"/>
              <a:t>Fiziksel dosyaya mantıksal dosya üzerinden erişim gerçekleştirilir.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a:xfrm>
            <a:off x="838200" y="228600"/>
            <a:ext cx="7924800" cy="1143000"/>
          </a:xfrm>
        </p:spPr>
        <p:txBody>
          <a:bodyPr/>
          <a:lstStyle/>
          <a:p>
            <a:pPr eaLnBrk="1" hangingPunct="1"/>
            <a:r>
              <a:rPr lang="en-US" altLang="tr-TR" sz="4000" smtClean="0"/>
              <a:t>Logical View vs. Physical View</a:t>
            </a:r>
          </a:p>
        </p:txBody>
      </p:sp>
      <p:pic>
        <p:nvPicPr>
          <p:cNvPr id="7171" name="Picture 6" descr="C:\Documents and Settings\All Users\Documents\Home\Bentley\cs220\IrvTextbookV3\Images\Ch16\c16f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0"/>
            <a:ext cx="54864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5 İçerik Yer Tutucusu"/>
          <p:cNvSpPr>
            <a:spLocks noGrp="1"/>
          </p:cNvSpPr>
          <p:nvPr>
            <p:ph sz="quarter" idx="1"/>
          </p:nvPr>
        </p:nvSpPr>
        <p:spPr>
          <a:xfrm>
            <a:off x="457200" y="1501775"/>
            <a:ext cx="8239125" cy="4721225"/>
          </a:xfrm>
        </p:spPr>
        <p:txBody>
          <a:bodyPr/>
          <a:lstStyle/>
          <a:p>
            <a:pPr eaLnBrk="1" hangingPunct="1">
              <a:buFont typeface="Wingdings" pitchFamily="2" charset="2"/>
              <a:buNone/>
              <a:defRPr/>
            </a:pPr>
            <a:r>
              <a:rPr lang="tr-TR" b="1" dirty="0" smtClean="0">
                <a:solidFill>
                  <a:srgbClr val="0070C0"/>
                </a:solidFill>
                <a:latin typeface="Arial" charset="0"/>
                <a:cs typeface="Arial" charset="0"/>
              </a:rPr>
              <a:t>Disk Çizelgelemeleri</a:t>
            </a:r>
          </a:p>
          <a:p>
            <a:pPr eaLnBrk="1" hangingPunct="1">
              <a:spcBef>
                <a:spcPct val="0"/>
              </a:spcBef>
              <a:buFont typeface="Wingdings" pitchFamily="2" charset="2"/>
              <a:buNone/>
              <a:defRPr/>
            </a:pPr>
            <a:endParaRPr lang="tr-TR" sz="20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2000" dirty="0" smtClean="0">
                <a:latin typeface="Arial" charset="0"/>
                <a:cs typeface="Arial" charset="0"/>
              </a:rPr>
              <a:t>İkincil bellek üzerinde çok sayıda okuma/yazma işlemi yapılmaktadır. Bu nedenle okuma/yazma işlemlerinin çok hızlı gerçekleştirilmesi gerekir. Disk hızını belirleyen 3 etken vardır :</a:t>
            </a:r>
          </a:p>
          <a:p>
            <a:pPr eaLnBrk="1" hangingPunct="1">
              <a:lnSpc>
                <a:spcPts val="1300"/>
              </a:lnSpc>
              <a:spcBef>
                <a:spcPct val="0"/>
              </a:spcBef>
              <a:buFont typeface="Wingdings" pitchFamily="2" charset="2"/>
              <a:buNone/>
              <a:defRPr/>
            </a:pPr>
            <a:endParaRPr lang="tr-TR" sz="22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1900" b="1" dirty="0" smtClean="0">
                <a:solidFill>
                  <a:schemeClr val="accent1">
                    <a:lumMod val="75000"/>
                  </a:schemeClr>
                </a:solidFill>
                <a:latin typeface="Arial" charset="0"/>
                <a:cs typeface="Arial" charset="0"/>
              </a:rPr>
              <a:t>1.</a:t>
            </a:r>
            <a:r>
              <a:rPr lang="tr-TR" sz="1900" b="1" dirty="0" smtClean="0">
                <a:solidFill>
                  <a:srgbClr val="0070C0"/>
                </a:solidFill>
                <a:latin typeface="Arial" charset="0"/>
                <a:cs typeface="Arial" charset="0"/>
              </a:rPr>
              <a:t> </a:t>
            </a:r>
            <a:r>
              <a:rPr lang="tr-TR" sz="1900" dirty="0" smtClean="0">
                <a:latin typeface="Arial" charset="0"/>
                <a:cs typeface="Arial" charset="0"/>
              </a:rPr>
              <a:t>Sistem öncelikle kafayı uygun iz ya da silindir üzerine hareket ettirir. Bu harekete </a:t>
            </a:r>
            <a:r>
              <a:rPr lang="tr-TR" sz="1900" b="1" dirty="0" smtClean="0">
                <a:solidFill>
                  <a:srgbClr val="0070C0"/>
                </a:solidFill>
                <a:latin typeface="Arial" charset="0"/>
                <a:cs typeface="Arial" charset="0"/>
              </a:rPr>
              <a:t>”Arama”</a:t>
            </a:r>
            <a:r>
              <a:rPr lang="tr-TR" sz="1900" dirty="0" smtClean="0">
                <a:latin typeface="Arial" charset="0"/>
                <a:cs typeface="Arial" charset="0"/>
              </a:rPr>
              <a:t>, geçen süreye de </a:t>
            </a:r>
            <a:r>
              <a:rPr lang="tr-TR" sz="1900" b="1" dirty="0" smtClean="0">
                <a:solidFill>
                  <a:srgbClr val="0070C0"/>
                </a:solidFill>
                <a:latin typeface="Arial" charset="0"/>
                <a:cs typeface="Arial" charset="0"/>
              </a:rPr>
              <a:t>”Arama Süresi” </a:t>
            </a:r>
            <a:r>
              <a:rPr lang="tr-TR" sz="1900" dirty="0" smtClean="0">
                <a:latin typeface="Arial" charset="0"/>
                <a:cs typeface="Arial" charset="0"/>
              </a:rPr>
              <a:t>denir. </a:t>
            </a:r>
          </a:p>
          <a:p>
            <a:pPr eaLnBrk="1" hangingPunct="1">
              <a:lnSpc>
                <a:spcPts val="1400"/>
              </a:lnSpc>
              <a:spcBef>
                <a:spcPct val="0"/>
              </a:spcBef>
              <a:buFont typeface="Wingdings" pitchFamily="2" charset="2"/>
              <a:buNone/>
              <a:defRPr/>
            </a:pPr>
            <a:endParaRPr lang="tr-TR" sz="2200" dirty="0" smtClean="0">
              <a:latin typeface="Arial" charset="0"/>
              <a:cs typeface="Arial" charset="0"/>
            </a:endParaRPr>
          </a:p>
          <a:p>
            <a:pPr eaLnBrk="1" hangingPunct="1">
              <a:buFont typeface="Wingdings" pitchFamily="2" charset="2"/>
              <a:buNone/>
              <a:defRPr/>
            </a:pPr>
            <a:r>
              <a:rPr lang="tr-TR" sz="2200" dirty="0" smtClean="0">
                <a:latin typeface="Arial" charset="0"/>
                <a:cs typeface="Arial" charset="0"/>
              </a:rPr>
              <a:t>	</a:t>
            </a:r>
            <a:r>
              <a:rPr lang="tr-TR" sz="1900" b="1" dirty="0" smtClean="0">
                <a:solidFill>
                  <a:schemeClr val="accent1">
                    <a:lumMod val="75000"/>
                  </a:schemeClr>
                </a:solidFill>
                <a:latin typeface="Arial" charset="0"/>
                <a:cs typeface="Arial" charset="0"/>
              </a:rPr>
              <a:t>2.</a:t>
            </a:r>
            <a:r>
              <a:rPr lang="tr-TR" sz="1900" b="1" dirty="0" smtClean="0">
                <a:solidFill>
                  <a:srgbClr val="0070C0"/>
                </a:solidFill>
                <a:latin typeface="Arial" charset="0"/>
                <a:cs typeface="Arial" charset="0"/>
              </a:rPr>
              <a:t> </a:t>
            </a:r>
            <a:r>
              <a:rPr lang="tr-TR" sz="1900" dirty="0" smtClean="0">
                <a:latin typeface="Arial" charset="0"/>
                <a:cs typeface="Arial" charset="0"/>
              </a:rPr>
              <a:t>Kafa uygun </a:t>
            </a:r>
            <a:r>
              <a:rPr lang="tr-TR" sz="1900" dirty="0" err="1" smtClean="0">
                <a:latin typeface="Arial" charset="0"/>
                <a:cs typeface="Arial" charset="0"/>
              </a:rPr>
              <a:t>track</a:t>
            </a:r>
            <a:r>
              <a:rPr lang="tr-TR" sz="1900" dirty="0" smtClean="0">
                <a:latin typeface="Arial" charset="0"/>
                <a:cs typeface="Arial" charset="0"/>
              </a:rPr>
              <a:t>(iz) üzerindeyken, doğru sektöre gelene kadar geçen süreye de </a:t>
            </a:r>
            <a:r>
              <a:rPr lang="tr-TR" sz="1900" b="1" dirty="0" smtClean="0">
                <a:solidFill>
                  <a:srgbClr val="0070C0"/>
                </a:solidFill>
                <a:latin typeface="Arial" charset="0"/>
                <a:cs typeface="Arial" charset="0"/>
              </a:rPr>
              <a:t>”</a:t>
            </a:r>
            <a:r>
              <a:rPr lang="tr-TR" sz="1900" b="1" dirty="0" err="1" smtClean="0">
                <a:solidFill>
                  <a:srgbClr val="0070C0"/>
                </a:solidFill>
                <a:latin typeface="Arial" charset="0"/>
                <a:cs typeface="Arial" charset="0"/>
              </a:rPr>
              <a:t>Rotasyonel</a:t>
            </a:r>
            <a:r>
              <a:rPr lang="tr-TR" sz="1900" b="1" dirty="0" smtClean="0">
                <a:solidFill>
                  <a:srgbClr val="0070C0"/>
                </a:solidFill>
                <a:latin typeface="Arial" charset="0"/>
                <a:cs typeface="Arial" charset="0"/>
              </a:rPr>
              <a:t> Gecikme (</a:t>
            </a:r>
            <a:r>
              <a:rPr lang="tr-TR" sz="1900" b="1" dirty="0" err="1" smtClean="0">
                <a:solidFill>
                  <a:srgbClr val="0070C0"/>
                </a:solidFill>
                <a:latin typeface="Arial" charset="0"/>
                <a:cs typeface="Arial" charset="0"/>
              </a:rPr>
              <a:t>Rotational</a:t>
            </a:r>
            <a:r>
              <a:rPr lang="tr-TR" sz="1900" b="1" dirty="0" smtClean="0">
                <a:solidFill>
                  <a:srgbClr val="0070C0"/>
                </a:solidFill>
                <a:latin typeface="Arial" charset="0"/>
                <a:cs typeface="Arial" charset="0"/>
              </a:rPr>
              <a:t> </a:t>
            </a:r>
            <a:r>
              <a:rPr lang="tr-TR" sz="1900" b="1" dirty="0" err="1" smtClean="0">
                <a:solidFill>
                  <a:srgbClr val="0070C0"/>
                </a:solidFill>
                <a:latin typeface="Arial" charset="0"/>
                <a:cs typeface="Arial" charset="0"/>
              </a:rPr>
              <a:t>Delay</a:t>
            </a:r>
            <a:r>
              <a:rPr lang="tr-TR" sz="1900" b="1" dirty="0" smtClean="0">
                <a:solidFill>
                  <a:srgbClr val="0070C0"/>
                </a:solidFill>
                <a:latin typeface="Arial" charset="0"/>
                <a:cs typeface="Arial" charset="0"/>
              </a:rPr>
              <a:t>)” </a:t>
            </a:r>
            <a:r>
              <a:rPr lang="tr-TR" sz="1900" dirty="0" smtClean="0">
                <a:latin typeface="Arial" charset="0"/>
                <a:cs typeface="Arial" charset="0"/>
              </a:rPr>
              <a:t>denir.</a:t>
            </a:r>
          </a:p>
          <a:p>
            <a:pPr eaLnBrk="1" hangingPunct="1">
              <a:lnSpc>
                <a:spcPts val="1400"/>
              </a:lnSpc>
              <a:spcBef>
                <a:spcPct val="0"/>
              </a:spcBef>
              <a:buFont typeface="Wingdings" pitchFamily="2" charset="2"/>
              <a:buNone/>
              <a:defRPr/>
            </a:pPr>
            <a:endParaRPr lang="tr-TR" sz="2200" dirty="0" smtClean="0">
              <a:latin typeface="Arial" charset="0"/>
              <a:cs typeface="Arial" charset="0"/>
            </a:endParaRPr>
          </a:p>
          <a:p>
            <a:pPr eaLnBrk="1" hangingPunct="1">
              <a:buFont typeface="Wingdings" pitchFamily="2" charset="2"/>
              <a:buNone/>
              <a:defRPr/>
            </a:pPr>
            <a:r>
              <a:rPr lang="tr-TR" sz="2200" dirty="0" smtClean="0">
                <a:latin typeface="Arial" charset="0"/>
                <a:cs typeface="Arial" charset="0"/>
              </a:rPr>
              <a:t>	</a:t>
            </a:r>
            <a:r>
              <a:rPr lang="tr-TR" sz="1900" b="1" dirty="0" smtClean="0">
                <a:solidFill>
                  <a:schemeClr val="accent1">
                    <a:lumMod val="75000"/>
                  </a:schemeClr>
                </a:solidFill>
                <a:latin typeface="Arial" charset="0"/>
                <a:cs typeface="Arial" charset="0"/>
              </a:rPr>
              <a:t>3.</a:t>
            </a:r>
            <a:r>
              <a:rPr lang="tr-TR" sz="1900" b="1" dirty="0" smtClean="0">
                <a:solidFill>
                  <a:srgbClr val="0070C0"/>
                </a:solidFill>
                <a:latin typeface="Arial" charset="0"/>
                <a:cs typeface="Arial" charset="0"/>
              </a:rPr>
              <a:t> </a:t>
            </a:r>
            <a:r>
              <a:rPr lang="tr-TR" sz="1900" dirty="0" smtClean="0">
                <a:latin typeface="Arial" charset="0"/>
                <a:cs typeface="Arial" charset="0"/>
              </a:rPr>
              <a:t>Son olarak bilgi diskten okunarak ana belleğe transfer edilinceye kadar geçen süreye de </a:t>
            </a:r>
            <a:r>
              <a:rPr lang="tr-TR" sz="1900" b="1" dirty="0" smtClean="0">
                <a:solidFill>
                  <a:srgbClr val="0070C0"/>
                </a:solidFill>
                <a:latin typeface="Arial" charset="0"/>
                <a:cs typeface="Arial" charset="0"/>
              </a:rPr>
              <a:t>”Transfer Süresi” </a:t>
            </a:r>
            <a:r>
              <a:rPr lang="tr-TR" sz="1900" dirty="0" smtClean="0">
                <a:latin typeface="Arial" charset="0"/>
                <a:cs typeface="Arial" charset="0"/>
              </a:rPr>
              <a:t>denir.</a:t>
            </a:r>
          </a:p>
          <a:p>
            <a:pPr eaLnBrk="1" hangingPunct="1">
              <a:buFont typeface="Wingdings" pitchFamily="2" charset="2"/>
              <a:buNone/>
              <a:defRPr/>
            </a:pPr>
            <a:endParaRPr lang="tr-TR" sz="1900" dirty="0" smtClean="0">
              <a:latin typeface="Arial" charset="0"/>
              <a:cs typeface="Arial" charset="0"/>
            </a:endParaRPr>
          </a:p>
        </p:txBody>
      </p:sp>
    </p:spTree>
    <p:extLst>
      <p:ext uri="{BB962C8B-B14F-4D97-AF65-F5344CB8AC3E}">
        <p14:creationId xmlns:p14="http://schemas.microsoft.com/office/powerpoint/2010/main" val="3308287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5 İçerik Yer Tutucusu"/>
          <p:cNvSpPr>
            <a:spLocks noGrp="1"/>
          </p:cNvSpPr>
          <p:nvPr>
            <p:ph sz="quarter" idx="1"/>
          </p:nvPr>
        </p:nvSpPr>
        <p:spPr>
          <a:xfrm>
            <a:off x="457200" y="1501775"/>
            <a:ext cx="8239125" cy="4721225"/>
          </a:xfrm>
        </p:spPr>
        <p:txBody>
          <a:bodyPr/>
          <a:lstStyle/>
          <a:p>
            <a:pPr eaLnBrk="1" hangingPunct="1">
              <a:buFont typeface="Wingdings" pitchFamily="2" charset="2"/>
              <a:buNone/>
              <a:defRPr/>
            </a:pPr>
            <a:r>
              <a:rPr lang="tr-TR" b="1" dirty="0" smtClean="0">
                <a:solidFill>
                  <a:srgbClr val="0070C0"/>
                </a:solidFill>
                <a:latin typeface="Arial" charset="0"/>
                <a:cs typeface="Arial" charset="0"/>
              </a:rPr>
              <a:t>Disk Çizelgelemeleri</a:t>
            </a:r>
          </a:p>
          <a:p>
            <a:pPr eaLnBrk="1" hangingPunct="1">
              <a:spcBef>
                <a:spcPct val="0"/>
              </a:spcBef>
              <a:buFont typeface="Wingdings" pitchFamily="2" charset="2"/>
              <a:buNone/>
              <a:defRPr/>
            </a:pPr>
            <a:endParaRPr lang="tr-TR" sz="20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2000" dirty="0" smtClean="0">
                <a:latin typeface="Arial" charset="0"/>
                <a:cs typeface="Arial" charset="0"/>
              </a:rPr>
              <a:t>Bir diskin okuma/yazma isteğine cevap vermesi bu üç sürenin toplamıyla bulunur. Arama süresinin kısa olması ve kafanın istenilen bloğa hızlı ulaşabilmesi için, çeşitli disk çizelgeleme algoritmaları geliştirilmiştir. Bunlardan bazıları :</a:t>
            </a:r>
          </a:p>
          <a:p>
            <a:pPr eaLnBrk="1" hangingPunct="1">
              <a:lnSpc>
                <a:spcPts val="1300"/>
              </a:lnSpc>
              <a:spcBef>
                <a:spcPct val="0"/>
              </a:spcBef>
              <a:buFont typeface="Wingdings" pitchFamily="2" charset="2"/>
              <a:buNone/>
              <a:defRPr/>
            </a:pPr>
            <a:endParaRPr lang="tr-TR" sz="22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1900" b="1" dirty="0" smtClean="0">
                <a:solidFill>
                  <a:schemeClr val="accent1">
                    <a:lumMod val="75000"/>
                  </a:schemeClr>
                </a:solidFill>
                <a:latin typeface="Arial" charset="0"/>
                <a:cs typeface="Arial" charset="0"/>
              </a:rPr>
              <a:t>1.</a:t>
            </a:r>
            <a:r>
              <a:rPr lang="tr-TR" sz="1900" b="1" dirty="0" smtClean="0">
                <a:solidFill>
                  <a:srgbClr val="0070C0"/>
                </a:solidFill>
                <a:latin typeface="Arial" charset="0"/>
                <a:cs typeface="Arial" charset="0"/>
              </a:rPr>
              <a:t> FIFO (İlk gelen ilk hizmet) disk çizelgeleme algoritması</a:t>
            </a:r>
            <a:endParaRPr lang="tr-TR" sz="1900" dirty="0" smtClean="0">
              <a:latin typeface="Arial" charset="0"/>
              <a:cs typeface="Arial" charset="0"/>
            </a:endParaRPr>
          </a:p>
          <a:p>
            <a:pPr eaLnBrk="1" hangingPunct="1">
              <a:lnSpc>
                <a:spcPts val="300"/>
              </a:lnSpc>
              <a:spcBef>
                <a:spcPct val="0"/>
              </a:spcBef>
              <a:buFont typeface="Wingdings" pitchFamily="2" charset="2"/>
              <a:buNone/>
              <a:defRPr/>
            </a:pPr>
            <a:endParaRPr lang="tr-TR" sz="2200" dirty="0" smtClean="0">
              <a:latin typeface="Arial" charset="0"/>
              <a:cs typeface="Arial" charset="0"/>
            </a:endParaRPr>
          </a:p>
          <a:p>
            <a:pPr eaLnBrk="1" hangingPunct="1">
              <a:buFont typeface="Wingdings" pitchFamily="2" charset="2"/>
              <a:buNone/>
              <a:defRPr/>
            </a:pPr>
            <a:r>
              <a:rPr lang="tr-TR" sz="2200" dirty="0" smtClean="0">
                <a:latin typeface="Arial" charset="0"/>
                <a:cs typeface="Arial" charset="0"/>
              </a:rPr>
              <a:t>	</a:t>
            </a:r>
            <a:r>
              <a:rPr lang="tr-TR" sz="1900" b="1" dirty="0" smtClean="0">
                <a:solidFill>
                  <a:schemeClr val="accent1">
                    <a:lumMod val="75000"/>
                  </a:schemeClr>
                </a:solidFill>
                <a:latin typeface="Arial" charset="0"/>
                <a:cs typeface="Arial" charset="0"/>
              </a:rPr>
              <a:t>2. </a:t>
            </a:r>
            <a:r>
              <a:rPr lang="tr-TR" sz="1900" b="1" dirty="0" smtClean="0">
                <a:solidFill>
                  <a:srgbClr val="0070C0"/>
                </a:solidFill>
                <a:latin typeface="Arial" charset="0"/>
                <a:cs typeface="Arial" charset="0"/>
              </a:rPr>
              <a:t>SCAN disk çizelgeleme algoritması</a:t>
            </a:r>
          </a:p>
          <a:p>
            <a:pPr eaLnBrk="1" hangingPunct="1">
              <a:lnSpc>
                <a:spcPts val="300"/>
              </a:lnSpc>
              <a:spcBef>
                <a:spcPct val="0"/>
              </a:spcBef>
              <a:buFont typeface="Wingdings" pitchFamily="2" charset="2"/>
              <a:buNone/>
              <a:defRPr/>
            </a:pPr>
            <a:endParaRPr lang="tr-TR" sz="2200" dirty="0" smtClean="0">
              <a:latin typeface="Arial" charset="0"/>
              <a:cs typeface="Arial" charset="0"/>
            </a:endParaRPr>
          </a:p>
          <a:p>
            <a:pPr eaLnBrk="1" hangingPunct="1">
              <a:buFont typeface="Wingdings" pitchFamily="2" charset="2"/>
              <a:buNone/>
              <a:defRPr/>
            </a:pPr>
            <a:r>
              <a:rPr lang="tr-TR" sz="2200" dirty="0" smtClean="0">
                <a:latin typeface="Arial" charset="0"/>
                <a:cs typeface="Arial" charset="0"/>
              </a:rPr>
              <a:t>	</a:t>
            </a:r>
            <a:r>
              <a:rPr lang="tr-TR" sz="1900" b="1" dirty="0" smtClean="0">
                <a:solidFill>
                  <a:schemeClr val="accent1">
                    <a:lumMod val="75000"/>
                  </a:schemeClr>
                </a:solidFill>
                <a:latin typeface="Arial" charset="0"/>
                <a:cs typeface="Arial" charset="0"/>
              </a:rPr>
              <a:t>3. </a:t>
            </a:r>
            <a:r>
              <a:rPr lang="tr-TR" sz="1900" b="1" dirty="0" smtClean="0">
                <a:solidFill>
                  <a:srgbClr val="0070C0"/>
                </a:solidFill>
                <a:latin typeface="Arial" charset="0"/>
                <a:cs typeface="Arial" charset="0"/>
              </a:rPr>
              <a:t>C-SCAN disk çizelgeleme algoritması</a:t>
            </a:r>
          </a:p>
          <a:p>
            <a:pPr eaLnBrk="1" hangingPunct="1">
              <a:lnSpc>
                <a:spcPts val="300"/>
              </a:lnSpc>
              <a:spcBef>
                <a:spcPts val="0"/>
              </a:spcBef>
              <a:buFont typeface="Wingdings" pitchFamily="2" charset="2"/>
              <a:buNone/>
              <a:defRPr/>
            </a:pPr>
            <a:endParaRPr lang="tr-TR" sz="1900" b="1" dirty="0" smtClean="0">
              <a:solidFill>
                <a:srgbClr val="0070C0"/>
              </a:solidFill>
              <a:latin typeface="Arial" charset="0"/>
              <a:cs typeface="Arial" charset="0"/>
            </a:endParaRPr>
          </a:p>
          <a:p>
            <a:pPr eaLnBrk="1" hangingPunct="1">
              <a:buFont typeface="Wingdings" pitchFamily="2" charset="2"/>
              <a:buNone/>
              <a:defRPr/>
            </a:pPr>
            <a:r>
              <a:rPr lang="tr-TR" sz="1900" b="1" dirty="0" smtClean="0">
                <a:solidFill>
                  <a:srgbClr val="0070C0"/>
                </a:solidFill>
                <a:latin typeface="Arial" charset="0"/>
                <a:cs typeface="Arial" charset="0"/>
              </a:rPr>
              <a:t>	</a:t>
            </a:r>
            <a:r>
              <a:rPr lang="tr-TR" sz="1900" b="1" dirty="0" smtClean="0">
                <a:solidFill>
                  <a:schemeClr val="accent1">
                    <a:lumMod val="75000"/>
                  </a:schemeClr>
                </a:solidFill>
                <a:latin typeface="Arial" charset="0"/>
                <a:cs typeface="Arial" charset="0"/>
              </a:rPr>
              <a:t>4. </a:t>
            </a:r>
            <a:r>
              <a:rPr lang="tr-TR" sz="1900" b="1" dirty="0" smtClean="0">
                <a:solidFill>
                  <a:srgbClr val="0070C0"/>
                </a:solidFill>
                <a:latin typeface="Arial" charset="0"/>
                <a:cs typeface="Arial" charset="0"/>
              </a:rPr>
              <a:t>SSTF (</a:t>
            </a:r>
            <a:r>
              <a:rPr lang="tr-TR" sz="1900" b="1" dirty="0" err="1" smtClean="0">
                <a:solidFill>
                  <a:srgbClr val="0070C0"/>
                </a:solidFill>
                <a:latin typeface="Arial" charset="0"/>
                <a:cs typeface="Arial" charset="0"/>
              </a:rPr>
              <a:t>Shortest</a:t>
            </a:r>
            <a:r>
              <a:rPr lang="tr-TR" sz="1900" b="1" dirty="0" smtClean="0">
                <a:solidFill>
                  <a:srgbClr val="0070C0"/>
                </a:solidFill>
                <a:latin typeface="Arial" charset="0"/>
                <a:cs typeface="Arial" charset="0"/>
              </a:rPr>
              <a:t> </a:t>
            </a:r>
            <a:r>
              <a:rPr lang="tr-TR" sz="1900" b="1" dirty="0" err="1" smtClean="0">
                <a:solidFill>
                  <a:srgbClr val="0070C0"/>
                </a:solidFill>
                <a:latin typeface="Arial" charset="0"/>
                <a:cs typeface="Arial" charset="0"/>
              </a:rPr>
              <a:t>Seek</a:t>
            </a:r>
            <a:r>
              <a:rPr lang="tr-TR" sz="1900" b="1" dirty="0" smtClean="0">
                <a:solidFill>
                  <a:srgbClr val="0070C0"/>
                </a:solidFill>
                <a:latin typeface="Arial" charset="0"/>
                <a:cs typeface="Arial" charset="0"/>
              </a:rPr>
              <a:t> Time </a:t>
            </a:r>
            <a:r>
              <a:rPr lang="tr-TR" sz="1900" b="1" dirty="0" err="1" smtClean="0">
                <a:solidFill>
                  <a:srgbClr val="0070C0"/>
                </a:solidFill>
                <a:latin typeface="Arial" charset="0"/>
                <a:cs typeface="Arial" charset="0"/>
              </a:rPr>
              <a:t>First</a:t>
            </a:r>
            <a:r>
              <a:rPr lang="tr-TR" sz="1900" b="1" dirty="0" smtClean="0">
                <a:solidFill>
                  <a:srgbClr val="0070C0"/>
                </a:solidFill>
                <a:latin typeface="Arial" charset="0"/>
                <a:cs typeface="Arial" charset="0"/>
              </a:rPr>
              <a:t>) disk çizelgeleme algoritması</a:t>
            </a:r>
            <a:endParaRPr lang="tr-TR" sz="1900" dirty="0" smtClean="0">
              <a:latin typeface="Arial" charset="0"/>
              <a:cs typeface="Arial" charset="0"/>
            </a:endParaRPr>
          </a:p>
          <a:p>
            <a:pPr eaLnBrk="1" hangingPunct="1">
              <a:buFont typeface="Wingdings" pitchFamily="2" charset="2"/>
              <a:buNone/>
              <a:defRPr/>
            </a:pPr>
            <a:endParaRPr lang="tr-TR" sz="1900" dirty="0" smtClean="0">
              <a:latin typeface="Arial" charset="0"/>
              <a:cs typeface="Arial" charset="0"/>
            </a:endParaRPr>
          </a:p>
          <a:p>
            <a:pPr eaLnBrk="1" hangingPunct="1">
              <a:buFont typeface="Wingdings" pitchFamily="2" charset="2"/>
              <a:buNone/>
              <a:defRPr/>
            </a:pPr>
            <a:endParaRPr lang="tr-TR" sz="1900" dirty="0" smtClean="0">
              <a:latin typeface="Arial" charset="0"/>
              <a:cs typeface="Arial" charset="0"/>
            </a:endParaRPr>
          </a:p>
        </p:txBody>
      </p:sp>
    </p:spTree>
    <p:extLst>
      <p:ext uri="{BB962C8B-B14F-4D97-AF65-F5344CB8AC3E}">
        <p14:creationId xmlns:p14="http://schemas.microsoft.com/office/powerpoint/2010/main" val="3095971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5 İçerik Yer Tutucusu"/>
          <p:cNvSpPr>
            <a:spLocks noGrp="1"/>
          </p:cNvSpPr>
          <p:nvPr>
            <p:ph sz="quarter" idx="1"/>
          </p:nvPr>
        </p:nvSpPr>
        <p:spPr>
          <a:xfrm>
            <a:off x="457200" y="1501775"/>
            <a:ext cx="8239125" cy="4721225"/>
          </a:xfrm>
        </p:spPr>
        <p:txBody>
          <a:bodyPr/>
          <a:lstStyle/>
          <a:p>
            <a:pPr eaLnBrk="1" hangingPunct="1">
              <a:buFont typeface="Wingdings" pitchFamily="2" charset="2"/>
              <a:buNone/>
              <a:defRPr/>
            </a:pPr>
            <a:r>
              <a:rPr lang="tr-TR" b="1" dirty="0" smtClean="0">
                <a:solidFill>
                  <a:schemeClr val="accent1">
                    <a:lumMod val="50000"/>
                  </a:schemeClr>
                </a:solidFill>
                <a:latin typeface="Arial" charset="0"/>
                <a:cs typeface="Arial" charset="0"/>
              </a:rPr>
              <a:t>Disk Çizelgelemeleri</a:t>
            </a:r>
          </a:p>
          <a:p>
            <a:pPr eaLnBrk="1" hangingPunct="1">
              <a:lnSpc>
                <a:spcPts val="1700"/>
              </a:lnSpc>
              <a:spcBef>
                <a:spcPts val="0"/>
              </a:spcBef>
              <a:buFont typeface="Wingdings" pitchFamily="2" charset="2"/>
              <a:buNone/>
              <a:defRPr/>
            </a:pPr>
            <a:endParaRPr lang="tr-TR" b="1" dirty="0" smtClean="0">
              <a:solidFill>
                <a:srgbClr val="0070C0"/>
              </a:solidFill>
              <a:latin typeface="Arial" charset="0"/>
              <a:cs typeface="Arial" charset="0"/>
            </a:endParaRPr>
          </a:p>
          <a:p>
            <a:pPr eaLnBrk="1" hangingPunct="1">
              <a:buFont typeface="Wingdings" pitchFamily="2" charset="2"/>
              <a:buNone/>
              <a:defRPr/>
            </a:pPr>
            <a:r>
              <a:rPr lang="tr-TR" sz="2200" b="1" dirty="0" smtClean="0">
                <a:solidFill>
                  <a:schemeClr val="accent1">
                    <a:lumMod val="75000"/>
                  </a:schemeClr>
                </a:solidFill>
                <a:latin typeface="Arial" charset="0"/>
                <a:cs typeface="Arial" charset="0"/>
              </a:rPr>
              <a:t>1.</a:t>
            </a:r>
            <a:r>
              <a:rPr lang="tr-TR" sz="2200" b="1" dirty="0" smtClean="0">
                <a:solidFill>
                  <a:srgbClr val="0070C0"/>
                </a:solidFill>
                <a:latin typeface="Arial" charset="0"/>
                <a:cs typeface="Arial" charset="0"/>
              </a:rPr>
              <a:t> FIFO (İlk gelen ilk hizmet) disk çizelgeleme algoritması</a:t>
            </a:r>
          </a:p>
          <a:p>
            <a:pPr eaLnBrk="1" hangingPunct="1">
              <a:lnSpc>
                <a:spcPts val="1000"/>
              </a:lnSpc>
              <a:spcBef>
                <a:spcPct val="0"/>
              </a:spcBef>
              <a:buFont typeface="Wingdings" pitchFamily="2" charset="2"/>
              <a:buNone/>
              <a:defRPr/>
            </a:pPr>
            <a:endParaRPr lang="tr-TR" sz="20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2000" dirty="0" smtClean="0">
                <a:latin typeface="Arial" charset="0"/>
                <a:cs typeface="Arial" charset="0"/>
              </a:rPr>
              <a:t>En basit disk </a:t>
            </a:r>
            <a:r>
              <a:rPr lang="tr-TR" sz="2000" dirty="0" err="1" smtClean="0">
                <a:latin typeface="Arial" charset="0"/>
                <a:cs typeface="Arial" charset="0"/>
              </a:rPr>
              <a:t>tarifeleme</a:t>
            </a:r>
            <a:r>
              <a:rPr lang="tr-TR" sz="2000" dirty="0" smtClean="0">
                <a:latin typeface="Arial" charset="0"/>
                <a:cs typeface="Arial" charset="0"/>
              </a:rPr>
              <a:t> algoritmasıdır. Disk kuyruğundaki sıraya göre okuma/yazma kafası hareket ettirilir.</a:t>
            </a:r>
            <a:endParaRPr lang="tr-TR" sz="1900" dirty="0" smtClean="0">
              <a:latin typeface="Arial" charset="0"/>
              <a:cs typeface="Arial" charset="0"/>
            </a:endParaRPr>
          </a:p>
          <a:p>
            <a:pPr eaLnBrk="1" hangingPunct="1">
              <a:buFont typeface="Wingdings" pitchFamily="2" charset="2"/>
              <a:buNone/>
              <a:defRPr/>
            </a:pPr>
            <a:endParaRPr lang="tr-TR" sz="1900" dirty="0" smtClean="0">
              <a:latin typeface="Arial" charset="0"/>
              <a:cs typeface="Arial" charset="0"/>
            </a:endParaRPr>
          </a:p>
        </p:txBody>
      </p:sp>
      <p:pic>
        <p:nvPicPr>
          <p:cNvPr id="8" name="7 Resim" descr="fifo.gif"/>
          <p:cNvPicPr>
            <a:picLocks noChangeAspect="1"/>
          </p:cNvPicPr>
          <p:nvPr/>
        </p:nvPicPr>
        <p:blipFill>
          <a:blip r:embed="rId2"/>
          <a:stretch>
            <a:fillRect/>
          </a:stretch>
        </p:blipFill>
        <p:spPr>
          <a:xfrm>
            <a:off x="708165" y="3789040"/>
            <a:ext cx="7429500" cy="262890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extLst>
      <p:ext uri="{BB962C8B-B14F-4D97-AF65-F5344CB8AC3E}">
        <p14:creationId xmlns:p14="http://schemas.microsoft.com/office/powerpoint/2010/main" val="1993007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5 İçerik Yer Tutucusu"/>
          <p:cNvSpPr>
            <a:spLocks noGrp="1"/>
          </p:cNvSpPr>
          <p:nvPr>
            <p:ph sz="quarter" idx="1"/>
          </p:nvPr>
        </p:nvSpPr>
        <p:spPr>
          <a:xfrm>
            <a:off x="457200" y="1501775"/>
            <a:ext cx="8239125" cy="4721225"/>
          </a:xfrm>
        </p:spPr>
        <p:txBody>
          <a:bodyPr/>
          <a:lstStyle/>
          <a:p>
            <a:pPr eaLnBrk="1" hangingPunct="1">
              <a:buFont typeface="Wingdings" pitchFamily="2" charset="2"/>
              <a:buNone/>
              <a:defRPr/>
            </a:pPr>
            <a:r>
              <a:rPr lang="tr-TR" b="1" dirty="0" smtClean="0">
                <a:solidFill>
                  <a:schemeClr val="accent1">
                    <a:lumMod val="50000"/>
                  </a:schemeClr>
                </a:solidFill>
                <a:latin typeface="Arial" charset="0"/>
                <a:cs typeface="Arial" charset="0"/>
              </a:rPr>
              <a:t>Disk Çizelgelemeleri</a:t>
            </a:r>
          </a:p>
          <a:p>
            <a:pPr eaLnBrk="1" hangingPunct="1">
              <a:lnSpc>
                <a:spcPts val="1700"/>
              </a:lnSpc>
              <a:spcBef>
                <a:spcPts val="0"/>
              </a:spcBef>
              <a:buFont typeface="Wingdings" pitchFamily="2" charset="2"/>
              <a:buNone/>
              <a:defRPr/>
            </a:pPr>
            <a:endParaRPr lang="tr-TR" b="1" dirty="0" smtClean="0">
              <a:solidFill>
                <a:srgbClr val="0070C0"/>
              </a:solidFill>
              <a:latin typeface="Arial" charset="0"/>
              <a:cs typeface="Arial" charset="0"/>
            </a:endParaRPr>
          </a:p>
          <a:p>
            <a:pPr eaLnBrk="1" hangingPunct="1">
              <a:buFont typeface="Wingdings" pitchFamily="2" charset="2"/>
              <a:buNone/>
              <a:defRPr/>
            </a:pPr>
            <a:r>
              <a:rPr lang="tr-TR" sz="2200" b="1" dirty="0" smtClean="0">
                <a:solidFill>
                  <a:schemeClr val="accent1">
                    <a:lumMod val="75000"/>
                  </a:schemeClr>
                </a:solidFill>
                <a:latin typeface="Arial" charset="0"/>
                <a:cs typeface="Arial" charset="0"/>
              </a:rPr>
              <a:t>2.</a:t>
            </a:r>
            <a:r>
              <a:rPr lang="tr-TR" sz="2200" b="1" dirty="0" smtClean="0">
                <a:solidFill>
                  <a:srgbClr val="0070C0"/>
                </a:solidFill>
                <a:latin typeface="Arial" charset="0"/>
                <a:cs typeface="Arial" charset="0"/>
              </a:rPr>
              <a:t> SCAN disk çizelgeleme algoritması (</a:t>
            </a:r>
            <a:r>
              <a:rPr lang="tr-TR" sz="2200" b="1" dirty="0" err="1" smtClean="0">
                <a:solidFill>
                  <a:srgbClr val="0070C0"/>
                </a:solidFill>
                <a:latin typeface="Arial" charset="0"/>
                <a:cs typeface="Arial" charset="0"/>
              </a:rPr>
              <a:t>Elevator</a:t>
            </a:r>
            <a:r>
              <a:rPr lang="tr-TR" sz="2200" b="1" dirty="0" smtClean="0">
                <a:solidFill>
                  <a:srgbClr val="0070C0"/>
                </a:solidFill>
                <a:latin typeface="Arial" charset="0"/>
                <a:cs typeface="Arial" charset="0"/>
              </a:rPr>
              <a:t> </a:t>
            </a:r>
            <a:r>
              <a:rPr lang="tr-TR" sz="2200" b="1" dirty="0" err="1" smtClean="0">
                <a:solidFill>
                  <a:srgbClr val="0070C0"/>
                </a:solidFill>
                <a:latin typeface="Arial" charset="0"/>
                <a:cs typeface="Arial" charset="0"/>
              </a:rPr>
              <a:t>Algorithm</a:t>
            </a:r>
            <a:r>
              <a:rPr lang="tr-TR" sz="2200" b="1" dirty="0" smtClean="0">
                <a:solidFill>
                  <a:srgbClr val="0070C0"/>
                </a:solidFill>
                <a:latin typeface="Arial" charset="0"/>
                <a:cs typeface="Arial" charset="0"/>
              </a:rPr>
              <a:t>)</a:t>
            </a:r>
          </a:p>
          <a:p>
            <a:pPr eaLnBrk="1" hangingPunct="1">
              <a:lnSpc>
                <a:spcPts val="1000"/>
              </a:lnSpc>
              <a:spcBef>
                <a:spcPct val="0"/>
              </a:spcBef>
              <a:buFont typeface="Wingdings" pitchFamily="2" charset="2"/>
              <a:buNone/>
              <a:defRPr/>
            </a:pPr>
            <a:endParaRPr lang="tr-TR" sz="20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2000" dirty="0" smtClean="0">
                <a:latin typeface="Arial" charset="0"/>
                <a:cs typeface="Arial" charset="0"/>
              </a:rPr>
              <a:t>Okuma/yazma kafası tek yönde ilerliyor, o yöndeki isteklere cevap verdikten sonra geri yönde en yakın isteğe cevap veriyor.</a:t>
            </a:r>
            <a:endParaRPr lang="tr-TR" sz="1900" dirty="0" smtClean="0">
              <a:latin typeface="Arial" charset="0"/>
              <a:cs typeface="Arial" charset="0"/>
            </a:endParaRPr>
          </a:p>
          <a:p>
            <a:pPr eaLnBrk="1" hangingPunct="1">
              <a:buFont typeface="Wingdings" pitchFamily="2" charset="2"/>
              <a:buNone/>
              <a:defRPr/>
            </a:pPr>
            <a:endParaRPr lang="tr-TR" sz="1900" dirty="0" smtClean="0">
              <a:latin typeface="Arial" charset="0"/>
              <a:cs typeface="Arial" charset="0"/>
            </a:endParaRPr>
          </a:p>
        </p:txBody>
      </p:sp>
      <p:pic>
        <p:nvPicPr>
          <p:cNvPr id="8" name="7 Resim" descr="scan.gif"/>
          <p:cNvPicPr>
            <a:picLocks noChangeAspect="1"/>
          </p:cNvPicPr>
          <p:nvPr/>
        </p:nvPicPr>
        <p:blipFill>
          <a:blip r:embed="rId2"/>
          <a:stretch>
            <a:fillRect/>
          </a:stretch>
        </p:blipFill>
        <p:spPr>
          <a:xfrm>
            <a:off x="718104" y="3824436"/>
            <a:ext cx="7429500" cy="262890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extLst>
      <p:ext uri="{BB962C8B-B14F-4D97-AF65-F5344CB8AC3E}">
        <p14:creationId xmlns:p14="http://schemas.microsoft.com/office/powerpoint/2010/main" val="1056962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5 İçerik Yer Tutucusu"/>
          <p:cNvSpPr>
            <a:spLocks noGrp="1"/>
          </p:cNvSpPr>
          <p:nvPr>
            <p:ph sz="quarter" idx="1"/>
          </p:nvPr>
        </p:nvSpPr>
        <p:spPr>
          <a:xfrm>
            <a:off x="457200" y="1501775"/>
            <a:ext cx="8239125" cy="4721225"/>
          </a:xfrm>
        </p:spPr>
        <p:txBody>
          <a:bodyPr/>
          <a:lstStyle/>
          <a:p>
            <a:pPr eaLnBrk="1" hangingPunct="1">
              <a:buFont typeface="Wingdings" pitchFamily="2" charset="2"/>
              <a:buNone/>
              <a:defRPr/>
            </a:pPr>
            <a:r>
              <a:rPr lang="tr-TR" b="1" dirty="0" smtClean="0">
                <a:solidFill>
                  <a:schemeClr val="accent1">
                    <a:lumMod val="50000"/>
                  </a:schemeClr>
                </a:solidFill>
                <a:latin typeface="Arial" charset="0"/>
                <a:cs typeface="Arial" charset="0"/>
              </a:rPr>
              <a:t>Disk Çizelgelemeleri</a:t>
            </a:r>
          </a:p>
          <a:p>
            <a:pPr eaLnBrk="1" hangingPunct="1">
              <a:lnSpc>
                <a:spcPts val="1700"/>
              </a:lnSpc>
              <a:spcBef>
                <a:spcPts val="0"/>
              </a:spcBef>
              <a:buFont typeface="Wingdings" pitchFamily="2" charset="2"/>
              <a:buNone/>
              <a:defRPr/>
            </a:pPr>
            <a:endParaRPr lang="tr-TR" b="1" dirty="0" smtClean="0">
              <a:solidFill>
                <a:srgbClr val="0070C0"/>
              </a:solidFill>
              <a:latin typeface="Arial" charset="0"/>
              <a:cs typeface="Arial" charset="0"/>
            </a:endParaRPr>
          </a:p>
          <a:p>
            <a:pPr eaLnBrk="1" hangingPunct="1">
              <a:buFont typeface="Wingdings" pitchFamily="2" charset="2"/>
              <a:buNone/>
              <a:defRPr/>
            </a:pPr>
            <a:r>
              <a:rPr lang="tr-TR" sz="2200" b="1" dirty="0" smtClean="0">
                <a:solidFill>
                  <a:schemeClr val="accent1">
                    <a:lumMod val="75000"/>
                  </a:schemeClr>
                </a:solidFill>
                <a:latin typeface="Arial" charset="0"/>
                <a:cs typeface="Arial" charset="0"/>
              </a:rPr>
              <a:t>3.</a:t>
            </a:r>
            <a:r>
              <a:rPr lang="tr-TR" sz="2200" b="1" dirty="0" smtClean="0">
                <a:solidFill>
                  <a:srgbClr val="0070C0"/>
                </a:solidFill>
                <a:latin typeface="Arial" charset="0"/>
                <a:cs typeface="Arial" charset="0"/>
              </a:rPr>
              <a:t> C-SCAN disk çizelgeleme algoritması</a:t>
            </a:r>
          </a:p>
          <a:p>
            <a:pPr eaLnBrk="1" hangingPunct="1">
              <a:lnSpc>
                <a:spcPts val="1000"/>
              </a:lnSpc>
              <a:spcBef>
                <a:spcPct val="0"/>
              </a:spcBef>
              <a:buFont typeface="Wingdings" pitchFamily="2" charset="2"/>
              <a:buNone/>
              <a:defRPr/>
            </a:pPr>
            <a:endParaRPr lang="tr-TR" sz="20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2000" dirty="0" smtClean="0">
                <a:latin typeface="Arial" charset="0"/>
                <a:cs typeface="Arial" charset="0"/>
              </a:rPr>
              <a:t>SCAN algoritmasına benzer, fakat disk kolu sona ulaştığı zaman bir sonraki işlemde en başa geliyor.</a:t>
            </a:r>
            <a:endParaRPr lang="tr-TR" sz="1900" dirty="0" smtClean="0">
              <a:latin typeface="Arial" charset="0"/>
              <a:cs typeface="Arial" charset="0"/>
            </a:endParaRPr>
          </a:p>
          <a:p>
            <a:pPr eaLnBrk="1" hangingPunct="1">
              <a:buFont typeface="Wingdings" pitchFamily="2" charset="2"/>
              <a:buNone/>
              <a:defRPr/>
            </a:pPr>
            <a:endParaRPr lang="tr-TR" sz="1900" dirty="0" smtClean="0">
              <a:latin typeface="Arial" charset="0"/>
              <a:cs typeface="Arial" charset="0"/>
            </a:endParaRPr>
          </a:p>
        </p:txBody>
      </p:sp>
      <p:pic>
        <p:nvPicPr>
          <p:cNvPr id="6" name="5 Resim" descr="cscan.gif"/>
          <p:cNvPicPr>
            <a:picLocks noChangeAspect="1"/>
          </p:cNvPicPr>
          <p:nvPr/>
        </p:nvPicPr>
        <p:blipFill>
          <a:blip r:embed="rId2"/>
          <a:stretch>
            <a:fillRect/>
          </a:stretch>
        </p:blipFill>
        <p:spPr>
          <a:xfrm>
            <a:off x="708165" y="3752428"/>
            <a:ext cx="7429500" cy="262890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extLst>
      <p:ext uri="{BB962C8B-B14F-4D97-AF65-F5344CB8AC3E}">
        <p14:creationId xmlns:p14="http://schemas.microsoft.com/office/powerpoint/2010/main" val="3326634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5 İçerik Yer Tutucusu"/>
          <p:cNvSpPr>
            <a:spLocks noGrp="1"/>
          </p:cNvSpPr>
          <p:nvPr>
            <p:ph sz="quarter" idx="1"/>
          </p:nvPr>
        </p:nvSpPr>
        <p:spPr>
          <a:xfrm>
            <a:off x="457200" y="1501775"/>
            <a:ext cx="8239125" cy="4721225"/>
          </a:xfrm>
        </p:spPr>
        <p:txBody>
          <a:bodyPr/>
          <a:lstStyle/>
          <a:p>
            <a:pPr eaLnBrk="1" hangingPunct="1">
              <a:buFont typeface="Wingdings" pitchFamily="2" charset="2"/>
              <a:buNone/>
              <a:defRPr/>
            </a:pPr>
            <a:r>
              <a:rPr lang="tr-TR" b="1" dirty="0" smtClean="0">
                <a:solidFill>
                  <a:schemeClr val="accent1">
                    <a:lumMod val="50000"/>
                  </a:schemeClr>
                </a:solidFill>
                <a:latin typeface="Arial" charset="0"/>
                <a:cs typeface="Arial" charset="0"/>
              </a:rPr>
              <a:t>Disk Çizelgelemeleri</a:t>
            </a:r>
          </a:p>
          <a:p>
            <a:pPr eaLnBrk="1" hangingPunct="1">
              <a:lnSpc>
                <a:spcPts val="1700"/>
              </a:lnSpc>
              <a:spcBef>
                <a:spcPts val="0"/>
              </a:spcBef>
              <a:buFont typeface="Wingdings" pitchFamily="2" charset="2"/>
              <a:buNone/>
              <a:defRPr/>
            </a:pPr>
            <a:endParaRPr lang="tr-TR" b="1" dirty="0" smtClean="0">
              <a:solidFill>
                <a:srgbClr val="0070C0"/>
              </a:solidFill>
              <a:latin typeface="Arial" charset="0"/>
              <a:cs typeface="Arial" charset="0"/>
            </a:endParaRPr>
          </a:p>
          <a:p>
            <a:pPr eaLnBrk="1" hangingPunct="1">
              <a:buFont typeface="Wingdings" pitchFamily="2" charset="2"/>
              <a:buNone/>
              <a:defRPr/>
            </a:pPr>
            <a:r>
              <a:rPr lang="tr-TR" sz="2200" b="1" dirty="0" smtClean="0">
                <a:solidFill>
                  <a:schemeClr val="accent1">
                    <a:lumMod val="75000"/>
                  </a:schemeClr>
                </a:solidFill>
                <a:latin typeface="Arial" charset="0"/>
                <a:cs typeface="Arial" charset="0"/>
              </a:rPr>
              <a:t>4.</a:t>
            </a:r>
            <a:r>
              <a:rPr lang="tr-TR" sz="2200" b="1" dirty="0" smtClean="0">
                <a:solidFill>
                  <a:srgbClr val="0070C0"/>
                </a:solidFill>
                <a:latin typeface="Arial" charset="0"/>
                <a:cs typeface="Arial" charset="0"/>
              </a:rPr>
              <a:t> SSTF (En kısa arama zamanlı ilk önce) algoritması</a:t>
            </a:r>
          </a:p>
          <a:p>
            <a:pPr eaLnBrk="1" hangingPunct="1">
              <a:lnSpc>
                <a:spcPts val="1000"/>
              </a:lnSpc>
              <a:spcBef>
                <a:spcPct val="0"/>
              </a:spcBef>
              <a:buFont typeface="Wingdings" pitchFamily="2" charset="2"/>
              <a:buNone/>
              <a:defRPr/>
            </a:pPr>
            <a:endParaRPr lang="tr-TR" sz="2000" dirty="0" smtClean="0">
              <a:latin typeface="Arial" charset="0"/>
              <a:cs typeface="Arial" charset="0"/>
            </a:endParaRPr>
          </a:p>
          <a:p>
            <a:pPr eaLnBrk="1" hangingPunct="1">
              <a:buFont typeface="Wingdings" pitchFamily="2" charset="2"/>
              <a:buNone/>
              <a:defRPr/>
            </a:pPr>
            <a:r>
              <a:rPr lang="tr-TR" dirty="0" smtClean="0">
                <a:latin typeface="Arial" charset="0"/>
                <a:cs typeface="Arial" charset="0"/>
              </a:rPr>
              <a:t>	</a:t>
            </a:r>
            <a:r>
              <a:rPr lang="tr-TR" sz="2000" dirty="0" smtClean="0">
                <a:latin typeface="Arial" charset="0"/>
                <a:cs typeface="Arial" charset="0"/>
              </a:rPr>
              <a:t>Okuma yazma kafası bulunduğu konumdan (başlama konumu), arama zamanının en düşük </a:t>
            </a:r>
            <a:r>
              <a:rPr lang="tr-TR" sz="1800" dirty="0" smtClean="0">
                <a:latin typeface="Arial" charset="0"/>
                <a:cs typeface="Arial" charset="0"/>
              </a:rPr>
              <a:t>olduğu</a:t>
            </a:r>
            <a:r>
              <a:rPr lang="tr-TR" sz="2000" dirty="0" smtClean="0">
                <a:latin typeface="Arial" charset="0"/>
                <a:cs typeface="Arial" charset="0"/>
              </a:rPr>
              <a:t> iz üzerine hareket eder.</a:t>
            </a:r>
            <a:endParaRPr lang="tr-TR" sz="1900" dirty="0" smtClean="0">
              <a:latin typeface="Arial" charset="0"/>
              <a:cs typeface="Arial" charset="0"/>
            </a:endParaRPr>
          </a:p>
          <a:p>
            <a:pPr eaLnBrk="1" hangingPunct="1">
              <a:buFont typeface="Wingdings" pitchFamily="2" charset="2"/>
              <a:buNone/>
              <a:defRPr/>
            </a:pPr>
            <a:endParaRPr lang="tr-TR" sz="1900" dirty="0" smtClean="0">
              <a:latin typeface="Arial" charset="0"/>
              <a:cs typeface="Arial" charset="0"/>
            </a:endParaRPr>
          </a:p>
        </p:txBody>
      </p:sp>
      <p:pic>
        <p:nvPicPr>
          <p:cNvPr id="7" name="6 Resim" descr="sstf.gif"/>
          <p:cNvPicPr>
            <a:picLocks noChangeAspect="1"/>
          </p:cNvPicPr>
          <p:nvPr/>
        </p:nvPicPr>
        <p:blipFill>
          <a:blip r:embed="rId2"/>
          <a:stretch>
            <a:fillRect/>
          </a:stretch>
        </p:blipFill>
        <p:spPr>
          <a:xfrm>
            <a:off x="708165" y="3824436"/>
            <a:ext cx="7429500" cy="262890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extLst>
      <p:ext uri="{BB962C8B-B14F-4D97-AF65-F5344CB8AC3E}">
        <p14:creationId xmlns:p14="http://schemas.microsoft.com/office/powerpoint/2010/main" val="358317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r>
              <a:rPr lang="tr-TR" altLang="tr-TR" smtClean="0"/>
              <a:t>Dosya Nedir?</a:t>
            </a:r>
          </a:p>
        </p:txBody>
      </p:sp>
      <p:sp>
        <p:nvSpPr>
          <p:cNvPr id="4099" name="İçerik Yer Tutucusu 2"/>
          <p:cNvSpPr>
            <a:spLocks noGrp="1"/>
          </p:cNvSpPr>
          <p:nvPr>
            <p:ph idx="1"/>
          </p:nvPr>
        </p:nvSpPr>
        <p:spPr/>
        <p:txBody>
          <a:bodyPr/>
          <a:lstStyle/>
          <a:p>
            <a:pPr marL="0" indent="0">
              <a:buFont typeface="Arial" charset="0"/>
              <a:buNone/>
            </a:pPr>
            <a:r>
              <a:rPr lang="tr-TR" altLang="tr-TR" smtClean="0"/>
              <a:t>Bir dosya kalıcı veya geçici olmayan depolama alanına yerleştirilen veri kolleksiyonudur.</a:t>
            </a:r>
          </a:p>
          <a:p>
            <a:pPr marL="0" indent="0">
              <a:buFont typeface="Arial" charset="0"/>
              <a:buNone/>
            </a:pPr>
            <a:endParaRPr lang="tr-TR" altLang="tr-TR" smtClean="0"/>
          </a:p>
        </p:txBody>
      </p:sp>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795588"/>
            <a:ext cx="360045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Başlık 1"/>
          <p:cNvSpPr>
            <a:spLocks noGrp="1"/>
          </p:cNvSpPr>
          <p:nvPr>
            <p:ph type="title"/>
          </p:nvPr>
        </p:nvSpPr>
        <p:spPr/>
        <p:txBody>
          <a:bodyPr/>
          <a:lstStyle/>
          <a:p>
            <a:r>
              <a:rPr lang="tr-TR" altLang="tr-TR" smtClean="0"/>
              <a:t>Dosya Yapısı (Erişim Yöntemleri)</a:t>
            </a:r>
          </a:p>
        </p:txBody>
      </p:sp>
      <p:sp>
        <p:nvSpPr>
          <p:cNvPr id="8195" name="İçerik Yer Tutucusu 2"/>
          <p:cNvSpPr>
            <a:spLocks noGrp="1"/>
          </p:cNvSpPr>
          <p:nvPr>
            <p:ph idx="1"/>
          </p:nvPr>
        </p:nvSpPr>
        <p:spPr/>
        <p:txBody>
          <a:bodyPr/>
          <a:lstStyle/>
          <a:p>
            <a:r>
              <a:rPr lang="tr-TR" altLang="tr-TR" smtClean="0"/>
              <a:t>Tape</a:t>
            </a:r>
          </a:p>
          <a:p>
            <a:pPr lvl="1"/>
            <a:r>
              <a:rPr lang="tr-TR" altLang="tr-TR" smtClean="0"/>
              <a:t>Sıralı Erişilen dosyalar</a:t>
            </a:r>
          </a:p>
          <a:p>
            <a:r>
              <a:rPr lang="tr-TR" altLang="tr-TR" smtClean="0"/>
              <a:t>Disk</a:t>
            </a:r>
          </a:p>
          <a:p>
            <a:pPr lvl="1"/>
            <a:r>
              <a:rPr lang="tr-TR" altLang="tr-TR" smtClean="0"/>
              <a:t>Rastgele Erişilen dosyalar</a:t>
            </a:r>
          </a:p>
          <a:p>
            <a:pPr lvl="1"/>
            <a:r>
              <a:rPr lang="tr-TR" altLang="tr-TR" smtClean="0"/>
              <a:t>İndeksli dosyalar</a:t>
            </a:r>
          </a:p>
          <a:p>
            <a:r>
              <a:rPr lang="tr-TR" altLang="tr-TR" smtClean="0"/>
              <a:t>Bellek için Ağaç Yapıları (1960)</a:t>
            </a:r>
          </a:p>
          <a:p>
            <a:pPr lvl="1"/>
            <a:r>
              <a:rPr lang="tr-TR" altLang="tr-TR" smtClean="0"/>
              <a:t>Binary Search Trees</a:t>
            </a:r>
          </a:p>
          <a:p>
            <a:r>
              <a:rPr lang="tr-TR" altLang="tr-TR" smtClean="0"/>
              <a:t>Dosya için uygun bellek yapısı (1973)</a:t>
            </a:r>
          </a:p>
          <a:p>
            <a:pPr lvl="1"/>
            <a:r>
              <a:rPr lang="tr-TR" altLang="tr-TR" smtClean="0"/>
              <a:t>B+ Tree</a:t>
            </a:r>
          </a:p>
          <a:p>
            <a:pPr lvl="1"/>
            <a:endParaRPr lang="tr-TR" altLang="tr-TR"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Disk Yönetimi</a:t>
            </a:r>
            <a:endParaRPr lang="tr-TR" dirty="0"/>
          </a:p>
        </p:txBody>
      </p:sp>
      <p:sp>
        <p:nvSpPr>
          <p:cNvPr id="3" name="İçerik Yer Tutucusu 2"/>
          <p:cNvSpPr>
            <a:spLocks noGrp="1"/>
          </p:cNvSpPr>
          <p:nvPr>
            <p:ph idx="1"/>
          </p:nvPr>
        </p:nvSpPr>
        <p:spPr/>
        <p:txBody>
          <a:bodyPr/>
          <a:lstStyle/>
          <a:p>
            <a:r>
              <a:rPr lang="tr-TR" dirty="0" smtClean="0"/>
              <a:t>Diskin Biçimlendirilmesi</a:t>
            </a:r>
          </a:p>
          <a:p>
            <a:r>
              <a:rPr lang="tr-TR" dirty="0" smtClean="0"/>
              <a:t>Disk Başlatma</a:t>
            </a:r>
          </a:p>
          <a:p>
            <a:pPr lvl="1"/>
            <a:r>
              <a:rPr lang="tr-TR" dirty="0" smtClean="0"/>
              <a:t>Ön yükleme kodu (</a:t>
            </a:r>
            <a:r>
              <a:rPr lang="tr-TR" dirty="0" err="1" smtClean="0"/>
              <a:t>Boostrap</a:t>
            </a:r>
            <a:r>
              <a:rPr lang="tr-TR" dirty="0" smtClean="0"/>
              <a:t> </a:t>
            </a:r>
            <a:r>
              <a:rPr lang="tr-TR" dirty="0" err="1" smtClean="0"/>
              <a:t>code</a:t>
            </a:r>
            <a:r>
              <a:rPr lang="tr-TR" dirty="0" smtClean="0"/>
              <a:t>)</a:t>
            </a:r>
          </a:p>
          <a:p>
            <a:pPr lvl="1"/>
            <a:r>
              <a:rPr lang="tr-TR" dirty="0" smtClean="0"/>
              <a:t>Tam Ön yükleme Kodu</a:t>
            </a:r>
          </a:p>
          <a:p>
            <a:pPr lvl="2"/>
            <a:endParaRPr lang="tr-TR" dirty="0"/>
          </a:p>
        </p:txBody>
      </p:sp>
      <p:pic>
        <p:nvPicPr>
          <p:cNvPr id="4" name="Resim 3"/>
          <p:cNvPicPr>
            <a:picLocks noChangeAspect="1"/>
          </p:cNvPicPr>
          <p:nvPr/>
        </p:nvPicPr>
        <p:blipFill>
          <a:blip r:embed="rId2"/>
          <a:stretch>
            <a:fillRect/>
          </a:stretch>
        </p:blipFill>
        <p:spPr>
          <a:xfrm>
            <a:off x="2267743" y="4024248"/>
            <a:ext cx="4068311" cy="2573104"/>
          </a:xfrm>
          <a:prstGeom prst="rect">
            <a:avLst/>
          </a:prstGeom>
        </p:spPr>
      </p:pic>
    </p:spTree>
    <p:extLst>
      <p:ext uri="{BB962C8B-B14F-4D97-AF65-F5344CB8AC3E}">
        <p14:creationId xmlns:p14="http://schemas.microsoft.com/office/powerpoint/2010/main" val="2667913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Başlık 1"/>
          <p:cNvSpPr>
            <a:spLocks noGrp="1"/>
          </p:cNvSpPr>
          <p:nvPr>
            <p:ph type="title"/>
          </p:nvPr>
        </p:nvSpPr>
        <p:spPr/>
        <p:txBody>
          <a:bodyPr/>
          <a:lstStyle/>
          <a:p>
            <a:r>
              <a:rPr lang="tr-TR" altLang="tr-TR" sz="3200" smtClean="0"/>
              <a:t>RAID</a:t>
            </a:r>
            <a:br>
              <a:rPr lang="tr-TR" altLang="tr-TR" sz="3200" smtClean="0"/>
            </a:br>
            <a:r>
              <a:rPr lang="tr-TR" altLang="tr-TR" sz="3200" smtClean="0"/>
              <a:t>(Redundant Array of Independent Disks)</a:t>
            </a:r>
          </a:p>
        </p:txBody>
      </p:sp>
      <p:sp>
        <p:nvSpPr>
          <p:cNvPr id="31747" name="İçerik Yer Tutucusu 2"/>
          <p:cNvSpPr>
            <a:spLocks noGrp="1"/>
          </p:cNvSpPr>
          <p:nvPr>
            <p:ph idx="1"/>
          </p:nvPr>
        </p:nvSpPr>
        <p:spPr/>
        <p:txBody>
          <a:bodyPr/>
          <a:lstStyle/>
          <a:p>
            <a:r>
              <a:rPr lang="tr-TR" altLang="tr-TR" smtClean="0"/>
              <a:t>Amaç : Performansı ve güvenilirliği artırmak.</a:t>
            </a:r>
          </a:p>
          <a:p>
            <a:r>
              <a:rPr lang="tr-TR" altLang="tr-TR" smtClean="0"/>
              <a:t>İki ana teknik var:</a:t>
            </a:r>
          </a:p>
          <a:p>
            <a:pPr lvl="1"/>
            <a:r>
              <a:rPr lang="tr-TR" altLang="tr-TR" smtClean="0"/>
              <a:t>Veri şeritleme: Veri bölümlendirilir; Bir bölümünün boyutuna şeritleme(stripping) birimi denir. Bölme birkaç disk üzerine dağıtılır.</a:t>
            </a:r>
          </a:p>
          <a:p>
            <a:pPr lvl="1"/>
            <a:r>
              <a:rPr lang="tr-TR" altLang="tr-TR" smtClean="0"/>
              <a:t>Artıklık: Daha fazla disk – Daha fazla hata demektir.</a:t>
            </a:r>
          </a:p>
          <a:p>
            <a:pPr lvl="2"/>
            <a:r>
              <a:rPr lang="tr-TR" altLang="tr-TR" smtClean="0"/>
              <a:t>Yedekli bilgiler disk arızalanırsa verinin yeniden yapılanmasına olanak sağlar.</a:t>
            </a:r>
          </a:p>
          <a:p>
            <a:pPr lvl="1"/>
            <a:endParaRPr lang="tr-TR" altLang="tr-TR" smtClean="0"/>
          </a:p>
        </p:txBody>
      </p:sp>
    </p:spTree>
    <p:extLst>
      <p:ext uri="{BB962C8B-B14F-4D97-AF65-F5344CB8AC3E}">
        <p14:creationId xmlns:p14="http://schemas.microsoft.com/office/powerpoint/2010/main" val="101762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Başlık 1"/>
          <p:cNvSpPr>
            <a:spLocks noGrp="1"/>
          </p:cNvSpPr>
          <p:nvPr>
            <p:ph type="title"/>
          </p:nvPr>
        </p:nvSpPr>
        <p:spPr/>
        <p:txBody>
          <a:bodyPr/>
          <a:lstStyle/>
          <a:p>
            <a:r>
              <a:rPr lang="tr-TR" altLang="tr-TR" sz="3600" smtClean="0"/>
              <a:t>RAID</a:t>
            </a:r>
            <a:br>
              <a:rPr lang="tr-TR" altLang="tr-TR" sz="3600" smtClean="0"/>
            </a:br>
            <a:r>
              <a:rPr lang="tr-TR" altLang="tr-TR" sz="3600" smtClean="0"/>
              <a:t>(Redundant Array of Independent Disks)</a:t>
            </a:r>
          </a:p>
        </p:txBody>
      </p:sp>
      <p:sp>
        <p:nvSpPr>
          <p:cNvPr id="32771" name="İçerik Yer Tutucusu 1"/>
          <p:cNvSpPr>
            <a:spLocks noGrp="1"/>
          </p:cNvSpPr>
          <p:nvPr>
            <p:ph idx="1"/>
          </p:nvPr>
        </p:nvSpPr>
        <p:spPr/>
        <p:txBody>
          <a:bodyPr/>
          <a:lstStyle/>
          <a:p>
            <a:r>
              <a:rPr lang="tr-TR" altLang="tr-TR" sz="2000" smtClean="0"/>
              <a:t> </a:t>
            </a:r>
            <a:r>
              <a:rPr lang="tr-TR" altLang="tr-TR" sz="2000" b="1" smtClean="0"/>
              <a:t>Disk Striping (RAID 0)</a:t>
            </a:r>
          </a:p>
          <a:p>
            <a:r>
              <a:rPr lang="tr-TR" altLang="tr-TR" sz="2000" smtClean="0"/>
              <a:t> Bu sistemde kullanılan en küçük kapasiteli diskin büyüklüğüne bağlı olarak disklerin tümünü tek bir disk olarak görüntüler. Hızlı veri aktarımının ön planda olduğu RAID konfigürasyonudur.</a:t>
            </a:r>
          </a:p>
          <a:p>
            <a:r>
              <a:rPr lang="tr-TR" altLang="tr-TR" sz="2000" smtClean="0"/>
              <a:t>Tüm diğer RAID konfigürasyonlarından farklı olarak hızlı veri aktarımına izin veren, herhangi bir veri-kontrol paritesine sahip olmadan veri kaydetmeyi sağlar. Ancak, disklerden birisi arızandığında, disklerdeki tüm veri ulaşılamaz hale gelir. </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221163"/>
            <a:ext cx="81375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518150"/>
            <a:ext cx="32766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443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Başlık 1"/>
          <p:cNvSpPr>
            <a:spLocks noGrp="1"/>
          </p:cNvSpPr>
          <p:nvPr>
            <p:ph type="title"/>
          </p:nvPr>
        </p:nvSpPr>
        <p:spPr/>
        <p:txBody>
          <a:bodyPr/>
          <a:lstStyle/>
          <a:p>
            <a:r>
              <a:rPr lang="tr-TR" altLang="tr-TR" smtClean="0"/>
              <a:t> </a:t>
            </a:r>
            <a:r>
              <a:rPr lang="tr-TR" altLang="tr-TR" b="1" smtClean="0"/>
              <a:t>Disk Mirroring (RAID 1)</a:t>
            </a:r>
            <a:endParaRPr lang="tr-TR" altLang="tr-TR" smtClean="0"/>
          </a:p>
        </p:txBody>
      </p:sp>
      <p:sp>
        <p:nvSpPr>
          <p:cNvPr id="33795" name="İçerik Yer Tutucusu 2"/>
          <p:cNvSpPr>
            <a:spLocks noGrp="1"/>
          </p:cNvSpPr>
          <p:nvPr>
            <p:ph idx="1"/>
          </p:nvPr>
        </p:nvSpPr>
        <p:spPr>
          <a:xfrm>
            <a:off x="519113" y="1600200"/>
            <a:ext cx="8229600" cy="4525963"/>
          </a:xfrm>
        </p:spPr>
        <p:txBody>
          <a:bodyPr/>
          <a:lstStyle/>
          <a:p>
            <a:pPr marL="0" indent="0" algn="just">
              <a:buFont typeface="Arial" charset="0"/>
              <a:buNone/>
            </a:pPr>
            <a:r>
              <a:rPr lang="tr-TR" altLang="tr-TR" sz="2000" smtClean="0"/>
              <a:t>Tüm disklerin konfigürasyona dahil edildiği, ancak toplam kapasitenin sadece %50’sinin kullanıldığı RAID konfigürasyonudur. RAID 1, kullanılan %50’lik kısmın tam bir kopyasını görünmeyen diğer %50’lik bölüme aktarır. Veri kapasitesinden çok, yedekleme ve güvenilirliğin daha önemli olduğu durumlarda çok kullanışlıdır. Bir disk arızalandığında, kaybolan verinin yerine getirilmesi ve RAID konfigürasyonunu otomatik olarak yeniden yapılandırmak mümkündür. </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4508500"/>
            <a:ext cx="766762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583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Başlık 1"/>
          <p:cNvSpPr>
            <a:spLocks noGrp="1"/>
          </p:cNvSpPr>
          <p:nvPr>
            <p:ph type="title"/>
          </p:nvPr>
        </p:nvSpPr>
        <p:spPr/>
        <p:txBody>
          <a:bodyPr/>
          <a:lstStyle/>
          <a:p>
            <a:r>
              <a:rPr lang="en-US" altLang="tr-TR" sz="4000" smtClean="0"/>
              <a:t>Disk Mirroring with Striping (RAID 10)</a:t>
            </a:r>
            <a:endParaRPr lang="tr-TR" altLang="tr-TR" sz="4000" smtClean="0"/>
          </a:p>
        </p:txBody>
      </p:sp>
      <p:sp>
        <p:nvSpPr>
          <p:cNvPr id="34819" name="İçerik Yer Tutucusu 2"/>
          <p:cNvSpPr>
            <a:spLocks noGrp="1"/>
          </p:cNvSpPr>
          <p:nvPr>
            <p:ph idx="1"/>
          </p:nvPr>
        </p:nvSpPr>
        <p:spPr/>
        <p:txBody>
          <a:bodyPr/>
          <a:lstStyle/>
          <a:p>
            <a:pPr marL="0" indent="0">
              <a:buFont typeface="Arial" charset="0"/>
              <a:buNone/>
            </a:pPr>
            <a:r>
              <a:rPr lang="tr-TR" altLang="tr-TR" sz="2400" smtClean="0"/>
              <a:t>Yine tüm disk kapasitesinin %50’si kullanılır. Aktarılan verinin diğer %50’lik görünmeyen kısmına otomatik olarak yedek alınır. Veri güvenliği ve yedeklemenin önemli olduğu durumlarda en çok tercih edilen RAID konfigürasyonudur. Bir disk arızalandığında ikinci yedekten otomatik olarak veri aktarımı sağlanır. </a:t>
            </a: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5753100"/>
            <a:ext cx="858678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4076700"/>
            <a:ext cx="51816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76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Başlık 1"/>
          <p:cNvSpPr>
            <a:spLocks noGrp="1"/>
          </p:cNvSpPr>
          <p:nvPr>
            <p:ph type="title"/>
          </p:nvPr>
        </p:nvSpPr>
        <p:spPr/>
        <p:txBody>
          <a:bodyPr/>
          <a:lstStyle/>
          <a:p>
            <a:r>
              <a:rPr lang="tr-TR" smtClean="0"/>
              <a:t>RAID 2 (Hamming Code Eşliği)</a:t>
            </a:r>
          </a:p>
        </p:txBody>
      </p:sp>
      <p:sp>
        <p:nvSpPr>
          <p:cNvPr id="35843" name="AutoShape 4" descr="https://upload.wikimedia.org/wikipedia/commons/thumb/b/b5/RAID2_arch.svg/1000px-RAID2_arch.svg.png"/>
          <p:cNvSpPr>
            <a:spLocks noChangeAspect="1" noChangeArrowheads="1"/>
          </p:cNvSpPr>
          <p:nvPr/>
        </p:nvSpPr>
        <p:spPr bwMode="auto">
          <a:xfrm>
            <a:off x="63500" y="-136525"/>
            <a:ext cx="95250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pic>
        <p:nvPicPr>
          <p:cNvPr id="35844" name="Picture 5"/>
          <p:cNvPicPr>
            <a:picLocks noChangeAspect="1" noChangeArrowheads="1"/>
          </p:cNvPicPr>
          <p:nvPr/>
        </p:nvPicPr>
        <p:blipFill>
          <a:blip r:embed="rId2">
            <a:extLst>
              <a:ext uri="{28A0092B-C50C-407E-A947-70E740481C1C}">
                <a14:useLocalDpi xmlns:a14="http://schemas.microsoft.com/office/drawing/2010/main" val="0"/>
              </a:ext>
            </a:extLst>
          </a:blip>
          <a:srcRect t="12897"/>
          <a:stretch>
            <a:fillRect/>
          </a:stretch>
        </p:blipFill>
        <p:spPr bwMode="auto">
          <a:xfrm>
            <a:off x="323850" y="2244725"/>
            <a:ext cx="8434388" cy="367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33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Başlık 1"/>
          <p:cNvSpPr>
            <a:spLocks noGrp="1"/>
          </p:cNvSpPr>
          <p:nvPr>
            <p:ph type="title"/>
          </p:nvPr>
        </p:nvSpPr>
        <p:spPr/>
        <p:txBody>
          <a:bodyPr/>
          <a:lstStyle/>
          <a:p>
            <a:r>
              <a:rPr lang="en-US" altLang="tr-TR" sz="3200" b="1" smtClean="0"/>
              <a:t>Disk Striping with dedicated parity (RAID 3) </a:t>
            </a:r>
            <a:endParaRPr lang="tr-TR" altLang="tr-TR" sz="3200" smtClean="0"/>
          </a:p>
        </p:txBody>
      </p:sp>
      <p:sp>
        <p:nvSpPr>
          <p:cNvPr id="36867" name="İçerik Yer Tutucusu 2"/>
          <p:cNvSpPr>
            <a:spLocks noGrp="1"/>
          </p:cNvSpPr>
          <p:nvPr>
            <p:ph idx="1"/>
          </p:nvPr>
        </p:nvSpPr>
        <p:spPr/>
        <p:txBody>
          <a:bodyPr/>
          <a:lstStyle/>
          <a:p>
            <a:r>
              <a:rPr lang="tr-TR" altLang="tr-TR" sz="2000" smtClean="0"/>
              <a:t>Cihaz üzerindeki 4 diskin tamamı bu konfigürasyonda kullanılır. Ancak toplam disk kapasitesinde bir disk hariç tutulur. Ve bu disk parite bilgisi yedeklemek için kullanılarak byte seviyesinde striping yapan RAID 3 tarafından kullanılır. Parite verisinin güncellenmesi gerektiği her yazma işleminde veri kaydetmek tek parite diski kullanan sistemlerin dar boğazıdır. Atanmış bir parite diskinin bir diğer faydası da; parite diski arızalandığında parite bilgisi ve performans kısıntısı olmadan sistemin çalışmaya devam etmesidir. Bir disk arızalandığında değiştirilebilir ve veri otomatik olarak yeniden yapılandırılır. </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581525"/>
            <a:ext cx="7443787"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50" y="5445125"/>
            <a:ext cx="39814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704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Başlık 1"/>
          <p:cNvSpPr>
            <a:spLocks noGrp="1"/>
          </p:cNvSpPr>
          <p:nvPr>
            <p:ph type="title"/>
          </p:nvPr>
        </p:nvSpPr>
        <p:spPr/>
        <p:txBody>
          <a:bodyPr/>
          <a:lstStyle/>
          <a:p>
            <a:r>
              <a:rPr lang="en-US" altLang="tr-TR" sz="3200" b="1" smtClean="0"/>
              <a:t>Disk Striping with distributed parity (RAID 5) </a:t>
            </a:r>
            <a:endParaRPr lang="tr-TR" altLang="tr-TR" sz="3200" smtClean="0"/>
          </a:p>
        </p:txBody>
      </p:sp>
      <p:sp>
        <p:nvSpPr>
          <p:cNvPr id="37891" name="İçerik Yer Tutucusu 2"/>
          <p:cNvSpPr>
            <a:spLocks noGrp="1"/>
          </p:cNvSpPr>
          <p:nvPr>
            <p:ph idx="1"/>
          </p:nvPr>
        </p:nvSpPr>
        <p:spPr/>
        <p:txBody>
          <a:bodyPr/>
          <a:lstStyle/>
          <a:p>
            <a:r>
              <a:rPr lang="tr-TR" altLang="tr-TR" sz="2800" smtClean="0"/>
              <a:t>Bu konfigürasyonda da tüm diskler kullanılır. Ancak toplam kapasiteden bir disk kapasitesi eksiktir. Parite bilgisi tüm disklere yazılarak daha dengeli performans ve veri entegrasyonu sağlanır. Bir disk hata verdiğinde, veriler otomatik olarak yapılandırılarak arızalı diskin yerine takılan yeni diske aktarılır. RAID yapısı korunarak süreklilik sağlanır. </a:t>
            </a: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652963"/>
            <a:ext cx="77660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5373688"/>
            <a:ext cx="37909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85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Başlık 1"/>
          <p:cNvSpPr>
            <a:spLocks noGrp="1"/>
          </p:cNvSpPr>
          <p:nvPr>
            <p:ph type="title"/>
          </p:nvPr>
        </p:nvSpPr>
        <p:spPr/>
        <p:txBody>
          <a:bodyPr/>
          <a:lstStyle/>
          <a:p>
            <a:r>
              <a:rPr lang="en-US" b="1" smtClean="0"/>
              <a:t>RAID 6 (Striping with Dual Parity)</a:t>
            </a:r>
            <a:endParaRPr lang="tr-TR" smtClean="0"/>
          </a:p>
        </p:txBody>
      </p:sp>
      <p:sp>
        <p:nvSpPr>
          <p:cNvPr id="38915" name="İçerik Yer Tutucusu 5"/>
          <p:cNvSpPr>
            <a:spLocks noGrp="1"/>
          </p:cNvSpPr>
          <p:nvPr>
            <p:ph idx="1"/>
          </p:nvPr>
        </p:nvSpPr>
        <p:spPr/>
        <p:txBody>
          <a:bodyPr/>
          <a:lstStyle/>
          <a:p>
            <a:pPr algn="just"/>
            <a:r>
              <a:rPr lang="tr-TR" sz="2000" dirty="0"/>
              <a:t>Bu konfigürasyon çok yüksek arıza ve tahrik arıza toleransı sunar. </a:t>
            </a:r>
            <a:endParaRPr lang="tr-TR" sz="2000" dirty="0" smtClean="0"/>
          </a:p>
          <a:p>
            <a:pPr algn="just"/>
            <a:r>
              <a:rPr lang="tr-TR" sz="2000" dirty="0" smtClean="0"/>
              <a:t>Arşivleme </a:t>
            </a:r>
            <a:r>
              <a:rPr lang="tr-TR" sz="2000" dirty="0"/>
              <a:t>gibi uzun veri saklama süreleri gerektiren ortamlar için </a:t>
            </a:r>
            <a:r>
              <a:rPr lang="tr-TR" sz="2000" dirty="0" smtClean="0"/>
              <a:t>kullanılır. </a:t>
            </a:r>
          </a:p>
          <a:p>
            <a:pPr algn="just"/>
            <a:r>
              <a:rPr lang="tr-TR" sz="2000" dirty="0"/>
              <a:t> RAID 6'yı kullanmanın bir dezavantajı, her parite grubunun ayrı ayrı hesaplanması gerektiğidir; bu da yazma performansını </a:t>
            </a:r>
            <a:r>
              <a:rPr lang="tr-TR" sz="2000" dirty="0" smtClean="0"/>
              <a:t>yavaşlatır. </a:t>
            </a:r>
            <a:r>
              <a:rPr lang="tr-TR" sz="2000" dirty="0"/>
              <a:t>Parite için gereken iki ekstra disk nedeniyle RAID 6'yı uygulama da daha pahalıdır</a:t>
            </a:r>
            <a:r>
              <a:rPr lang="tr-TR" sz="2000" dirty="0" smtClean="0"/>
              <a:t>.</a:t>
            </a:r>
          </a:p>
          <a:p>
            <a:pPr algn="just"/>
            <a:r>
              <a:rPr lang="tr-TR" sz="2800" dirty="0"/>
              <a:t>en az 4 disk gerektirir ve 2 ayrı </a:t>
            </a:r>
            <a:r>
              <a:rPr lang="tr-TR" sz="2800" dirty="0" err="1"/>
              <a:t>parity</a:t>
            </a:r>
            <a:r>
              <a:rPr lang="tr-TR" sz="2800" dirty="0"/>
              <a:t> disk oluşturur.</a:t>
            </a:r>
            <a:endParaRPr lang="tr-TR" sz="1800" dirty="0" smtClean="0"/>
          </a:p>
        </p:txBody>
      </p:sp>
      <p:pic>
        <p:nvPicPr>
          <p:cNvPr id="3076" name="Picture 4" descr="raid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933056"/>
            <a:ext cx="4474696" cy="262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263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tr-TR" altLang="tr-TR" smtClean="0"/>
              <a:t>Dosyalar</a:t>
            </a:r>
            <a:endParaRPr lang="en-US" altLang="tr-TR" smtClean="0"/>
          </a:p>
        </p:txBody>
      </p:sp>
      <p:sp>
        <p:nvSpPr>
          <p:cNvPr id="5123" name="Rectangle 3"/>
          <p:cNvSpPr>
            <a:spLocks noGrp="1" noChangeArrowheads="1"/>
          </p:cNvSpPr>
          <p:nvPr>
            <p:ph idx="1"/>
          </p:nvPr>
        </p:nvSpPr>
        <p:spPr>
          <a:xfrm>
            <a:off x="914400" y="1524000"/>
            <a:ext cx="7772400" cy="4191000"/>
          </a:xfrm>
        </p:spPr>
        <p:txBody>
          <a:bodyPr/>
          <a:lstStyle/>
          <a:p>
            <a:pPr eaLnBrk="1" hangingPunct="1"/>
            <a:r>
              <a:rPr lang="en-US" altLang="tr-TR" sz="2800" smtClean="0"/>
              <a:t>Files</a:t>
            </a:r>
            <a:r>
              <a:rPr lang="tr-TR" altLang="tr-TR" sz="2800" smtClean="0"/>
              <a:t>(Dosyalar)</a:t>
            </a:r>
            <a:endParaRPr lang="en-US" altLang="tr-TR" sz="2800" smtClean="0"/>
          </a:p>
          <a:p>
            <a:pPr lvl="1" eaLnBrk="1" hangingPunct="1"/>
            <a:r>
              <a:rPr lang="tr-TR" altLang="tr-TR" sz="2400" smtClean="0"/>
              <a:t>Veri Kolleksiyonu</a:t>
            </a:r>
            <a:endParaRPr lang="en-US" altLang="tr-TR" sz="2400" smtClean="0"/>
          </a:p>
          <a:p>
            <a:pPr lvl="1" eaLnBrk="1" hangingPunct="1"/>
            <a:r>
              <a:rPr lang="tr-TR" altLang="tr-TR" sz="2400" smtClean="0"/>
              <a:t>En az bir blok gerektirir.</a:t>
            </a:r>
            <a:endParaRPr lang="en-US" altLang="tr-TR" sz="2400" smtClean="0"/>
          </a:p>
          <a:p>
            <a:pPr lvl="1" eaLnBrk="1" hangingPunct="1"/>
            <a:r>
              <a:rPr lang="tr-TR" altLang="tr-TR" sz="2400" smtClean="0"/>
              <a:t>Programlar için birliktelik</a:t>
            </a:r>
            <a:endParaRPr lang="en-US" altLang="tr-TR" sz="2400" smtClean="0"/>
          </a:p>
          <a:p>
            <a:pPr eaLnBrk="1" hangingPunct="1"/>
            <a:r>
              <a:rPr lang="tr-TR" altLang="tr-TR" sz="2800" smtClean="0"/>
              <a:t>Mantıksal görünüm </a:t>
            </a:r>
            <a:r>
              <a:rPr lang="en-US" altLang="tr-TR" sz="2800" smtClean="0"/>
              <a:t>vs. </a:t>
            </a:r>
            <a:r>
              <a:rPr lang="tr-TR" altLang="tr-TR" sz="2800" smtClean="0"/>
              <a:t>Fiziksel görünüm</a:t>
            </a:r>
            <a:endParaRPr lang="en-US" altLang="tr-TR" sz="2800" smtClean="0"/>
          </a:p>
          <a:p>
            <a:pPr eaLnBrk="1" hangingPunct="1"/>
            <a:r>
              <a:rPr lang="tr-TR" altLang="tr-TR" sz="2800" smtClean="0"/>
              <a:t>Sıralı Erişim</a:t>
            </a:r>
            <a:r>
              <a:rPr lang="en-US" altLang="tr-TR" sz="2800" smtClean="0"/>
              <a:t> vs. </a:t>
            </a:r>
            <a:r>
              <a:rPr lang="tr-TR" altLang="tr-TR" sz="2800" smtClean="0"/>
              <a:t>Rastgele Erişim</a:t>
            </a:r>
            <a:endParaRPr lang="en-US" altLang="tr-TR" sz="2800" smtClean="0"/>
          </a:p>
          <a:p>
            <a:pPr eaLnBrk="1" hangingPunct="1"/>
            <a:r>
              <a:rPr lang="tr-TR" altLang="tr-TR" sz="2800" smtClean="0"/>
              <a:t>Bitişik</a:t>
            </a:r>
            <a:r>
              <a:rPr lang="en-US" altLang="tr-TR" sz="2800" smtClean="0"/>
              <a:t> vs. </a:t>
            </a:r>
            <a:r>
              <a:rPr lang="tr-TR" altLang="tr-TR" sz="2800" smtClean="0"/>
              <a:t>Ayrık</a:t>
            </a:r>
            <a:endParaRPr lang="en-US" altLang="tr-TR"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dirty="0" smtClean="0"/>
              <a:t>Dosya Yönetimi</a:t>
            </a:r>
            <a:endParaRPr lang="tr-TR" dirty="0"/>
          </a:p>
        </p:txBody>
      </p:sp>
      <p:sp>
        <p:nvSpPr>
          <p:cNvPr id="5" name="Alt Başlık 4"/>
          <p:cNvSpPr>
            <a:spLocks noGrp="1"/>
          </p:cNvSpPr>
          <p:nvPr>
            <p:ph type="subTitle" idx="1"/>
          </p:nvPr>
        </p:nvSpPr>
        <p:spPr/>
        <p:txBody>
          <a:bodyPr/>
          <a:lstStyle/>
          <a:p>
            <a:endParaRPr lang="tr-TR"/>
          </a:p>
        </p:txBody>
      </p:sp>
    </p:spTree>
    <p:extLst>
      <p:ext uri="{BB962C8B-B14F-4D97-AF65-F5344CB8AC3E}">
        <p14:creationId xmlns:p14="http://schemas.microsoft.com/office/powerpoint/2010/main" val="1254417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 Sistemi</a:t>
            </a:r>
            <a:endParaRPr lang="tr-TR" dirty="0"/>
          </a:p>
        </p:txBody>
      </p:sp>
      <p:sp>
        <p:nvSpPr>
          <p:cNvPr id="3" name="İçerik Yer Tutucusu 2"/>
          <p:cNvSpPr>
            <a:spLocks noGrp="1"/>
          </p:cNvSpPr>
          <p:nvPr>
            <p:ph idx="1"/>
          </p:nvPr>
        </p:nvSpPr>
        <p:spPr/>
        <p:txBody>
          <a:bodyPr/>
          <a:lstStyle/>
          <a:p>
            <a:r>
              <a:rPr lang="tr-TR" dirty="0" smtClean="0"/>
              <a:t>Dosya Sistemi, işletim sisteminin görünen yönüdür.</a:t>
            </a:r>
          </a:p>
          <a:p>
            <a:r>
              <a:rPr lang="tr-TR" dirty="0" smtClean="0"/>
              <a:t>İşletim sistemleri dosyaların saklanması için mekanizmalar sağlamaktadır.</a:t>
            </a:r>
          </a:p>
          <a:p>
            <a:r>
              <a:rPr lang="tr-TR" dirty="0" smtClean="0"/>
              <a:t>Dosya sistemi ikiye ayrılır;</a:t>
            </a:r>
          </a:p>
          <a:p>
            <a:pPr lvl="1"/>
            <a:r>
              <a:rPr lang="tr-TR" dirty="0" smtClean="0"/>
              <a:t>Dosyaların </a:t>
            </a:r>
            <a:r>
              <a:rPr lang="tr-TR" dirty="0" err="1" smtClean="0"/>
              <a:t>kolleksiyonu</a:t>
            </a:r>
            <a:r>
              <a:rPr lang="tr-TR" dirty="0" smtClean="0"/>
              <a:t>, ilgili verileri depolar</a:t>
            </a:r>
          </a:p>
          <a:p>
            <a:pPr lvl="1"/>
            <a:r>
              <a:rPr lang="tr-TR" dirty="0" smtClean="0"/>
              <a:t>Dizin yapısı, dosyalar hakkında bilgi verir.</a:t>
            </a:r>
            <a:endParaRPr lang="tr-TR" dirty="0"/>
          </a:p>
        </p:txBody>
      </p:sp>
    </p:spTree>
    <p:extLst>
      <p:ext uri="{BB962C8B-B14F-4D97-AF65-F5344CB8AC3E}">
        <p14:creationId xmlns:p14="http://schemas.microsoft.com/office/powerpoint/2010/main" val="244148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 Özellikleri</a:t>
            </a:r>
            <a:endParaRPr lang="tr-TR" dirty="0"/>
          </a:p>
        </p:txBody>
      </p:sp>
      <p:sp>
        <p:nvSpPr>
          <p:cNvPr id="3" name="İçerik Yer Tutucusu 2"/>
          <p:cNvSpPr>
            <a:spLocks noGrp="1"/>
          </p:cNvSpPr>
          <p:nvPr>
            <p:ph idx="1"/>
          </p:nvPr>
        </p:nvSpPr>
        <p:spPr/>
        <p:txBody>
          <a:bodyPr/>
          <a:lstStyle/>
          <a:p>
            <a:r>
              <a:rPr lang="tr-TR" dirty="0" smtClean="0"/>
              <a:t>İsim</a:t>
            </a:r>
          </a:p>
          <a:p>
            <a:r>
              <a:rPr lang="tr-TR" dirty="0" smtClean="0"/>
              <a:t>Kimlik Bilgisi (Benzersiz Etiket) (genellikle kullanıcıya gösterilmez)</a:t>
            </a:r>
          </a:p>
          <a:p>
            <a:r>
              <a:rPr lang="tr-TR" dirty="0" smtClean="0"/>
              <a:t>Türü</a:t>
            </a:r>
          </a:p>
          <a:p>
            <a:r>
              <a:rPr lang="tr-TR" dirty="0" smtClean="0"/>
              <a:t>Konumu</a:t>
            </a:r>
          </a:p>
          <a:p>
            <a:r>
              <a:rPr lang="tr-TR" dirty="0" smtClean="0"/>
              <a:t>Boyutu</a:t>
            </a:r>
          </a:p>
          <a:p>
            <a:r>
              <a:rPr lang="tr-TR" dirty="0" smtClean="0"/>
              <a:t>Erişim Kontrol Bilgileri (Koruma)</a:t>
            </a:r>
          </a:p>
          <a:p>
            <a:r>
              <a:rPr lang="tr-TR" dirty="0" smtClean="0"/>
              <a:t>Saat, Tarih, </a:t>
            </a:r>
            <a:endParaRPr lang="tr-TR" dirty="0"/>
          </a:p>
        </p:txBody>
      </p:sp>
    </p:spTree>
    <p:extLst>
      <p:ext uri="{BB962C8B-B14F-4D97-AF65-F5344CB8AC3E}">
        <p14:creationId xmlns:p14="http://schemas.microsoft.com/office/powerpoint/2010/main" val="1398902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 Türleri</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2968562785"/>
              </p:ext>
            </p:extLst>
          </p:nvPr>
        </p:nvGraphicFramePr>
        <p:xfrm>
          <a:off x="251520" y="1417638"/>
          <a:ext cx="8435280" cy="5400040"/>
        </p:xfrm>
        <a:graphic>
          <a:graphicData uri="http://schemas.openxmlformats.org/drawingml/2006/table">
            <a:tbl>
              <a:tblPr firstRow="1" bandRow="1">
                <a:tableStyleId>{5C22544A-7EE6-4342-B048-85BDC9FD1C3A}</a:tableStyleId>
              </a:tblPr>
              <a:tblGrid>
                <a:gridCol w="2303678">
                  <a:extLst>
                    <a:ext uri="{9D8B030D-6E8A-4147-A177-3AD203B41FA5}">
                      <a16:colId xmlns:a16="http://schemas.microsoft.com/office/drawing/2014/main" val="1688373427"/>
                    </a:ext>
                  </a:extLst>
                </a:gridCol>
                <a:gridCol w="2303678">
                  <a:extLst>
                    <a:ext uri="{9D8B030D-6E8A-4147-A177-3AD203B41FA5}">
                      <a16:colId xmlns:a16="http://schemas.microsoft.com/office/drawing/2014/main" val="196333157"/>
                    </a:ext>
                  </a:extLst>
                </a:gridCol>
                <a:gridCol w="3827924">
                  <a:extLst>
                    <a:ext uri="{9D8B030D-6E8A-4147-A177-3AD203B41FA5}">
                      <a16:colId xmlns:a16="http://schemas.microsoft.com/office/drawing/2014/main" val="3470224816"/>
                    </a:ext>
                  </a:extLst>
                </a:gridCol>
              </a:tblGrid>
              <a:tr h="370840">
                <a:tc>
                  <a:txBody>
                    <a:bodyPr/>
                    <a:lstStyle/>
                    <a:p>
                      <a:r>
                        <a:rPr lang="tr-TR" sz="1600" dirty="0" smtClean="0"/>
                        <a:t>Dosya Türü</a:t>
                      </a:r>
                      <a:endParaRPr lang="tr-TR" sz="1600" dirty="0"/>
                    </a:p>
                  </a:txBody>
                  <a:tcPr/>
                </a:tc>
                <a:tc>
                  <a:txBody>
                    <a:bodyPr/>
                    <a:lstStyle/>
                    <a:p>
                      <a:r>
                        <a:rPr lang="tr-TR" sz="1600" dirty="0" smtClean="0"/>
                        <a:t>Kullanılan Uzantılar</a:t>
                      </a:r>
                      <a:endParaRPr lang="tr-TR" sz="1600" dirty="0"/>
                    </a:p>
                  </a:txBody>
                  <a:tcPr/>
                </a:tc>
                <a:tc>
                  <a:txBody>
                    <a:bodyPr/>
                    <a:lstStyle/>
                    <a:p>
                      <a:r>
                        <a:rPr lang="tr-TR" sz="1600" dirty="0" smtClean="0"/>
                        <a:t>Fonksiyonlar</a:t>
                      </a:r>
                      <a:endParaRPr lang="tr-TR" sz="1600" dirty="0"/>
                    </a:p>
                  </a:txBody>
                  <a:tcPr/>
                </a:tc>
                <a:extLst>
                  <a:ext uri="{0D108BD9-81ED-4DB2-BD59-A6C34878D82A}">
                    <a16:rowId xmlns:a16="http://schemas.microsoft.com/office/drawing/2014/main" val="2239402894"/>
                  </a:ext>
                </a:extLst>
              </a:tr>
              <a:tr h="370840">
                <a:tc>
                  <a:txBody>
                    <a:bodyPr/>
                    <a:lstStyle/>
                    <a:p>
                      <a:r>
                        <a:rPr lang="tr-TR" sz="1600" dirty="0" smtClean="0"/>
                        <a:t>Çalıştırılabilir</a:t>
                      </a:r>
                      <a:endParaRPr lang="tr-TR" sz="1600" dirty="0"/>
                    </a:p>
                  </a:txBody>
                  <a:tcPr/>
                </a:tc>
                <a:tc>
                  <a:txBody>
                    <a:bodyPr/>
                    <a:lstStyle/>
                    <a:p>
                      <a:r>
                        <a:rPr lang="tr-TR" sz="1600" dirty="0" err="1" smtClean="0"/>
                        <a:t>Exe</a:t>
                      </a:r>
                      <a:r>
                        <a:rPr lang="tr-TR" sz="1600" dirty="0" smtClean="0"/>
                        <a:t>,</a:t>
                      </a:r>
                      <a:r>
                        <a:rPr lang="tr-TR" sz="1600" baseline="0" dirty="0" smtClean="0"/>
                        <a:t> com, bin, </a:t>
                      </a:r>
                      <a:r>
                        <a:rPr lang="tr-TR" sz="1600" baseline="0" dirty="0" err="1" smtClean="0"/>
                        <a:t>none</a:t>
                      </a:r>
                      <a:endParaRPr lang="tr-TR" sz="1600" dirty="0"/>
                    </a:p>
                  </a:txBody>
                  <a:tcPr/>
                </a:tc>
                <a:tc>
                  <a:txBody>
                    <a:bodyPr/>
                    <a:lstStyle/>
                    <a:p>
                      <a:r>
                        <a:rPr lang="tr-TR" sz="1600" dirty="0" smtClean="0"/>
                        <a:t>Makine dilindeki</a:t>
                      </a:r>
                      <a:r>
                        <a:rPr lang="tr-TR" sz="1600" baseline="0" dirty="0" smtClean="0"/>
                        <a:t> çalıştırmaya hazır dosyalar</a:t>
                      </a:r>
                      <a:endParaRPr lang="tr-TR" sz="1600" dirty="0"/>
                    </a:p>
                  </a:txBody>
                  <a:tcPr/>
                </a:tc>
                <a:extLst>
                  <a:ext uri="{0D108BD9-81ED-4DB2-BD59-A6C34878D82A}">
                    <a16:rowId xmlns:a16="http://schemas.microsoft.com/office/drawing/2014/main" val="3507652240"/>
                  </a:ext>
                </a:extLst>
              </a:tr>
              <a:tr h="370840">
                <a:tc>
                  <a:txBody>
                    <a:bodyPr/>
                    <a:lstStyle/>
                    <a:p>
                      <a:r>
                        <a:rPr lang="tr-TR" sz="1600" dirty="0" smtClean="0"/>
                        <a:t>Nesne</a:t>
                      </a:r>
                      <a:endParaRPr lang="tr-TR" sz="1600" dirty="0"/>
                    </a:p>
                  </a:txBody>
                  <a:tcPr/>
                </a:tc>
                <a:tc>
                  <a:txBody>
                    <a:bodyPr/>
                    <a:lstStyle/>
                    <a:p>
                      <a:r>
                        <a:rPr lang="tr-TR" sz="1600" dirty="0" err="1" smtClean="0"/>
                        <a:t>Obj</a:t>
                      </a:r>
                      <a:r>
                        <a:rPr lang="tr-TR" sz="1600" dirty="0" smtClean="0"/>
                        <a:t>, o</a:t>
                      </a:r>
                      <a:endParaRPr lang="tr-TR" sz="1600" dirty="0"/>
                    </a:p>
                  </a:txBody>
                  <a:tcPr/>
                </a:tc>
                <a:tc>
                  <a:txBody>
                    <a:bodyPr/>
                    <a:lstStyle/>
                    <a:p>
                      <a:r>
                        <a:rPr lang="tr-TR" sz="1600" dirty="0" smtClean="0"/>
                        <a:t>Derlenmiş, makine dili, bağlantılı</a:t>
                      </a:r>
                      <a:r>
                        <a:rPr lang="tr-TR" sz="1600" baseline="0" dirty="0" smtClean="0"/>
                        <a:t> olamayan</a:t>
                      </a:r>
                      <a:endParaRPr lang="tr-TR" sz="1600" dirty="0"/>
                    </a:p>
                  </a:txBody>
                  <a:tcPr/>
                </a:tc>
                <a:extLst>
                  <a:ext uri="{0D108BD9-81ED-4DB2-BD59-A6C34878D82A}">
                    <a16:rowId xmlns:a16="http://schemas.microsoft.com/office/drawing/2014/main" val="3158388634"/>
                  </a:ext>
                </a:extLst>
              </a:tr>
              <a:tr h="370840">
                <a:tc>
                  <a:txBody>
                    <a:bodyPr/>
                    <a:lstStyle/>
                    <a:p>
                      <a:r>
                        <a:rPr lang="tr-TR" sz="1600" dirty="0" smtClean="0"/>
                        <a:t>Kaynak kod</a:t>
                      </a:r>
                      <a:endParaRPr lang="tr-TR" sz="1600" dirty="0"/>
                    </a:p>
                  </a:txBody>
                  <a:tcPr/>
                </a:tc>
                <a:tc>
                  <a:txBody>
                    <a:bodyPr/>
                    <a:lstStyle/>
                    <a:p>
                      <a:r>
                        <a:rPr lang="tr-TR" sz="1600" dirty="0" smtClean="0"/>
                        <a:t>C, cc, </a:t>
                      </a:r>
                      <a:r>
                        <a:rPr lang="tr-TR" sz="1600" dirty="0" err="1" smtClean="0"/>
                        <a:t>java</a:t>
                      </a:r>
                      <a:r>
                        <a:rPr lang="tr-TR" sz="1600" dirty="0" smtClean="0"/>
                        <a:t>, </a:t>
                      </a:r>
                      <a:r>
                        <a:rPr lang="tr-TR" sz="1600" dirty="0" err="1" smtClean="0"/>
                        <a:t>perl,asm</a:t>
                      </a:r>
                      <a:endParaRPr lang="tr-TR" sz="1600" dirty="0"/>
                    </a:p>
                  </a:txBody>
                  <a:tcPr/>
                </a:tc>
                <a:tc>
                  <a:txBody>
                    <a:bodyPr/>
                    <a:lstStyle/>
                    <a:p>
                      <a:r>
                        <a:rPr lang="tr-TR" sz="1600" dirty="0" smtClean="0"/>
                        <a:t>Çeşitli dillerde komutlar</a:t>
                      </a:r>
                      <a:endParaRPr lang="tr-TR" sz="1600" dirty="0"/>
                    </a:p>
                  </a:txBody>
                  <a:tcPr/>
                </a:tc>
                <a:extLst>
                  <a:ext uri="{0D108BD9-81ED-4DB2-BD59-A6C34878D82A}">
                    <a16:rowId xmlns:a16="http://schemas.microsoft.com/office/drawing/2014/main" val="2221224549"/>
                  </a:ext>
                </a:extLst>
              </a:tr>
              <a:tr h="370840">
                <a:tc>
                  <a:txBody>
                    <a:bodyPr/>
                    <a:lstStyle/>
                    <a:p>
                      <a:r>
                        <a:rPr lang="tr-TR" sz="1600" dirty="0" smtClean="0"/>
                        <a:t>Toplu İş (</a:t>
                      </a:r>
                      <a:r>
                        <a:rPr lang="tr-TR" sz="1600" dirty="0" err="1" smtClean="0"/>
                        <a:t>Batch</a:t>
                      </a:r>
                      <a:r>
                        <a:rPr lang="tr-TR" sz="1600" dirty="0" smtClean="0"/>
                        <a:t>)</a:t>
                      </a:r>
                      <a:endParaRPr lang="tr-TR" sz="1600" dirty="0"/>
                    </a:p>
                  </a:txBody>
                  <a:tcPr/>
                </a:tc>
                <a:tc>
                  <a:txBody>
                    <a:bodyPr/>
                    <a:lstStyle/>
                    <a:p>
                      <a:r>
                        <a:rPr lang="tr-TR" sz="1600" dirty="0" smtClean="0"/>
                        <a:t>Bat,</a:t>
                      </a:r>
                      <a:r>
                        <a:rPr lang="tr-TR" sz="1600" baseline="0" dirty="0" smtClean="0"/>
                        <a:t> </a:t>
                      </a:r>
                      <a:r>
                        <a:rPr lang="tr-TR" sz="1600" baseline="0" dirty="0" err="1" smtClean="0"/>
                        <a:t>sh</a:t>
                      </a:r>
                      <a:endParaRPr lang="tr-TR" sz="1600" dirty="0"/>
                    </a:p>
                  </a:txBody>
                  <a:tcPr/>
                </a:tc>
                <a:tc>
                  <a:txBody>
                    <a:bodyPr/>
                    <a:lstStyle/>
                    <a:p>
                      <a:r>
                        <a:rPr lang="tr-TR" sz="1600" dirty="0" smtClean="0"/>
                        <a:t>Komut yorumlayıcı kodlarını içeren</a:t>
                      </a:r>
                      <a:endParaRPr lang="tr-TR" sz="1600" dirty="0"/>
                    </a:p>
                  </a:txBody>
                  <a:tcPr/>
                </a:tc>
                <a:extLst>
                  <a:ext uri="{0D108BD9-81ED-4DB2-BD59-A6C34878D82A}">
                    <a16:rowId xmlns:a16="http://schemas.microsoft.com/office/drawing/2014/main" val="1608715992"/>
                  </a:ext>
                </a:extLst>
              </a:tr>
              <a:tr h="370840">
                <a:tc>
                  <a:txBody>
                    <a:bodyPr/>
                    <a:lstStyle/>
                    <a:p>
                      <a:r>
                        <a:rPr lang="tr-TR" sz="1600" dirty="0" err="1" smtClean="0"/>
                        <a:t>Markup</a:t>
                      </a:r>
                      <a:endParaRPr lang="tr-TR" sz="1600" dirty="0"/>
                    </a:p>
                  </a:txBody>
                  <a:tcPr/>
                </a:tc>
                <a:tc>
                  <a:txBody>
                    <a:bodyPr/>
                    <a:lstStyle/>
                    <a:p>
                      <a:r>
                        <a:rPr lang="tr-TR" sz="1600" dirty="0" err="1" smtClean="0"/>
                        <a:t>Xml</a:t>
                      </a:r>
                      <a:r>
                        <a:rPr lang="tr-TR" sz="1600" dirty="0" smtClean="0"/>
                        <a:t>, html, </a:t>
                      </a:r>
                      <a:r>
                        <a:rPr lang="tr-TR" sz="1600" dirty="0" err="1" smtClean="0"/>
                        <a:t>tex</a:t>
                      </a:r>
                      <a:endParaRPr lang="tr-TR" sz="1600" dirty="0"/>
                    </a:p>
                  </a:txBody>
                  <a:tcPr/>
                </a:tc>
                <a:tc>
                  <a:txBody>
                    <a:bodyPr/>
                    <a:lstStyle/>
                    <a:p>
                      <a:r>
                        <a:rPr lang="tr-TR" sz="1600" dirty="0" smtClean="0"/>
                        <a:t>Yazılı veriler, dokümanlar</a:t>
                      </a:r>
                      <a:endParaRPr lang="tr-TR" sz="1600" dirty="0"/>
                    </a:p>
                  </a:txBody>
                  <a:tcPr/>
                </a:tc>
                <a:extLst>
                  <a:ext uri="{0D108BD9-81ED-4DB2-BD59-A6C34878D82A}">
                    <a16:rowId xmlns:a16="http://schemas.microsoft.com/office/drawing/2014/main" val="2390977042"/>
                  </a:ext>
                </a:extLst>
              </a:tr>
              <a:tr h="370840">
                <a:tc>
                  <a:txBody>
                    <a:bodyPr/>
                    <a:lstStyle/>
                    <a:p>
                      <a:r>
                        <a:rPr lang="tr-TR" sz="1600" dirty="0" smtClean="0"/>
                        <a:t>Kelime işlemci</a:t>
                      </a:r>
                      <a:endParaRPr lang="tr-TR" sz="1600" dirty="0"/>
                    </a:p>
                  </a:txBody>
                  <a:tcPr/>
                </a:tc>
                <a:tc>
                  <a:txBody>
                    <a:bodyPr/>
                    <a:lstStyle/>
                    <a:p>
                      <a:r>
                        <a:rPr lang="tr-TR" sz="1600" dirty="0" err="1" smtClean="0"/>
                        <a:t>Xml</a:t>
                      </a:r>
                      <a:r>
                        <a:rPr lang="tr-TR" sz="1600" dirty="0" smtClean="0"/>
                        <a:t>, </a:t>
                      </a:r>
                      <a:r>
                        <a:rPr lang="tr-TR" sz="1600" dirty="0" err="1" smtClean="0"/>
                        <a:t>rtf</a:t>
                      </a:r>
                      <a:r>
                        <a:rPr lang="tr-TR" sz="1600" dirty="0" smtClean="0"/>
                        <a:t>, </a:t>
                      </a:r>
                      <a:r>
                        <a:rPr lang="tr-TR" sz="1600" dirty="0" err="1" smtClean="0"/>
                        <a:t>dll</a:t>
                      </a:r>
                      <a:endParaRPr lang="tr-TR" sz="1600" dirty="0"/>
                    </a:p>
                  </a:txBody>
                  <a:tcPr/>
                </a:tc>
                <a:tc>
                  <a:txBody>
                    <a:bodyPr/>
                    <a:lstStyle/>
                    <a:p>
                      <a:r>
                        <a:rPr lang="tr-TR" sz="1600" dirty="0" smtClean="0"/>
                        <a:t>Çeşitli</a:t>
                      </a:r>
                      <a:r>
                        <a:rPr lang="tr-TR" sz="1600" baseline="0" dirty="0" smtClean="0"/>
                        <a:t> kelime işlemci programında</a:t>
                      </a:r>
                      <a:endParaRPr lang="tr-TR" sz="1600" dirty="0"/>
                    </a:p>
                  </a:txBody>
                  <a:tcPr/>
                </a:tc>
                <a:extLst>
                  <a:ext uri="{0D108BD9-81ED-4DB2-BD59-A6C34878D82A}">
                    <a16:rowId xmlns:a16="http://schemas.microsoft.com/office/drawing/2014/main" val="2959664991"/>
                  </a:ext>
                </a:extLst>
              </a:tr>
              <a:tr h="370840">
                <a:tc>
                  <a:txBody>
                    <a:bodyPr/>
                    <a:lstStyle/>
                    <a:p>
                      <a:r>
                        <a:rPr lang="tr-TR" sz="1600" dirty="0" smtClean="0"/>
                        <a:t>Kütüphane</a:t>
                      </a:r>
                      <a:endParaRPr lang="tr-TR" sz="1600" dirty="0"/>
                    </a:p>
                  </a:txBody>
                  <a:tcPr/>
                </a:tc>
                <a:tc>
                  <a:txBody>
                    <a:bodyPr/>
                    <a:lstStyle/>
                    <a:p>
                      <a:r>
                        <a:rPr lang="tr-TR" sz="1600" dirty="0" err="1" smtClean="0"/>
                        <a:t>Lib</a:t>
                      </a:r>
                      <a:r>
                        <a:rPr lang="tr-TR" sz="1600" dirty="0" smtClean="0"/>
                        <a:t>, a, </a:t>
                      </a:r>
                      <a:r>
                        <a:rPr lang="tr-TR" sz="1600" dirty="0" err="1" smtClean="0"/>
                        <a:t>so</a:t>
                      </a:r>
                      <a:r>
                        <a:rPr lang="tr-TR" sz="1600" dirty="0" smtClean="0"/>
                        <a:t>, </a:t>
                      </a:r>
                      <a:r>
                        <a:rPr lang="tr-TR" sz="1600" dirty="0" err="1" smtClean="0"/>
                        <a:t>dll</a:t>
                      </a:r>
                      <a:endParaRPr lang="tr-TR" sz="1600" dirty="0"/>
                    </a:p>
                  </a:txBody>
                  <a:tcPr/>
                </a:tc>
                <a:tc>
                  <a:txBody>
                    <a:bodyPr/>
                    <a:lstStyle/>
                    <a:p>
                      <a:r>
                        <a:rPr lang="tr-TR" sz="1600" dirty="0" err="1" smtClean="0"/>
                        <a:t>Programramcılar</a:t>
                      </a:r>
                      <a:r>
                        <a:rPr lang="tr-TR" sz="1600" baseline="0" dirty="0" smtClean="0"/>
                        <a:t> için yordam kütüphanesi sağlar</a:t>
                      </a:r>
                      <a:endParaRPr lang="tr-TR" sz="1600" dirty="0"/>
                    </a:p>
                  </a:txBody>
                  <a:tcPr/>
                </a:tc>
                <a:extLst>
                  <a:ext uri="{0D108BD9-81ED-4DB2-BD59-A6C34878D82A}">
                    <a16:rowId xmlns:a16="http://schemas.microsoft.com/office/drawing/2014/main" val="3293928004"/>
                  </a:ext>
                </a:extLst>
              </a:tr>
              <a:tr h="370840">
                <a:tc>
                  <a:txBody>
                    <a:bodyPr/>
                    <a:lstStyle/>
                    <a:p>
                      <a:r>
                        <a:rPr lang="tr-TR" sz="1600" dirty="0" smtClean="0"/>
                        <a:t>Yazdırma,</a:t>
                      </a:r>
                      <a:r>
                        <a:rPr lang="tr-TR" sz="1600" baseline="0" dirty="0" smtClean="0"/>
                        <a:t> resim</a:t>
                      </a:r>
                      <a:endParaRPr lang="tr-TR" sz="1600" dirty="0"/>
                    </a:p>
                  </a:txBody>
                  <a:tcPr/>
                </a:tc>
                <a:tc>
                  <a:txBody>
                    <a:bodyPr/>
                    <a:lstStyle/>
                    <a:p>
                      <a:r>
                        <a:rPr lang="tr-TR" sz="1600" dirty="0" err="1" smtClean="0"/>
                        <a:t>Gif</a:t>
                      </a:r>
                      <a:r>
                        <a:rPr lang="tr-TR" sz="1600" dirty="0" smtClean="0"/>
                        <a:t>, </a:t>
                      </a:r>
                      <a:r>
                        <a:rPr lang="tr-TR" sz="1600" dirty="0" err="1" smtClean="0"/>
                        <a:t>pdf</a:t>
                      </a:r>
                      <a:r>
                        <a:rPr lang="tr-TR" sz="1600" dirty="0" smtClean="0"/>
                        <a:t>, </a:t>
                      </a:r>
                      <a:r>
                        <a:rPr lang="tr-TR" sz="1600" dirty="0" err="1" smtClean="0"/>
                        <a:t>jpg</a:t>
                      </a:r>
                      <a:endParaRPr lang="tr-TR" sz="1600" dirty="0"/>
                    </a:p>
                  </a:txBody>
                  <a:tcPr/>
                </a:tc>
                <a:tc>
                  <a:txBody>
                    <a:bodyPr/>
                    <a:lstStyle/>
                    <a:p>
                      <a:r>
                        <a:rPr lang="tr-TR" sz="1600" dirty="0" smtClean="0"/>
                        <a:t>Belli bir formattaki yazdırmak için veya görüntülemek için ASCII</a:t>
                      </a:r>
                      <a:r>
                        <a:rPr lang="tr-TR" sz="1600" baseline="0" dirty="0" smtClean="0"/>
                        <a:t> veya </a:t>
                      </a:r>
                      <a:r>
                        <a:rPr lang="tr-TR" sz="1600" baseline="0" dirty="0" err="1" smtClean="0"/>
                        <a:t>binary</a:t>
                      </a:r>
                      <a:r>
                        <a:rPr lang="tr-TR" sz="1600" baseline="0" dirty="0" smtClean="0"/>
                        <a:t> dosyalar</a:t>
                      </a:r>
                      <a:endParaRPr lang="tr-TR" sz="1600" dirty="0"/>
                    </a:p>
                  </a:txBody>
                  <a:tcPr/>
                </a:tc>
                <a:extLst>
                  <a:ext uri="{0D108BD9-81ED-4DB2-BD59-A6C34878D82A}">
                    <a16:rowId xmlns:a16="http://schemas.microsoft.com/office/drawing/2014/main" val="3655487663"/>
                  </a:ext>
                </a:extLst>
              </a:tr>
              <a:tr h="370840">
                <a:tc>
                  <a:txBody>
                    <a:bodyPr/>
                    <a:lstStyle/>
                    <a:p>
                      <a:r>
                        <a:rPr lang="tr-TR" sz="1600" dirty="0" smtClean="0"/>
                        <a:t>arşiv</a:t>
                      </a:r>
                      <a:endParaRPr lang="tr-TR" sz="1600" dirty="0"/>
                    </a:p>
                  </a:txBody>
                  <a:tcPr/>
                </a:tc>
                <a:tc>
                  <a:txBody>
                    <a:bodyPr/>
                    <a:lstStyle/>
                    <a:p>
                      <a:r>
                        <a:rPr lang="tr-TR" sz="1600" dirty="0" err="1" smtClean="0"/>
                        <a:t>Rar</a:t>
                      </a:r>
                      <a:r>
                        <a:rPr lang="tr-TR" sz="1600" dirty="0" smtClean="0"/>
                        <a:t>, </a:t>
                      </a:r>
                      <a:r>
                        <a:rPr lang="tr-TR" sz="1600" dirty="0" err="1" smtClean="0"/>
                        <a:t>zip</a:t>
                      </a:r>
                      <a:r>
                        <a:rPr lang="tr-TR" sz="1600" dirty="0" smtClean="0"/>
                        <a:t>, tar</a:t>
                      </a:r>
                      <a:endParaRPr lang="tr-TR" sz="1600" dirty="0"/>
                    </a:p>
                  </a:txBody>
                  <a:tcPr/>
                </a:tc>
                <a:tc>
                  <a:txBody>
                    <a:bodyPr/>
                    <a:lstStyle/>
                    <a:p>
                      <a:r>
                        <a:rPr lang="tr-TR" sz="1600" dirty="0" smtClean="0"/>
                        <a:t>Bir dosya</a:t>
                      </a:r>
                      <a:r>
                        <a:rPr lang="tr-TR" sz="1600" baseline="0" dirty="0" smtClean="0"/>
                        <a:t> içinde gruplandırılmış, bazen sıkıştırılmış, saklamak veya arşivlemek için kullanılır</a:t>
                      </a:r>
                      <a:endParaRPr lang="tr-TR" sz="1600" dirty="0"/>
                    </a:p>
                  </a:txBody>
                  <a:tcPr/>
                </a:tc>
                <a:extLst>
                  <a:ext uri="{0D108BD9-81ED-4DB2-BD59-A6C34878D82A}">
                    <a16:rowId xmlns:a16="http://schemas.microsoft.com/office/drawing/2014/main" val="1068205060"/>
                  </a:ext>
                </a:extLst>
              </a:tr>
              <a:tr h="370840">
                <a:tc>
                  <a:txBody>
                    <a:bodyPr/>
                    <a:lstStyle/>
                    <a:p>
                      <a:r>
                        <a:rPr lang="tr-TR" sz="1600" dirty="0" smtClean="0"/>
                        <a:t>Çoklu</a:t>
                      </a:r>
                      <a:r>
                        <a:rPr lang="tr-TR" sz="1600" baseline="0" dirty="0" smtClean="0"/>
                        <a:t> Ortam</a:t>
                      </a:r>
                      <a:endParaRPr lang="tr-TR" sz="1600" dirty="0"/>
                    </a:p>
                  </a:txBody>
                  <a:tcPr/>
                </a:tc>
                <a:tc>
                  <a:txBody>
                    <a:bodyPr/>
                    <a:lstStyle/>
                    <a:p>
                      <a:r>
                        <a:rPr lang="tr-TR" sz="1600" dirty="0" err="1" smtClean="0"/>
                        <a:t>Mpeg</a:t>
                      </a:r>
                      <a:r>
                        <a:rPr lang="tr-TR" sz="1600" dirty="0" smtClean="0"/>
                        <a:t>, </a:t>
                      </a:r>
                      <a:r>
                        <a:rPr lang="tr-TR" sz="1600" dirty="0" err="1" smtClean="0"/>
                        <a:t>mov</a:t>
                      </a:r>
                      <a:r>
                        <a:rPr lang="tr-TR" sz="1600" dirty="0" smtClean="0"/>
                        <a:t>, mp3, mp4, </a:t>
                      </a:r>
                      <a:r>
                        <a:rPr lang="tr-TR" sz="1600" dirty="0" err="1" smtClean="0"/>
                        <a:t>avi</a:t>
                      </a:r>
                      <a:endParaRPr lang="tr-TR" sz="1600" dirty="0"/>
                    </a:p>
                  </a:txBody>
                  <a:tcPr/>
                </a:tc>
                <a:tc>
                  <a:txBody>
                    <a:bodyPr/>
                    <a:lstStyle/>
                    <a:p>
                      <a:r>
                        <a:rPr lang="tr-TR" sz="1600" dirty="0" smtClean="0"/>
                        <a:t>Ses</a:t>
                      </a:r>
                      <a:r>
                        <a:rPr lang="tr-TR" sz="1600" baseline="0" dirty="0" smtClean="0"/>
                        <a:t> ve A/V bilgileri taşıyan ikili dosyalar</a:t>
                      </a:r>
                      <a:endParaRPr lang="tr-TR" sz="1600" dirty="0"/>
                    </a:p>
                  </a:txBody>
                  <a:tcPr/>
                </a:tc>
                <a:extLst>
                  <a:ext uri="{0D108BD9-81ED-4DB2-BD59-A6C34878D82A}">
                    <a16:rowId xmlns:a16="http://schemas.microsoft.com/office/drawing/2014/main" val="2026334184"/>
                  </a:ext>
                </a:extLst>
              </a:tr>
            </a:tbl>
          </a:graphicData>
        </a:graphic>
      </p:graphicFrame>
    </p:spTree>
    <p:extLst>
      <p:ext uri="{BB962C8B-B14F-4D97-AF65-F5344CB8AC3E}">
        <p14:creationId xmlns:p14="http://schemas.microsoft.com/office/powerpoint/2010/main" val="1623724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altLang="tr-TR" smtClean="0"/>
              <a:t>Dosya İşlemleri</a:t>
            </a:r>
            <a:endParaRPr lang="en-US" altLang="tr-TR" smtClean="0"/>
          </a:p>
        </p:txBody>
      </p:sp>
      <p:sp>
        <p:nvSpPr>
          <p:cNvPr id="141315" name="Rectangle 3"/>
          <p:cNvSpPr>
            <a:spLocks noGrp="1" noChangeArrowheads="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tr-TR" dirty="0" smtClean="0"/>
              <a:t>Bir bütün olarak dosya</a:t>
            </a:r>
            <a:endParaRPr lang="en-US" dirty="0" smtClean="0"/>
          </a:p>
          <a:p>
            <a:pPr lvl="1" eaLnBrk="1" fontAlgn="auto" hangingPunct="1">
              <a:spcAft>
                <a:spcPts val="0"/>
              </a:spcAft>
              <a:buFont typeface="Arial" pitchFamily="34" charset="0"/>
              <a:buChar char="–"/>
              <a:defRPr/>
            </a:pPr>
            <a:r>
              <a:rPr lang="tr-TR" dirty="0" smtClean="0"/>
              <a:t>Oluşturma / Silme</a:t>
            </a:r>
          </a:p>
          <a:p>
            <a:pPr lvl="1" eaLnBrk="1" fontAlgn="auto" hangingPunct="1">
              <a:spcAft>
                <a:spcPts val="0"/>
              </a:spcAft>
              <a:buFont typeface="Arial" pitchFamily="34" charset="0"/>
              <a:buChar char="–"/>
              <a:defRPr/>
            </a:pPr>
            <a:r>
              <a:rPr lang="tr-TR" dirty="0" smtClean="0"/>
              <a:t>Listeleme / yazdırma</a:t>
            </a:r>
            <a:endParaRPr lang="en-US" dirty="0" smtClean="0"/>
          </a:p>
          <a:p>
            <a:pPr lvl="1" eaLnBrk="1" fontAlgn="auto" hangingPunct="1">
              <a:spcAft>
                <a:spcPts val="0"/>
              </a:spcAft>
              <a:buFont typeface="Arial" pitchFamily="34" charset="0"/>
              <a:buChar char="–"/>
              <a:defRPr/>
            </a:pPr>
            <a:r>
              <a:rPr lang="tr-TR" dirty="0" smtClean="0"/>
              <a:t>Açma / Kapama</a:t>
            </a:r>
            <a:endParaRPr lang="en-US" dirty="0" smtClean="0"/>
          </a:p>
          <a:p>
            <a:pPr lvl="1" eaLnBrk="1" fontAlgn="auto" hangingPunct="1">
              <a:spcAft>
                <a:spcPts val="0"/>
              </a:spcAft>
              <a:buFont typeface="Arial" pitchFamily="34" charset="0"/>
              <a:buChar char="–"/>
              <a:defRPr/>
            </a:pPr>
            <a:r>
              <a:rPr lang="tr-TR" dirty="0" smtClean="0"/>
              <a:t>İsim değiştirme</a:t>
            </a:r>
            <a:endParaRPr lang="en-US" dirty="0" smtClean="0"/>
          </a:p>
          <a:p>
            <a:pPr lvl="1" eaLnBrk="1" fontAlgn="auto" hangingPunct="1">
              <a:spcAft>
                <a:spcPts val="0"/>
              </a:spcAft>
              <a:buFont typeface="Arial" pitchFamily="34" charset="0"/>
              <a:buChar char="–"/>
              <a:defRPr/>
            </a:pPr>
            <a:r>
              <a:rPr lang="tr-TR" dirty="0" smtClean="0"/>
              <a:t>Dosya işaretçisini konumlandırma</a:t>
            </a:r>
            <a:endParaRPr lang="en-US" dirty="0" smtClean="0"/>
          </a:p>
          <a:p>
            <a:pPr lvl="1" eaLnBrk="1" fontAlgn="auto" hangingPunct="1">
              <a:spcAft>
                <a:spcPts val="0"/>
              </a:spcAft>
              <a:buFont typeface="Arial" pitchFamily="34" charset="0"/>
              <a:buChar char="–"/>
              <a:defRPr/>
            </a:pPr>
            <a:r>
              <a:rPr lang="tr-TR" dirty="0" smtClean="0"/>
              <a:t>Özellik sorgulama/ değiştirme</a:t>
            </a:r>
          </a:p>
          <a:p>
            <a:pPr lvl="1" eaLnBrk="1" fontAlgn="auto" hangingPunct="1">
              <a:spcAft>
                <a:spcPts val="0"/>
              </a:spcAft>
              <a:buFont typeface="Arial" pitchFamily="34" charset="0"/>
              <a:buChar char="–"/>
              <a:defRPr/>
            </a:pPr>
            <a:r>
              <a:rPr lang="tr-TR" dirty="0" smtClean="0"/>
              <a:t>Karşılaştırma </a:t>
            </a:r>
          </a:p>
          <a:p>
            <a:pPr lvl="1" eaLnBrk="1" fontAlgn="auto" hangingPunct="1">
              <a:spcAft>
                <a:spcPts val="0"/>
              </a:spcAft>
              <a:buFont typeface="Arial" pitchFamily="34" charset="0"/>
              <a:buChar char="–"/>
              <a:defRPr/>
            </a:pPr>
            <a:r>
              <a:rPr lang="tr-TR" dirty="0" smtClean="0"/>
              <a:t>Yedekleme</a:t>
            </a:r>
          </a:p>
          <a:p>
            <a:pPr marL="457200" lvl="1" indent="0" eaLnBrk="1" fontAlgn="auto" hangingPunct="1">
              <a:spcAft>
                <a:spcPts val="0"/>
              </a:spcAft>
              <a:buFont typeface="Arial" pitchFamily="34" charset="0"/>
              <a:buNone/>
              <a:defRPr/>
            </a:pPr>
            <a:r>
              <a:rPr lang="tr-TR" dirty="0" smtClean="0"/>
              <a:t>	vb.</a:t>
            </a:r>
            <a:endParaRPr lang="en-US" dirty="0" smtClean="0"/>
          </a:p>
        </p:txBody>
      </p:sp>
    </p:spTree>
    <p:extLst>
      <p:ext uri="{BB962C8B-B14F-4D97-AF65-F5344CB8AC3E}">
        <p14:creationId xmlns:p14="http://schemas.microsoft.com/office/powerpoint/2010/main" val="1552085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Başlık 1"/>
          <p:cNvSpPr>
            <a:spLocks noGrp="1"/>
          </p:cNvSpPr>
          <p:nvPr>
            <p:ph type="title"/>
          </p:nvPr>
        </p:nvSpPr>
        <p:spPr/>
        <p:txBody>
          <a:bodyPr/>
          <a:lstStyle/>
          <a:p>
            <a:pPr eaLnBrk="1" hangingPunct="1"/>
            <a:r>
              <a:rPr lang="tr-TR" altLang="tr-TR" smtClean="0"/>
              <a:t>Dosya Yönetim Sistemi</a:t>
            </a:r>
          </a:p>
        </p:txBody>
      </p:sp>
      <p:sp>
        <p:nvSpPr>
          <p:cNvPr id="41987" name="İçerik Yer Tutucusu 2"/>
          <p:cNvSpPr>
            <a:spLocks noGrp="1"/>
          </p:cNvSpPr>
          <p:nvPr>
            <p:ph idx="1"/>
          </p:nvPr>
        </p:nvSpPr>
        <p:spPr/>
        <p:txBody>
          <a:bodyPr/>
          <a:lstStyle/>
          <a:p>
            <a:pPr eaLnBrk="1" hangingPunct="1"/>
            <a:r>
              <a:rPr lang="tr-TR" altLang="tr-TR" dirty="0" smtClean="0"/>
              <a:t>Dizin,</a:t>
            </a:r>
          </a:p>
          <a:p>
            <a:pPr lvl="1" eaLnBrk="1" hangingPunct="1"/>
            <a:r>
              <a:rPr lang="tr-TR" altLang="tr-TR" dirty="0" smtClean="0"/>
              <a:t>Diskin değişik yüzey ve izlerine serpiştirilmiş dosya öğeleri nasıl yerleştirilecek.</a:t>
            </a:r>
          </a:p>
          <a:p>
            <a:pPr lvl="1" eaLnBrk="1" hangingPunct="1"/>
            <a:r>
              <a:rPr lang="tr-TR" altLang="tr-TR" dirty="0" smtClean="0"/>
              <a:t>İşletim sistemlerinin kullandıkları yaklaşımlar nelerdir?</a:t>
            </a:r>
          </a:p>
        </p:txBody>
      </p:sp>
      <mc:AlternateContent xmlns:mc="http://schemas.openxmlformats.org/markup-compatibility/2006" xmlns:p14="http://schemas.microsoft.com/office/powerpoint/2010/main">
        <mc:Choice Requires="p14">
          <p:contentPart p14:bwMode="auto" r:id="rId2">
            <p14:nvContentPartPr>
              <p14:cNvPr id="3" name="Mürekkep 2"/>
              <p14:cNvContentPartPr/>
              <p14:nvPr/>
            </p14:nvContentPartPr>
            <p14:xfrm>
              <a:off x="4962113" y="3092887"/>
              <a:ext cx="360" cy="360"/>
            </p14:xfrm>
          </p:contentPart>
        </mc:Choice>
        <mc:Fallback xmlns="">
          <p:pic>
            <p:nvPicPr>
              <p:cNvPr id="3" name="Mürekkep 2"/>
              <p:cNvPicPr/>
              <p:nvPr/>
            </p:nvPicPr>
            <p:blipFill>
              <a:blip r:embed="rId3"/>
              <a:stretch>
                <a:fillRect/>
              </a:stretch>
            </p:blipFill>
            <p:spPr>
              <a:xfrm>
                <a:off x="4950233" y="3081007"/>
                <a:ext cx="24120" cy="24120"/>
              </a:xfrm>
              <a:prstGeom prst="rect">
                <a:avLst/>
              </a:prstGeom>
            </p:spPr>
          </p:pic>
        </mc:Fallback>
      </mc:AlternateContent>
    </p:spTree>
    <p:extLst>
      <p:ext uri="{BB962C8B-B14F-4D97-AF65-F5344CB8AC3E}">
        <p14:creationId xmlns:p14="http://schemas.microsoft.com/office/powerpoint/2010/main" val="206227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Dizin Yapısı</a:t>
            </a:r>
            <a:endParaRPr lang="tr-TR" dirty="0"/>
          </a:p>
        </p:txBody>
      </p:sp>
      <p:sp>
        <p:nvSpPr>
          <p:cNvPr id="3" name="İçerik Yer Tutucusu 2"/>
          <p:cNvSpPr>
            <a:spLocks noGrp="1"/>
          </p:cNvSpPr>
          <p:nvPr>
            <p:ph idx="1"/>
          </p:nvPr>
        </p:nvSpPr>
        <p:spPr/>
        <p:txBody>
          <a:bodyPr/>
          <a:lstStyle/>
          <a:p>
            <a:r>
              <a:rPr lang="tr-TR" dirty="0" smtClean="0"/>
              <a:t>Dosyanın adını ve benzersiz tanımlayıcısını içerir.</a:t>
            </a:r>
          </a:p>
          <a:p>
            <a:pPr eaLnBrk="1" hangingPunct="1"/>
            <a:r>
              <a:rPr lang="tr-TR" altLang="tr-TR" b="1" dirty="0"/>
              <a:t>Dizin</a:t>
            </a:r>
            <a:r>
              <a:rPr lang="tr-TR" altLang="tr-TR" dirty="0"/>
              <a:t>, kullanıcılar tarafından verilen simgesel dosya kimlikleri ile bu dosyaların fiziksel öbeklerini ilişkilendirmeye yarayan yapılardır. Dizinler, bu bağlamda dosya adları ve bunlarla ilgili fiziksel öbek adresleri listesi olarak düşünülebilir..</a:t>
            </a:r>
          </a:p>
          <a:p>
            <a:pPr eaLnBrk="1" hangingPunct="1"/>
            <a:endParaRPr lang="tr-TR" altLang="tr-TR" dirty="0"/>
          </a:p>
          <a:p>
            <a:endParaRPr lang="tr-TR" dirty="0" smtClean="0"/>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555366933"/>
              </p:ext>
            </p:extLst>
          </p:nvPr>
        </p:nvGraphicFramePr>
        <p:xfrm>
          <a:off x="503539" y="5806254"/>
          <a:ext cx="8218487" cy="639818"/>
        </p:xfrm>
        <a:graphic>
          <a:graphicData uri="http://schemas.openxmlformats.org/drawingml/2006/table">
            <a:tbl>
              <a:tblPr firstRow="1" bandRow="1">
                <a:tableStyleId>{5940675A-B579-460E-94D1-54222C63F5DA}</a:tableStyleId>
              </a:tblPr>
              <a:tblGrid>
                <a:gridCol w="1057005">
                  <a:extLst>
                    <a:ext uri="{9D8B030D-6E8A-4147-A177-3AD203B41FA5}">
                      <a16:colId xmlns:a16="http://schemas.microsoft.com/office/drawing/2014/main" val="20000"/>
                    </a:ext>
                  </a:extLst>
                </a:gridCol>
                <a:gridCol w="1222229">
                  <a:extLst>
                    <a:ext uri="{9D8B030D-6E8A-4147-A177-3AD203B41FA5}">
                      <a16:colId xmlns:a16="http://schemas.microsoft.com/office/drawing/2014/main" val="20001"/>
                    </a:ext>
                  </a:extLst>
                </a:gridCol>
                <a:gridCol w="1005379">
                  <a:extLst>
                    <a:ext uri="{9D8B030D-6E8A-4147-A177-3AD203B41FA5}">
                      <a16:colId xmlns:a16="http://schemas.microsoft.com/office/drawing/2014/main" val="20002"/>
                    </a:ext>
                  </a:extLst>
                </a:gridCol>
                <a:gridCol w="1347766">
                  <a:extLst>
                    <a:ext uri="{9D8B030D-6E8A-4147-A177-3AD203B41FA5}">
                      <a16:colId xmlns:a16="http://schemas.microsoft.com/office/drawing/2014/main" val="20003"/>
                    </a:ext>
                  </a:extLst>
                </a:gridCol>
                <a:gridCol w="1309033">
                  <a:extLst>
                    <a:ext uri="{9D8B030D-6E8A-4147-A177-3AD203B41FA5}">
                      <a16:colId xmlns:a16="http://schemas.microsoft.com/office/drawing/2014/main" val="20004"/>
                    </a:ext>
                  </a:extLst>
                </a:gridCol>
                <a:gridCol w="2277075">
                  <a:extLst>
                    <a:ext uri="{9D8B030D-6E8A-4147-A177-3AD203B41FA5}">
                      <a16:colId xmlns:a16="http://schemas.microsoft.com/office/drawing/2014/main" val="20005"/>
                    </a:ext>
                  </a:extLst>
                </a:gridCol>
              </a:tblGrid>
              <a:tr h="639762">
                <a:tc>
                  <a:txBody>
                    <a:bodyPr/>
                    <a:lstStyle/>
                    <a:p>
                      <a:pPr algn="ctr"/>
                      <a:r>
                        <a:rPr lang="tr-TR" sz="1800" b="1" dirty="0" smtClean="0"/>
                        <a:t>Dosya Ad</a:t>
                      </a:r>
                      <a:r>
                        <a:rPr lang="tr-TR" sz="1800" dirty="0" smtClean="0"/>
                        <a:t>ı</a:t>
                      </a:r>
                      <a:endParaRPr lang="tr-TR" sz="1800" dirty="0"/>
                    </a:p>
                  </a:txBody>
                  <a:tcPr marL="45719" marR="45719" marT="45589" marB="45589" anchor="ctr"/>
                </a:tc>
                <a:tc>
                  <a:txBody>
                    <a:bodyPr/>
                    <a:lstStyle/>
                    <a:p>
                      <a:pPr algn="ctr"/>
                      <a:r>
                        <a:rPr lang="tr-TR" sz="1800" dirty="0" smtClean="0"/>
                        <a:t>Dosya Türü </a:t>
                      </a:r>
                      <a:endParaRPr lang="tr-TR" sz="1800" dirty="0"/>
                    </a:p>
                  </a:txBody>
                  <a:tcPr marL="45719" marR="45719" marT="45589" marB="45589" anchor="ctr"/>
                </a:tc>
                <a:tc>
                  <a:txBody>
                    <a:bodyPr/>
                    <a:lstStyle/>
                    <a:p>
                      <a:pPr algn="ctr"/>
                      <a:r>
                        <a:rPr lang="tr-TR" sz="1800" dirty="0" smtClean="0"/>
                        <a:t>Öznitelik </a:t>
                      </a:r>
                    </a:p>
                    <a:p>
                      <a:pPr algn="ctr"/>
                      <a:r>
                        <a:rPr lang="tr-TR" sz="1800" dirty="0" smtClean="0"/>
                        <a:t>Bilgisi</a:t>
                      </a:r>
                      <a:endParaRPr lang="tr-TR" sz="1800" dirty="0"/>
                    </a:p>
                  </a:txBody>
                  <a:tcPr marL="45719" marR="45719" marT="45589" marB="45589" anchor="ctr"/>
                </a:tc>
                <a:tc>
                  <a:txBody>
                    <a:bodyPr/>
                    <a:lstStyle/>
                    <a:p>
                      <a:pPr algn="ctr"/>
                      <a:r>
                        <a:rPr lang="tr-TR" sz="1800" dirty="0" smtClean="0"/>
                        <a:t>Oluşturulma </a:t>
                      </a:r>
                    </a:p>
                    <a:p>
                      <a:pPr algn="ctr"/>
                      <a:r>
                        <a:rPr lang="tr-TR" sz="1800" dirty="0" smtClean="0"/>
                        <a:t>Tarihi</a:t>
                      </a:r>
                      <a:endParaRPr lang="tr-TR" sz="1800" dirty="0"/>
                    </a:p>
                  </a:txBody>
                  <a:tcPr marL="45719" marR="45719" marT="45589" marB="45589" anchor="ctr"/>
                </a:tc>
                <a:tc>
                  <a:txBody>
                    <a:bodyPr/>
                    <a:lstStyle/>
                    <a:p>
                      <a:pPr algn="ctr"/>
                      <a:r>
                        <a:rPr lang="tr-TR" sz="1800" dirty="0" smtClean="0"/>
                        <a:t>Güncelleme </a:t>
                      </a:r>
                    </a:p>
                    <a:p>
                      <a:pPr algn="ctr"/>
                      <a:r>
                        <a:rPr lang="tr-TR" sz="1800" dirty="0" smtClean="0"/>
                        <a:t>Tarihi</a:t>
                      </a:r>
                      <a:endParaRPr lang="tr-TR" sz="1800" dirty="0"/>
                    </a:p>
                  </a:txBody>
                  <a:tcPr marL="45719" marR="45719" marT="45589" marB="45589" anchor="ctr"/>
                </a:tc>
                <a:tc>
                  <a:txBody>
                    <a:bodyPr/>
                    <a:lstStyle/>
                    <a:p>
                      <a:pPr algn="ctr"/>
                      <a:r>
                        <a:rPr lang="tr-TR" sz="1800" b="1" dirty="0" smtClean="0"/>
                        <a:t>Fiziksel Öbek Adresleri</a:t>
                      </a:r>
                      <a:r>
                        <a:rPr lang="tr-TR" sz="1800" b="1" baseline="0" dirty="0" smtClean="0"/>
                        <a:t> </a:t>
                      </a:r>
                    </a:p>
                    <a:p>
                      <a:pPr algn="ctr"/>
                      <a:r>
                        <a:rPr lang="tr-TR" sz="1800" b="1" baseline="0" dirty="0" smtClean="0"/>
                        <a:t>ya da İlk Öbek Adresi</a:t>
                      </a:r>
                      <a:endParaRPr lang="tr-TR" sz="1800" b="1" dirty="0"/>
                    </a:p>
                  </a:txBody>
                  <a:tcPr marL="45719" marR="45719" marT="45589" marB="45589"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9822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tr-TR" altLang="tr-TR" smtClean="0"/>
              <a:t>Dosya Yönetim Sistemi</a:t>
            </a:r>
            <a:endParaRPr lang="en-US" altLang="tr-TR" smtClean="0"/>
          </a:p>
        </p:txBody>
      </p:sp>
      <p:sp>
        <p:nvSpPr>
          <p:cNvPr id="18435" name="Rectangle 3"/>
          <p:cNvSpPr>
            <a:spLocks noGrp="1" noChangeArrowheads="1"/>
          </p:cNvSpPr>
          <p:nvPr>
            <p:ph idx="1"/>
          </p:nvPr>
        </p:nvSpPr>
        <p:spPr/>
        <p:txBody>
          <a:bodyPr/>
          <a:lstStyle/>
          <a:p>
            <a:pPr algn="just" eaLnBrk="1" hangingPunct="1"/>
            <a:r>
              <a:rPr lang="tr-TR" altLang="tr-TR" sz="2800" smtClean="0"/>
              <a:t>Kullanıcı için mantıksal bir yapı çerçevesinde görünüm ve kullanma olanağı sağlar.</a:t>
            </a:r>
          </a:p>
          <a:p>
            <a:pPr algn="just" eaLnBrk="1" hangingPunct="1"/>
            <a:r>
              <a:rPr lang="tr-TR" altLang="tr-TR" sz="2800" smtClean="0"/>
              <a:t>Fiziksel uygulama gizlilik sağlar.</a:t>
            </a:r>
            <a:endParaRPr lang="en-US" altLang="tr-TR" sz="2800" smtClean="0"/>
          </a:p>
          <a:p>
            <a:pPr algn="just" eaLnBrk="1" hangingPunct="1"/>
            <a:r>
              <a:rPr lang="tr-TR" altLang="tr-TR" sz="2800" smtClean="0"/>
              <a:t>Her bir G/Ç aygıtları için dizin yapılarını ve yer tahsisi işlemlerini yönetir.</a:t>
            </a:r>
            <a:endParaRPr lang="en-US" altLang="tr-TR" sz="2800" smtClean="0"/>
          </a:p>
          <a:p>
            <a:pPr algn="just" eaLnBrk="1" hangingPunct="1"/>
            <a:r>
              <a:rPr lang="tr-TR" altLang="tr-TR" sz="2800" smtClean="0"/>
              <a:t>Dosya güvenliği ve bütünlüğünü koruma</a:t>
            </a:r>
            <a:endParaRPr lang="en-US" altLang="tr-TR" sz="2800" smtClean="0"/>
          </a:p>
        </p:txBody>
      </p:sp>
    </p:spTree>
    <p:extLst>
      <p:ext uri="{BB962C8B-B14F-4D97-AF65-F5344CB8AC3E}">
        <p14:creationId xmlns:p14="http://schemas.microsoft.com/office/powerpoint/2010/main" val="676777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fontScale="90000"/>
          </a:bodyPr>
          <a:lstStyle/>
          <a:p>
            <a:pPr eaLnBrk="1" fontAlgn="auto" hangingPunct="1">
              <a:spcAft>
                <a:spcPts val="0"/>
              </a:spcAft>
              <a:defRPr/>
            </a:pPr>
            <a:r>
              <a:rPr lang="tr-TR" b="1" dirty="0" smtClean="0"/>
              <a:t>Dosya Yönetim Sisteminin Temel İşlevi</a:t>
            </a:r>
          </a:p>
        </p:txBody>
      </p:sp>
      <p:sp>
        <p:nvSpPr>
          <p:cNvPr id="19459" name="İçerik Yer Tutucusu 2"/>
          <p:cNvSpPr>
            <a:spLocks noGrp="1"/>
          </p:cNvSpPr>
          <p:nvPr>
            <p:ph idx="1"/>
          </p:nvPr>
        </p:nvSpPr>
        <p:spPr/>
        <p:txBody>
          <a:bodyPr/>
          <a:lstStyle/>
          <a:p>
            <a:pPr algn="just" eaLnBrk="1" hangingPunct="1"/>
            <a:r>
              <a:rPr lang="tr-TR" altLang="tr-TR" smtClean="0"/>
              <a:t>Mantıksal dosya yapılarından fiziksel yapılara geçişin sağlanması</a:t>
            </a:r>
          </a:p>
          <a:p>
            <a:pPr algn="just" eaLnBrk="1" hangingPunct="1"/>
            <a:r>
              <a:rPr lang="tr-TR" altLang="tr-TR" smtClean="0"/>
              <a:t>İkincil belleklerin verimli kullanımlarının sağlanması</a:t>
            </a:r>
          </a:p>
          <a:p>
            <a:pPr algn="just" eaLnBrk="1" hangingPunct="1"/>
            <a:r>
              <a:rPr lang="tr-TR" altLang="tr-TR" smtClean="0"/>
              <a:t>Dosyaların paylaşılması, korunması ve kurtarılması ile ilgili araçların sağlanması</a:t>
            </a:r>
          </a:p>
        </p:txBody>
      </p:sp>
    </p:spTree>
    <p:extLst>
      <p:ext uri="{BB962C8B-B14F-4D97-AF65-F5344CB8AC3E}">
        <p14:creationId xmlns:p14="http://schemas.microsoft.com/office/powerpoint/2010/main" val="1552246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tr-TR" altLang="tr-TR" smtClean="0"/>
              <a:t>Dosya Erişim Yöntemleri</a:t>
            </a:r>
            <a:endParaRPr lang="en-US" altLang="tr-TR" smtClean="0"/>
          </a:p>
        </p:txBody>
      </p:sp>
      <p:sp>
        <p:nvSpPr>
          <p:cNvPr id="9219" name="Rectangle 3"/>
          <p:cNvSpPr>
            <a:spLocks noGrp="1" noChangeArrowheads="1"/>
          </p:cNvSpPr>
          <p:nvPr>
            <p:ph idx="1"/>
          </p:nvPr>
        </p:nvSpPr>
        <p:spPr/>
        <p:txBody>
          <a:bodyPr/>
          <a:lstStyle/>
          <a:p>
            <a:pPr eaLnBrk="1" hangingPunct="1"/>
            <a:r>
              <a:rPr lang="tr-TR" altLang="tr-TR" sz="2400" dirty="0" smtClean="0"/>
              <a:t>Sıralı Erişim</a:t>
            </a:r>
            <a:endParaRPr lang="en-US" altLang="tr-TR" sz="2400" dirty="0" smtClean="0"/>
          </a:p>
          <a:p>
            <a:pPr lvl="1" eaLnBrk="1" hangingPunct="1"/>
            <a:r>
              <a:rPr lang="tr-TR" altLang="tr-TR" sz="2000" dirty="0" smtClean="0"/>
              <a:t>Dosya, başlangıç noktasından bitişe sıralı bir şekilde okunur.</a:t>
            </a:r>
          </a:p>
          <a:p>
            <a:pPr lvl="1" eaLnBrk="1" hangingPunct="1"/>
            <a:r>
              <a:rPr lang="tr-TR" altLang="tr-TR" sz="2000" dirty="0" smtClean="0"/>
              <a:t>Dosyaların çoğu</a:t>
            </a:r>
            <a:endParaRPr lang="en-US" altLang="tr-TR" sz="2000" dirty="0" smtClean="0"/>
          </a:p>
          <a:p>
            <a:pPr lvl="1" eaLnBrk="1" hangingPunct="1"/>
            <a:r>
              <a:rPr lang="tr-TR" altLang="tr-TR" sz="2000" dirty="0" smtClean="0"/>
              <a:t>Program kaynak dosyalar ve ikili dosyalar</a:t>
            </a:r>
            <a:endParaRPr lang="en-US" altLang="tr-TR" sz="2000" dirty="0" smtClean="0"/>
          </a:p>
          <a:p>
            <a:pPr eaLnBrk="1" hangingPunct="1"/>
            <a:r>
              <a:rPr lang="tr-TR" altLang="tr-TR" sz="2400" dirty="0" smtClean="0"/>
              <a:t>Rastgele Erişim</a:t>
            </a:r>
            <a:endParaRPr lang="en-US" altLang="tr-TR" sz="2400" dirty="0" smtClean="0"/>
          </a:p>
          <a:p>
            <a:pPr lvl="1" eaLnBrk="1" hangingPunct="1"/>
            <a:r>
              <a:rPr lang="tr-TR" altLang="tr-TR" sz="2000" dirty="0" smtClean="0"/>
              <a:t>Dosyanın mantıksal uzunluğunun sabit olduğunu varsayar.</a:t>
            </a:r>
            <a:endParaRPr lang="en-US" altLang="tr-TR" sz="2000" dirty="0" smtClean="0"/>
          </a:p>
          <a:p>
            <a:pPr lvl="1" eaLnBrk="1" hangingPunct="1"/>
            <a:r>
              <a:rPr lang="tr-TR" altLang="tr-TR" sz="2000" dirty="0" smtClean="0"/>
              <a:t>Dahili mantıksal kaydın yerini hesaplamak için karma kullanılan bir </a:t>
            </a:r>
            <a:r>
              <a:rPr lang="tr-TR" altLang="tr-TR" sz="2000" dirty="0" err="1" smtClean="0"/>
              <a:t>metotdur</a:t>
            </a:r>
            <a:r>
              <a:rPr lang="tr-TR" altLang="tr-TR" sz="2000" dirty="0" smtClean="0"/>
              <a:t>.</a:t>
            </a:r>
            <a:endParaRPr lang="en-US" altLang="tr-TR" sz="2000" dirty="0" smtClean="0"/>
          </a:p>
          <a:p>
            <a:pPr eaLnBrk="1" hangingPunct="1"/>
            <a:r>
              <a:rPr lang="tr-TR" altLang="tr-TR" sz="2400" dirty="0" smtClean="0"/>
              <a:t>İndeksli Erişim</a:t>
            </a:r>
            <a:endParaRPr lang="en-US" altLang="tr-TR" sz="2400" dirty="0" smtClean="0"/>
          </a:p>
          <a:p>
            <a:pPr lvl="1" eaLnBrk="1" hangingPunct="1"/>
            <a:r>
              <a:rPr lang="tr-TR" altLang="tr-TR" sz="2000" dirty="0" smtClean="0"/>
              <a:t>Bir dosya kayıtları erişmek ve görüntüleme için araçlar eklenir</a:t>
            </a:r>
          </a:p>
          <a:p>
            <a:pPr lvl="1" eaLnBrk="1" hangingPunct="1"/>
            <a:r>
              <a:rPr lang="tr-TR" altLang="tr-TR" sz="2000" dirty="0" smtClean="0"/>
              <a:t>Anahtar indeksler</a:t>
            </a:r>
            <a:endParaRPr lang="en-US" altLang="tr-TR"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Başlık 1"/>
          <p:cNvSpPr>
            <a:spLocks noGrp="1"/>
          </p:cNvSpPr>
          <p:nvPr>
            <p:ph type="title"/>
          </p:nvPr>
        </p:nvSpPr>
        <p:spPr/>
        <p:txBody>
          <a:bodyPr/>
          <a:lstStyle/>
          <a:p>
            <a:r>
              <a:rPr lang="tr-TR" altLang="tr-TR" smtClean="0"/>
              <a:t>Manyetik Diskin Yapısı</a:t>
            </a:r>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888" y="2708275"/>
            <a:ext cx="5853112"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0" name="İçerik Yer Tutucusu 2"/>
          <p:cNvSpPr>
            <a:spLocks noGrp="1"/>
          </p:cNvSpPr>
          <p:nvPr>
            <p:ph idx="1"/>
          </p:nvPr>
        </p:nvSpPr>
        <p:spPr>
          <a:xfrm>
            <a:off x="34925" y="1196975"/>
            <a:ext cx="8229600" cy="4525963"/>
          </a:xfrm>
        </p:spPr>
        <p:txBody>
          <a:bodyPr/>
          <a:lstStyle/>
          <a:p>
            <a:r>
              <a:rPr lang="tr-TR" altLang="tr-TR" sz="2400" dirty="0" smtClean="0"/>
              <a:t>Manyetik diskler istenen yere direk olarak erişebilmeyi sağlar.</a:t>
            </a:r>
          </a:p>
          <a:p>
            <a:r>
              <a:rPr lang="tr-TR" altLang="tr-TR" sz="2400" dirty="0" smtClean="0"/>
              <a:t>Bir Diskin basit yapısında</a:t>
            </a:r>
          </a:p>
          <a:p>
            <a:pPr lvl="1"/>
            <a:r>
              <a:rPr lang="tr-TR" altLang="tr-TR" sz="2000" dirty="0" smtClean="0"/>
              <a:t>Disk blokları</a:t>
            </a:r>
          </a:p>
          <a:p>
            <a:pPr lvl="1"/>
            <a:r>
              <a:rPr lang="tr-TR" altLang="tr-TR" sz="2000" dirty="0" smtClean="0"/>
              <a:t>İzler (</a:t>
            </a:r>
            <a:r>
              <a:rPr lang="tr-TR" altLang="tr-TR" sz="2000" dirty="0" err="1" smtClean="0"/>
              <a:t>Tracks</a:t>
            </a:r>
            <a:r>
              <a:rPr lang="tr-TR" altLang="tr-TR" sz="2000" dirty="0" smtClean="0"/>
              <a:t>)</a:t>
            </a:r>
          </a:p>
          <a:p>
            <a:pPr lvl="1"/>
            <a:r>
              <a:rPr lang="tr-TR" altLang="tr-TR" sz="2000" dirty="0" smtClean="0"/>
              <a:t>Plakalar</a:t>
            </a:r>
          </a:p>
          <a:p>
            <a:pPr lvl="1"/>
            <a:r>
              <a:rPr lang="tr-TR" altLang="tr-TR" sz="2000" dirty="0" smtClean="0"/>
              <a:t>Sektörler</a:t>
            </a:r>
          </a:p>
          <a:p>
            <a:pPr lvl="1"/>
            <a:r>
              <a:rPr lang="tr-TR" altLang="tr-TR" sz="2000" dirty="0" smtClean="0"/>
              <a:t>Okuma Yazma Kafası</a:t>
            </a:r>
          </a:p>
          <a:p>
            <a:pPr lvl="1"/>
            <a:r>
              <a:rPr lang="tr-TR" altLang="tr-TR" sz="2000" dirty="0" smtClean="0"/>
              <a:t>Disk kontroller</a:t>
            </a:r>
          </a:p>
          <a:p>
            <a:pPr lvl="1"/>
            <a:r>
              <a:rPr lang="tr-TR" altLang="tr-TR" sz="2000" dirty="0" smtClean="0"/>
              <a:t>Erişim zamanı</a:t>
            </a:r>
          </a:p>
          <a:p>
            <a:pPr lvl="1"/>
            <a:r>
              <a:rPr lang="tr-TR" altLang="tr-TR" sz="2000" dirty="0" err="1" smtClean="0"/>
              <a:t>Rotasyonel</a:t>
            </a:r>
            <a:r>
              <a:rPr lang="tr-TR" altLang="tr-TR" sz="2000" dirty="0" smtClean="0"/>
              <a:t> gecikme </a:t>
            </a:r>
          </a:p>
          <a:p>
            <a:pPr lvl="1"/>
            <a:endParaRPr lang="tr-TR" altLang="tr-TR" sz="2000" dirty="0" smtClean="0"/>
          </a:p>
        </p:txBody>
      </p:sp>
    </p:spTree>
    <p:extLst>
      <p:ext uri="{BB962C8B-B14F-4D97-AF65-F5344CB8AC3E}">
        <p14:creationId xmlns:p14="http://schemas.microsoft.com/office/powerpoint/2010/main" val="309169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tr-TR" altLang="tr-TR" smtClean="0"/>
              <a:t>Fiziksel Dosya Depolama</a:t>
            </a:r>
            <a:endParaRPr lang="en-US" altLang="tr-TR" smtClean="0"/>
          </a:p>
        </p:txBody>
      </p:sp>
      <p:sp>
        <p:nvSpPr>
          <p:cNvPr id="10243" name="Rectangle 1027"/>
          <p:cNvSpPr>
            <a:spLocks noGrp="1" noChangeArrowheads="1"/>
          </p:cNvSpPr>
          <p:nvPr>
            <p:ph idx="1"/>
          </p:nvPr>
        </p:nvSpPr>
        <p:spPr>
          <a:xfrm>
            <a:off x="914400" y="1524000"/>
            <a:ext cx="6019800" cy="4525963"/>
          </a:xfrm>
        </p:spPr>
        <p:txBody>
          <a:bodyPr/>
          <a:lstStyle/>
          <a:p>
            <a:pPr eaLnBrk="1" hangingPunct="1">
              <a:lnSpc>
                <a:spcPct val="90000"/>
              </a:lnSpc>
            </a:pPr>
            <a:r>
              <a:rPr lang="tr-TR" altLang="tr-TR" smtClean="0"/>
              <a:t>Bitişik</a:t>
            </a:r>
            <a:endParaRPr lang="en-US" altLang="tr-TR" smtClean="0"/>
          </a:p>
          <a:p>
            <a:pPr eaLnBrk="1" hangingPunct="1">
              <a:lnSpc>
                <a:spcPct val="90000"/>
              </a:lnSpc>
            </a:pPr>
            <a:r>
              <a:rPr lang="tr-TR" altLang="tr-TR" smtClean="0"/>
              <a:t>Ayrık</a:t>
            </a:r>
            <a:endParaRPr lang="en-US" altLang="tr-TR" smtClean="0"/>
          </a:p>
          <a:p>
            <a:pPr lvl="1" eaLnBrk="1" hangingPunct="1">
              <a:lnSpc>
                <a:spcPct val="90000"/>
              </a:lnSpc>
            </a:pPr>
            <a:r>
              <a:rPr lang="tr-TR" altLang="tr-TR" smtClean="0"/>
              <a:t>Bağlı </a:t>
            </a:r>
            <a:endParaRPr lang="en-US" altLang="tr-TR" smtClean="0"/>
          </a:p>
          <a:p>
            <a:pPr lvl="1" eaLnBrk="1" hangingPunct="1">
              <a:lnSpc>
                <a:spcPct val="90000"/>
              </a:lnSpc>
            </a:pPr>
            <a:r>
              <a:rPr lang="tr-TR" altLang="tr-TR" smtClean="0"/>
              <a:t>İndexli</a:t>
            </a:r>
            <a:endParaRPr lang="en-US" altLang="tr-TR" smtClean="0"/>
          </a:p>
          <a:p>
            <a:pPr eaLnBrk="1" hangingPunct="1">
              <a:lnSpc>
                <a:spcPct val="90000"/>
              </a:lnSpc>
            </a:pPr>
            <a:r>
              <a:rPr lang="tr-TR" altLang="tr-TR" smtClean="0"/>
              <a:t>Örnekler</a:t>
            </a:r>
            <a:endParaRPr lang="en-US" altLang="tr-TR" smtClean="0"/>
          </a:p>
          <a:p>
            <a:pPr lvl="1" eaLnBrk="1" hangingPunct="1">
              <a:lnSpc>
                <a:spcPct val="90000"/>
              </a:lnSpc>
            </a:pPr>
            <a:r>
              <a:rPr lang="en-US" altLang="tr-TR" smtClean="0"/>
              <a:t>DOS/Windows FAT</a:t>
            </a:r>
          </a:p>
          <a:p>
            <a:pPr lvl="1" eaLnBrk="1" hangingPunct="1">
              <a:lnSpc>
                <a:spcPct val="90000"/>
              </a:lnSpc>
            </a:pPr>
            <a:r>
              <a:rPr lang="en-US" altLang="tr-TR" smtClean="0"/>
              <a:t>UNIX i-nodes</a:t>
            </a:r>
          </a:p>
          <a:p>
            <a:pPr lvl="1" eaLnBrk="1" hangingPunct="1">
              <a:lnSpc>
                <a:spcPct val="90000"/>
              </a:lnSpc>
            </a:pPr>
            <a:r>
              <a:rPr lang="en-US" altLang="tr-TR" smtClean="0"/>
              <a:t>Windows NTFS</a:t>
            </a:r>
          </a:p>
          <a:p>
            <a:pPr lvl="1" eaLnBrk="1" hangingPunct="1">
              <a:lnSpc>
                <a:spcPct val="90000"/>
              </a:lnSpc>
            </a:pPr>
            <a:r>
              <a:rPr lang="tr-TR" altLang="tr-TR" smtClean="0"/>
              <a:t>Serbest boşluk yönetimi</a:t>
            </a:r>
            <a:endParaRPr lang="en-US" altLang="tr-TR"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tr-TR" sz="4000" smtClean="0"/>
              <a:t>Bitişik</a:t>
            </a:r>
            <a:r>
              <a:rPr lang="en-US" altLang="tr-TR" sz="4000" smtClean="0"/>
              <a:t> </a:t>
            </a:r>
            <a:r>
              <a:rPr lang="tr-TR" altLang="tr-TR" sz="4000" smtClean="0"/>
              <a:t>Depolama Alanı</a:t>
            </a:r>
            <a:endParaRPr lang="en-US" altLang="tr-TR" sz="4000" smtClean="0"/>
          </a:p>
        </p:txBody>
      </p:sp>
      <p:sp>
        <p:nvSpPr>
          <p:cNvPr id="11267" name="Rectangle 3"/>
          <p:cNvSpPr>
            <a:spLocks noGrp="1" noChangeArrowheads="1"/>
          </p:cNvSpPr>
          <p:nvPr>
            <p:ph idx="1"/>
          </p:nvPr>
        </p:nvSpPr>
        <p:spPr/>
        <p:txBody>
          <a:bodyPr/>
          <a:lstStyle/>
          <a:p>
            <a:pPr eaLnBrk="1" hangingPunct="1">
              <a:lnSpc>
                <a:spcPct val="90000"/>
              </a:lnSpc>
            </a:pPr>
            <a:r>
              <a:rPr lang="tr-TR" altLang="tr-TR" sz="2800" smtClean="0"/>
              <a:t>Hem sıralı hem de rastgele erişim yapılabilir.</a:t>
            </a:r>
            <a:endParaRPr lang="en-US" altLang="tr-TR" sz="2800" smtClean="0"/>
          </a:p>
          <a:p>
            <a:pPr eaLnBrk="1" hangingPunct="1">
              <a:lnSpc>
                <a:spcPct val="90000"/>
              </a:lnSpc>
            </a:pPr>
            <a:r>
              <a:rPr lang="tr-TR" altLang="tr-TR" sz="2800" smtClean="0"/>
              <a:t>Dezavantajlar</a:t>
            </a:r>
            <a:endParaRPr lang="en-US" altLang="tr-TR" sz="2800" smtClean="0"/>
          </a:p>
          <a:p>
            <a:pPr lvl="1" eaLnBrk="1" hangingPunct="1">
              <a:lnSpc>
                <a:spcPct val="90000"/>
              </a:lnSpc>
            </a:pPr>
            <a:r>
              <a:rPr lang="tr-TR" altLang="tr-TR" sz="2400" smtClean="0"/>
              <a:t>Alan yeterince büyük olmalıdır.</a:t>
            </a:r>
            <a:endParaRPr lang="en-US" altLang="tr-TR" sz="2400" smtClean="0"/>
          </a:p>
          <a:p>
            <a:pPr lvl="1" eaLnBrk="1" hangingPunct="1">
              <a:lnSpc>
                <a:spcPct val="90000"/>
              </a:lnSpc>
            </a:pPr>
            <a:r>
              <a:rPr lang="tr-TR" altLang="tr-TR" sz="2400" smtClean="0"/>
              <a:t>Dosyanın büyümesi göz önüne alınmalıdır.</a:t>
            </a:r>
          </a:p>
          <a:p>
            <a:pPr lvl="1" eaLnBrk="1" hangingPunct="1">
              <a:lnSpc>
                <a:spcPct val="90000"/>
              </a:lnSpc>
            </a:pPr>
            <a:r>
              <a:rPr lang="tr-TR" altLang="tr-TR" sz="2400" smtClean="0"/>
              <a:t>Taşıma işlemi zordur.</a:t>
            </a:r>
            <a:endParaRPr lang="en-US" altLang="tr-TR" sz="2400" smtClean="0"/>
          </a:p>
          <a:p>
            <a:pPr lvl="1" eaLnBrk="1" hangingPunct="1">
              <a:lnSpc>
                <a:spcPct val="90000"/>
              </a:lnSpc>
            </a:pPr>
            <a:r>
              <a:rPr lang="tr-TR" altLang="tr-TR" sz="2400" smtClean="0"/>
              <a:t>Diskin parçalanmasına neden olur.</a:t>
            </a:r>
            <a:endParaRPr lang="en-US" altLang="tr-TR" sz="2400" smtClean="0"/>
          </a:p>
          <a:p>
            <a:pPr eaLnBrk="1" hangingPunct="1">
              <a:lnSpc>
                <a:spcPct val="90000"/>
              </a:lnSpc>
            </a:pPr>
            <a:r>
              <a:rPr lang="tr-TR" altLang="tr-TR" sz="2600" smtClean="0"/>
              <a:t>Parçalanmayı azaltmak için;</a:t>
            </a:r>
            <a:endParaRPr lang="en-US" altLang="tr-TR" sz="2600" smtClean="0"/>
          </a:p>
          <a:p>
            <a:pPr lvl="1" eaLnBrk="1" hangingPunct="1">
              <a:lnSpc>
                <a:spcPct val="90000"/>
              </a:lnSpc>
            </a:pPr>
            <a:r>
              <a:rPr lang="en-US" altLang="tr-TR" sz="2200" smtClean="0"/>
              <a:t>First-fit, best-fit</a:t>
            </a:r>
          </a:p>
          <a:p>
            <a:pPr eaLnBrk="1" hangingPunct="1">
              <a:lnSpc>
                <a:spcPct val="90000"/>
              </a:lnSpc>
            </a:pPr>
            <a:r>
              <a:rPr lang="tr-TR" altLang="tr-TR" sz="2600" smtClean="0"/>
              <a:t>Diskin parçalanması kaçınılmaz.</a:t>
            </a:r>
            <a:endParaRPr lang="en-US" altLang="tr-TR" sz="2600" smtClean="0"/>
          </a:p>
          <a:p>
            <a:pPr eaLnBrk="1" hangingPunct="1">
              <a:lnSpc>
                <a:spcPct val="90000"/>
              </a:lnSpc>
            </a:pPr>
            <a:endParaRPr lang="en-US" altLang="tr-TR" sz="26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990600" y="457200"/>
            <a:ext cx="56959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sz="4000" b="1">
                <a:solidFill>
                  <a:srgbClr val="000080"/>
                </a:solidFill>
              </a:rPr>
              <a:t>Bitişik Depolama Alanı</a:t>
            </a:r>
            <a:endParaRPr lang="en-US" altLang="tr-TR" sz="4000" b="1">
              <a:solidFill>
                <a:srgbClr val="000080"/>
              </a:solidFill>
            </a:endParaRPr>
          </a:p>
        </p:txBody>
      </p:sp>
      <p:pic>
        <p:nvPicPr>
          <p:cNvPr id="12291" name="Picture 6" descr="C:\Documents and Settings\All Users\Documents\Home\Bentley\cs220\IrvTextbookV3\Images\Ch16\c16f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Başlık 1"/>
          <p:cNvSpPr>
            <a:spLocks noGrp="1"/>
          </p:cNvSpPr>
          <p:nvPr>
            <p:ph type="title"/>
          </p:nvPr>
        </p:nvSpPr>
        <p:spPr/>
        <p:txBody>
          <a:bodyPr/>
          <a:lstStyle/>
          <a:p>
            <a:r>
              <a:rPr lang="tr-TR" smtClean="0"/>
              <a:t>Yer Atama Methodları</a:t>
            </a:r>
          </a:p>
        </p:txBody>
      </p:sp>
      <p:sp>
        <p:nvSpPr>
          <p:cNvPr id="45059" name="İçerik Yer Tutucusu 2"/>
          <p:cNvSpPr>
            <a:spLocks noGrp="1"/>
          </p:cNvSpPr>
          <p:nvPr>
            <p:ph idx="1"/>
          </p:nvPr>
        </p:nvSpPr>
        <p:spPr>
          <a:xfrm>
            <a:off x="468313" y="1268413"/>
            <a:ext cx="8229600" cy="4525962"/>
          </a:xfrm>
        </p:spPr>
        <p:txBody>
          <a:bodyPr/>
          <a:lstStyle/>
          <a:p>
            <a:r>
              <a:rPr lang="tr-TR" smtClean="0"/>
              <a:t>Bitişik Yer Atama</a:t>
            </a: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795463"/>
            <a:ext cx="5400675" cy="506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809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altLang="tr-TR" smtClean="0"/>
              <a:t>Bağlı Alan (Bağlantılı)</a:t>
            </a:r>
            <a:endParaRPr lang="en-US" altLang="tr-TR" smtClean="0"/>
          </a:p>
        </p:txBody>
      </p:sp>
      <p:sp>
        <p:nvSpPr>
          <p:cNvPr id="13315" name="Rectangle 3"/>
          <p:cNvSpPr>
            <a:spLocks noGrp="1" noChangeArrowheads="1"/>
          </p:cNvSpPr>
          <p:nvPr>
            <p:ph idx="1"/>
          </p:nvPr>
        </p:nvSpPr>
        <p:spPr/>
        <p:txBody>
          <a:bodyPr/>
          <a:lstStyle/>
          <a:p>
            <a:pPr eaLnBrk="1" hangingPunct="1"/>
            <a:r>
              <a:rPr lang="tr-TR" altLang="tr-TR" sz="2400" dirty="0" smtClean="0"/>
              <a:t>Avantajlar</a:t>
            </a:r>
            <a:endParaRPr lang="en-US" altLang="tr-TR" sz="2400" dirty="0" smtClean="0"/>
          </a:p>
          <a:p>
            <a:pPr lvl="1" eaLnBrk="1" hangingPunct="1"/>
            <a:r>
              <a:rPr lang="tr-TR" altLang="tr-TR" sz="2000" dirty="0" smtClean="0"/>
              <a:t>Parçalanma yoktur.</a:t>
            </a:r>
            <a:endParaRPr lang="en-US" altLang="tr-TR" sz="2000" dirty="0" smtClean="0"/>
          </a:p>
          <a:p>
            <a:pPr lvl="1" eaLnBrk="1" hangingPunct="1"/>
            <a:r>
              <a:rPr lang="tr-TR" altLang="tr-TR" sz="2000" dirty="0" smtClean="0"/>
              <a:t>Dosya eklemek basittir.</a:t>
            </a:r>
            <a:endParaRPr lang="en-US" altLang="tr-TR" sz="2000" dirty="0" smtClean="0"/>
          </a:p>
          <a:p>
            <a:pPr eaLnBrk="1" hangingPunct="1"/>
            <a:r>
              <a:rPr lang="tr-TR" altLang="tr-TR" sz="2400" dirty="0" smtClean="0"/>
              <a:t>Dezavantajlar</a:t>
            </a:r>
            <a:endParaRPr lang="en-US" altLang="tr-TR" sz="2400" dirty="0" smtClean="0"/>
          </a:p>
          <a:p>
            <a:pPr lvl="1" eaLnBrk="1" hangingPunct="1"/>
            <a:r>
              <a:rPr lang="tr-TR" altLang="tr-TR" sz="2000" smtClean="0"/>
              <a:t>.</a:t>
            </a:r>
            <a:r>
              <a:rPr lang="tr-TR" altLang="tr-TR" sz="2000" dirty="0" smtClean="0"/>
              <a:t>kusurlu bloğun kazanılması zordur.</a:t>
            </a:r>
          </a:p>
          <a:p>
            <a:pPr lvl="1" eaLnBrk="1" hangingPunct="1"/>
            <a:r>
              <a:rPr lang="tr-TR" altLang="tr-TR" sz="2000" dirty="0" smtClean="0"/>
              <a:t>İşaretçiler depolanmasına dayanır.</a:t>
            </a:r>
          </a:p>
          <a:p>
            <a:pPr lvl="1" eaLnBrk="1" hangingPunct="1"/>
            <a:r>
              <a:rPr lang="tr-TR" altLang="tr-TR" sz="2000" dirty="0" smtClean="0"/>
              <a:t>Ek olarak disk araması gerekebilir.</a:t>
            </a:r>
            <a:endParaRPr lang="en-US" altLang="tr-TR"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838200" y="228600"/>
            <a:ext cx="7924800" cy="1143000"/>
          </a:xfrm>
        </p:spPr>
        <p:txBody>
          <a:bodyPr/>
          <a:lstStyle/>
          <a:p>
            <a:pPr eaLnBrk="1" hangingPunct="1"/>
            <a:r>
              <a:rPr lang="tr-TR" altLang="tr-TR" smtClean="0"/>
              <a:t>Bağlantılı Alan</a:t>
            </a:r>
            <a:endParaRPr lang="en-US" altLang="tr-TR" smtClean="0"/>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0200"/>
            <a:ext cx="4438650"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Başlık 1"/>
          <p:cNvSpPr>
            <a:spLocks noGrp="1"/>
          </p:cNvSpPr>
          <p:nvPr>
            <p:ph type="title"/>
          </p:nvPr>
        </p:nvSpPr>
        <p:spPr/>
        <p:txBody>
          <a:bodyPr/>
          <a:lstStyle/>
          <a:p>
            <a:r>
              <a:rPr lang="tr-TR" smtClean="0"/>
              <a:t>Bağlı Yer Atama</a:t>
            </a:r>
          </a:p>
        </p:txBody>
      </p:sp>
      <p:pic>
        <p:nvPicPr>
          <p:cNvPr id="460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8538" y="1484313"/>
            <a:ext cx="4691062" cy="46402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37698375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Başlık 1"/>
          <p:cNvSpPr>
            <a:spLocks noGrp="1"/>
          </p:cNvSpPr>
          <p:nvPr>
            <p:ph type="title"/>
          </p:nvPr>
        </p:nvSpPr>
        <p:spPr/>
        <p:txBody>
          <a:bodyPr/>
          <a:lstStyle/>
          <a:p>
            <a:pPr eaLnBrk="1" hangingPunct="1"/>
            <a:r>
              <a:rPr lang="tr-TR" altLang="tr-TR" smtClean="0"/>
              <a:t>FAT </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l="17336" t="24985" r="14426" b="8328"/>
          <a:stretch>
            <a:fillRect/>
          </a:stretch>
        </p:blipFill>
        <p:spPr bwMode="auto">
          <a:xfrm>
            <a:off x="323850" y="1557338"/>
            <a:ext cx="8318500" cy="508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105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Başlık 1"/>
          <p:cNvSpPr>
            <a:spLocks noGrp="1"/>
          </p:cNvSpPr>
          <p:nvPr>
            <p:ph type="title" idx="4294967295"/>
          </p:nvPr>
        </p:nvSpPr>
        <p:spPr>
          <a:xfrm>
            <a:off x="0" y="274638"/>
            <a:ext cx="8229600" cy="1143000"/>
          </a:xfrm>
        </p:spPr>
        <p:txBody>
          <a:bodyPr/>
          <a:lstStyle/>
          <a:p>
            <a:pPr eaLnBrk="1" hangingPunct="1"/>
            <a:r>
              <a:rPr lang="tr-TR" altLang="tr-TR" smtClean="0"/>
              <a:t>MS DOS Kılavuz Dosya Yapısı </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l="16476" t="63541" r="14426" b="10001"/>
          <a:stretch>
            <a:fillRect/>
          </a:stretch>
        </p:blipFill>
        <p:spPr bwMode="auto">
          <a:xfrm>
            <a:off x="277813" y="2825750"/>
            <a:ext cx="8424862"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6060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altLang="tr-TR" smtClean="0"/>
              <a:t>MS-DOS FAT</a:t>
            </a:r>
          </a:p>
        </p:txBody>
      </p:sp>
      <p:pic>
        <p:nvPicPr>
          <p:cNvPr id="50179" name="Picture 5" descr="C:\Documents and Settings\All Users\Documents\Home\Bentley\cs220\IrvTextbookV3\Images\Ch16\c16f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55626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6"/>
          <p:cNvSpPr txBox="1">
            <a:spLocks noChangeArrowheads="1"/>
          </p:cNvSpPr>
          <p:nvPr/>
        </p:nvSpPr>
        <p:spPr bwMode="auto">
          <a:xfrm>
            <a:off x="6096000" y="3657600"/>
            <a:ext cx="25146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tr-TR" sz="2200">
                <a:latin typeface="Arial" charset="0"/>
              </a:rPr>
              <a:t>Linked Allocation and File Allocation Table</a:t>
            </a:r>
          </a:p>
        </p:txBody>
      </p:sp>
    </p:spTree>
    <p:extLst>
      <p:ext uri="{BB962C8B-B14F-4D97-AF65-F5344CB8AC3E}">
        <p14:creationId xmlns:p14="http://schemas.microsoft.com/office/powerpoint/2010/main" val="3118696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Başlık 1"/>
          <p:cNvSpPr>
            <a:spLocks noGrp="1"/>
          </p:cNvSpPr>
          <p:nvPr>
            <p:ph type="title"/>
          </p:nvPr>
        </p:nvSpPr>
        <p:spPr/>
        <p:txBody>
          <a:bodyPr/>
          <a:lstStyle/>
          <a:p>
            <a:r>
              <a:rPr lang="tr-TR" altLang="tr-TR" smtClean="0"/>
              <a:t>Sektörler</a:t>
            </a:r>
          </a:p>
        </p:txBody>
      </p:sp>
      <p:sp>
        <p:nvSpPr>
          <p:cNvPr id="25603" name="İçerik Yer Tutucusu 2"/>
          <p:cNvSpPr>
            <a:spLocks noGrp="1"/>
          </p:cNvSpPr>
          <p:nvPr>
            <p:ph idx="1"/>
          </p:nvPr>
        </p:nvSpPr>
        <p:spPr/>
        <p:txBody>
          <a:bodyPr/>
          <a:lstStyle/>
          <a:p>
            <a:r>
              <a:rPr lang="tr-TR" altLang="tr-TR" smtClean="0"/>
              <a:t>Sektör, disk üzerindeki en küçük adreslenebilen alandır.</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3341688"/>
            <a:ext cx="56864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8206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Windows Dosya Sistemi</a:t>
            </a:r>
            <a:endParaRPr lang="tr-TR" dirty="0"/>
          </a:p>
        </p:txBody>
      </p:sp>
      <p:sp>
        <p:nvSpPr>
          <p:cNvPr id="3" name="İçerik Yer Tutucusu 2"/>
          <p:cNvSpPr>
            <a:spLocks noGrp="1"/>
          </p:cNvSpPr>
          <p:nvPr>
            <p:ph idx="1"/>
          </p:nvPr>
        </p:nvSpPr>
        <p:spPr/>
        <p:txBody>
          <a:bodyPr/>
          <a:lstStyle/>
          <a:p>
            <a:r>
              <a:rPr lang="tr-TR" sz="2400" dirty="0" smtClean="0"/>
              <a:t>Yerel dosya Sistemi FAT’ </a:t>
            </a:r>
            <a:r>
              <a:rPr lang="tr-TR" sz="2400" dirty="0" err="1" smtClean="0"/>
              <a:t>dir</a:t>
            </a:r>
            <a:r>
              <a:rPr lang="tr-TR" sz="2400" dirty="0" smtClean="0"/>
              <a:t>.</a:t>
            </a:r>
          </a:p>
          <a:p>
            <a:r>
              <a:rPr lang="tr-TR" sz="2400" dirty="0" smtClean="0"/>
              <a:t>Taşınabilirlik için 32 bit FAT dosya sistemi ile biçimlendirmeler yapılmaktadır.</a:t>
            </a:r>
          </a:p>
          <a:p>
            <a:r>
              <a:rPr lang="tr-TR" sz="2400" dirty="0" smtClean="0"/>
              <a:t>FAT dosya sisteminde dosya erişimini yetkili kullanıcılarla sınırlandıramazsınız.</a:t>
            </a:r>
          </a:p>
          <a:p>
            <a:r>
              <a:rPr lang="tr-TR" sz="2400" dirty="0" smtClean="0"/>
              <a:t>Buna karşılık NTFS (NT (New </a:t>
            </a:r>
            <a:r>
              <a:rPr lang="tr-TR" sz="2400" dirty="0" err="1" smtClean="0"/>
              <a:t>Tecnology</a:t>
            </a:r>
            <a:r>
              <a:rPr lang="tr-TR" sz="2400" dirty="0" smtClean="0"/>
              <a:t> (Kaynak: </a:t>
            </a:r>
            <a:r>
              <a:rPr lang="tr-TR" sz="2400" dirty="0" err="1" smtClean="0"/>
              <a:t>wikipedia</a:t>
            </a:r>
            <a:r>
              <a:rPr lang="tr-TR" sz="2400" dirty="0" smtClean="0"/>
              <a:t>)) File </a:t>
            </a:r>
            <a:r>
              <a:rPr lang="tr-TR" sz="2400" dirty="0" err="1" smtClean="0"/>
              <a:t>System</a:t>
            </a:r>
            <a:r>
              <a:rPr lang="tr-TR" sz="2400" dirty="0" smtClean="0"/>
              <a:t>)</a:t>
            </a:r>
          </a:p>
          <a:p>
            <a:r>
              <a:rPr lang="tr-TR" sz="2400" dirty="0" smtClean="0"/>
              <a:t>NTFS dosya erişimlerini denetlemek için Erişim Listelerini kullanmaktadır ve tek tek dosyaların veya tüm birimleri şifrelenmesini destekler.</a:t>
            </a:r>
          </a:p>
          <a:p>
            <a:endParaRPr lang="tr-TR" sz="2400" dirty="0" smtClean="0"/>
          </a:p>
          <a:p>
            <a:endParaRPr lang="tr-TR" sz="2400" dirty="0" smtClean="0"/>
          </a:p>
          <a:p>
            <a:endParaRPr lang="tr-TR" sz="2400" dirty="0"/>
          </a:p>
        </p:txBody>
      </p:sp>
    </p:spTree>
    <p:extLst>
      <p:ext uri="{BB962C8B-B14F-4D97-AF65-F5344CB8AC3E}">
        <p14:creationId xmlns:p14="http://schemas.microsoft.com/office/powerpoint/2010/main" val="34764676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686800" cy="1143000"/>
          </a:xfrm>
        </p:spPr>
        <p:txBody>
          <a:bodyPr/>
          <a:lstStyle/>
          <a:p>
            <a:r>
              <a:rPr lang="tr-TR" sz="3600" dirty="0" smtClean="0"/>
              <a:t>Windows NT Filet </a:t>
            </a:r>
            <a:r>
              <a:rPr lang="tr-TR" sz="3600" dirty="0" err="1" smtClean="0"/>
              <a:t>System</a:t>
            </a:r>
            <a:r>
              <a:rPr lang="tr-TR" sz="3600" dirty="0" smtClean="0"/>
              <a:t> </a:t>
            </a:r>
            <a:r>
              <a:rPr lang="tr-TR" sz="2800" dirty="0" smtClean="0"/>
              <a:t/>
            </a:r>
            <a:br>
              <a:rPr lang="tr-TR" sz="2800" dirty="0" smtClean="0"/>
            </a:br>
            <a:r>
              <a:rPr lang="tr-TR" sz="2800" dirty="0" smtClean="0"/>
              <a:t> </a:t>
            </a:r>
            <a:r>
              <a:rPr lang="tr-TR" sz="2800" dirty="0"/>
              <a:t>(Kaynak: http://</a:t>
            </a:r>
            <a:r>
              <a:rPr lang="tr-TR" sz="2800" dirty="0" smtClean="0"/>
              <a:t>ntfs.com/ntfs-partition-boot-sector.htm)</a:t>
            </a:r>
            <a:endParaRPr lang="tr-TR" sz="2800" dirty="0"/>
          </a:p>
        </p:txBody>
      </p:sp>
      <p:sp>
        <p:nvSpPr>
          <p:cNvPr id="3" name="İçerik Yer Tutucusu 2"/>
          <p:cNvSpPr>
            <a:spLocks noGrp="1"/>
          </p:cNvSpPr>
          <p:nvPr>
            <p:ph idx="1"/>
          </p:nvPr>
        </p:nvSpPr>
        <p:spPr/>
        <p:txBody>
          <a:bodyPr/>
          <a:lstStyle/>
          <a:p>
            <a:r>
              <a:rPr lang="tr-TR" sz="2400" dirty="0"/>
              <a:t>Windows NT dosya sistemi (NTFS</a:t>
            </a:r>
            <a:r>
              <a:rPr lang="tr-TR" sz="2400" dirty="0" smtClean="0"/>
              <a:t>), </a:t>
            </a:r>
            <a:r>
              <a:rPr lang="tr-TR" sz="2400" dirty="0"/>
              <a:t>FAT dosya sisteminde bulunmayan </a:t>
            </a:r>
            <a:r>
              <a:rPr lang="tr-TR" sz="2400" dirty="0" smtClean="0"/>
              <a:t>performans</a:t>
            </a:r>
            <a:r>
              <a:rPr lang="tr-TR" sz="2400" dirty="0"/>
              <a:t>, güvenilirlik ve </a:t>
            </a:r>
            <a:r>
              <a:rPr lang="tr-TR" sz="2400" dirty="0" smtClean="0"/>
              <a:t>uyumluluk </a:t>
            </a:r>
            <a:r>
              <a:rPr lang="tr-TR" sz="2400" dirty="0"/>
              <a:t>birleşimini sağlar.</a:t>
            </a:r>
            <a:endParaRPr lang="tr-TR" sz="2400" dirty="0" smtClean="0"/>
          </a:p>
          <a:p>
            <a:r>
              <a:rPr lang="tr-TR" sz="2400" dirty="0" smtClean="0"/>
              <a:t>NTFS biçimlendirmelerinde, NTFS dosya sistemi ile birlikte bir çok sistem dosyası (meta data) oluşur.</a:t>
            </a:r>
          </a:p>
          <a:p>
            <a:pPr lvl="1"/>
            <a:r>
              <a:rPr lang="tr-TR" sz="2000" dirty="0" smtClean="0"/>
              <a:t>MFT (Master File </a:t>
            </a:r>
            <a:r>
              <a:rPr lang="tr-TR" sz="2000" dirty="0" err="1" smtClean="0"/>
              <a:t>Table</a:t>
            </a:r>
            <a:r>
              <a:rPr lang="tr-TR" sz="2000" dirty="0" smtClean="0"/>
              <a:t>)</a:t>
            </a:r>
          </a:p>
          <a:p>
            <a:pPr lvl="1"/>
            <a:r>
              <a:rPr lang="tr-TR" sz="2000" dirty="0" smtClean="0"/>
              <a:t>Bitmap</a:t>
            </a:r>
          </a:p>
          <a:p>
            <a:pPr lvl="1"/>
            <a:r>
              <a:rPr lang="tr-TR" sz="2000" dirty="0" err="1" smtClean="0"/>
              <a:t>Log</a:t>
            </a:r>
            <a:r>
              <a:rPr lang="tr-TR" sz="2000" dirty="0" smtClean="0"/>
              <a:t> File …</a:t>
            </a:r>
          </a:p>
          <a:p>
            <a:r>
              <a:rPr lang="tr-TR" sz="2400" dirty="0" smtClean="0"/>
              <a:t>NTFS </a:t>
            </a:r>
            <a:r>
              <a:rPr lang="tr-TR" sz="2400" dirty="0"/>
              <a:t>birimi hakkındaki ilk bilgi, sektör 0'da başlayan ve en çok 16 sektör uzunluğunda olabilen Bölüm Önyükleme </a:t>
            </a:r>
            <a:r>
              <a:rPr lang="tr-TR" sz="2400" dirty="0" smtClean="0"/>
              <a:t>Sektörü 'dür</a:t>
            </a:r>
            <a:r>
              <a:rPr lang="tr-TR" sz="2400" dirty="0"/>
              <a:t>. </a:t>
            </a:r>
            <a:endParaRPr lang="tr-TR" sz="2400" dirty="0" smtClean="0"/>
          </a:p>
          <a:p>
            <a:endParaRPr lang="tr-TR" sz="2400" dirty="0"/>
          </a:p>
        </p:txBody>
      </p:sp>
      <p:pic>
        <p:nvPicPr>
          <p:cNvPr id="1026" name="Picture 2" descr="Formatted NTFS Volu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949838"/>
            <a:ext cx="5534822" cy="71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2506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Başlık 1"/>
          <p:cNvSpPr>
            <a:spLocks noGrp="1"/>
          </p:cNvSpPr>
          <p:nvPr>
            <p:ph type="title"/>
          </p:nvPr>
        </p:nvSpPr>
        <p:spPr/>
        <p:txBody>
          <a:bodyPr/>
          <a:lstStyle/>
          <a:p>
            <a:r>
              <a:rPr lang="tr-TR" smtClean="0"/>
              <a:t>Indeksli Atama</a:t>
            </a: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376363"/>
            <a:ext cx="6313488" cy="547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35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Başlık 1"/>
          <p:cNvSpPr>
            <a:spLocks noGrp="1"/>
          </p:cNvSpPr>
          <p:nvPr>
            <p:ph type="title"/>
          </p:nvPr>
        </p:nvSpPr>
        <p:spPr/>
        <p:txBody>
          <a:bodyPr/>
          <a:lstStyle/>
          <a:p>
            <a:pPr eaLnBrk="1" hangingPunct="1"/>
            <a:r>
              <a:rPr lang="tr-TR" altLang="tr-TR" smtClean="0"/>
              <a:t>i-node</a:t>
            </a:r>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l="16562" t="26498" r="14687" b="7001"/>
          <a:stretch>
            <a:fillRect/>
          </a:stretch>
        </p:blipFill>
        <p:spPr bwMode="auto">
          <a:xfrm>
            <a:off x="323850" y="1412875"/>
            <a:ext cx="83820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0326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l="28281" t="14250" r="26093" b="7001"/>
          <a:stretch>
            <a:fillRect/>
          </a:stretch>
        </p:blipFill>
        <p:spPr bwMode="auto">
          <a:xfrm>
            <a:off x="1835150" y="549275"/>
            <a:ext cx="55626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394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l="26563" t="34749" r="23595" b="11542"/>
          <a:stretch>
            <a:fillRect/>
          </a:stretch>
        </p:blipFill>
        <p:spPr bwMode="auto">
          <a:xfrm>
            <a:off x="900113" y="981075"/>
            <a:ext cx="7272337"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922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title"/>
          </p:nvPr>
        </p:nvSpPr>
        <p:spPr/>
        <p:txBody>
          <a:bodyPr/>
          <a:lstStyle/>
          <a:p>
            <a:pPr eaLnBrk="1" hangingPunct="1"/>
            <a:r>
              <a:rPr lang="en-US" altLang="en-US" smtClean="0"/>
              <a:t>Database File – Table Image</a:t>
            </a:r>
          </a:p>
        </p:txBody>
      </p:sp>
      <p:pic>
        <p:nvPicPr>
          <p:cNvPr id="15363" name="Picture 9" descr="C:\Documents and Settings\All Users\Documents\Home\Bentley\cs220\IrvTextbookV3\Images\Ch16\c16f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696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a:xfrm>
            <a:off x="838200" y="228600"/>
            <a:ext cx="7924800" cy="1143000"/>
          </a:xfrm>
        </p:spPr>
        <p:txBody>
          <a:bodyPr/>
          <a:lstStyle/>
          <a:p>
            <a:pPr eaLnBrk="1" hangingPunct="1"/>
            <a:r>
              <a:rPr lang="en-US" altLang="en-US" smtClean="0"/>
              <a:t>Database File – Form Image</a:t>
            </a:r>
            <a:endParaRPr lang="en-US" altLang="tr-TR" smtClean="0"/>
          </a:p>
        </p:txBody>
      </p:sp>
      <p:pic>
        <p:nvPicPr>
          <p:cNvPr id="16387" name="Picture 6" descr="C:\Documents and Settings\All Users\Documents\Home\Bentley\cs220\IrvTextbookV3\Images\Ch16\c16f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4770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838200" y="228600"/>
            <a:ext cx="7924800" cy="1143000"/>
          </a:xfrm>
        </p:spPr>
        <p:txBody>
          <a:bodyPr/>
          <a:lstStyle/>
          <a:p>
            <a:pPr eaLnBrk="1" hangingPunct="1"/>
            <a:r>
              <a:rPr lang="en-US" altLang="tr-TR" sz="4000" smtClean="0"/>
              <a:t>Database File – Stream Image</a:t>
            </a:r>
          </a:p>
        </p:txBody>
      </p:sp>
      <p:pic>
        <p:nvPicPr>
          <p:cNvPr id="17411" name="Picture 6" descr="C:\Documents and Settings\All Users\Documents\Home\Bentley\cs220\IrvTextbookV3\Images\Ch16\c16f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75438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8"/>
          <p:cNvSpPr>
            <a:spLocks noChangeArrowheads="1"/>
          </p:cNvSpPr>
          <p:nvPr/>
        </p:nvSpPr>
        <p:spPr bwMode="auto">
          <a:xfrm>
            <a:off x="914400" y="3276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80"/>
              </a:buClr>
              <a:buFont typeface="Wingdings" pitchFamily="2" charset="2"/>
              <a:buChar char="§"/>
            </a:pPr>
            <a:r>
              <a:rPr lang="en-US" altLang="tr-TR" sz="3200"/>
              <a:t>Closer to physical representation of file</a:t>
            </a:r>
          </a:p>
          <a:p>
            <a:pPr marL="342900" indent="-342900">
              <a:lnSpc>
                <a:spcPct val="90000"/>
              </a:lnSpc>
              <a:spcBef>
                <a:spcPct val="20000"/>
              </a:spcBef>
              <a:buClr>
                <a:srgbClr val="000080"/>
              </a:buClr>
              <a:buFont typeface="Wingdings" pitchFamily="2" charset="2"/>
              <a:buChar char="§"/>
            </a:pPr>
            <a:endParaRPr lang="en-US" altLang="tr-TR" sz="32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l="18282" t="47501" r="16093" b="17500"/>
          <a:stretch>
            <a:fillRect/>
          </a:stretch>
        </p:blipFill>
        <p:spPr bwMode="auto">
          <a:xfrm>
            <a:off x="34925" y="1916113"/>
            <a:ext cx="90455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l="18594" t="17000" r="16718" b="31750"/>
          <a:stretch>
            <a:fillRect/>
          </a:stretch>
        </p:blipFill>
        <p:spPr bwMode="auto">
          <a:xfrm>
            <a:off x="58738" y="981075"/>
            <a:ext cx="9085262"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8518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l="16875" t="19250" r="14999" b="10001"/>
          <a:stretch>
            <a:fillRect/>
          </a:stretch>
        </p:blipFill>
        <p:spPr bwMode="auto">
          <a:xfrm>
            <a:off x="179388" y="981075"/>
            <a:ext cx="83058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l="22345" t="45599" r="19231" b="27200"/>
          <a:stretch>
            <a:fillRect/>
          </a:stretch>
        </p:blipFill>
        <p:spPr bwMode="auto">
          <a:xfrm>
            <a:off x="684213" y="2205038"/>
            <a:ext cx="76708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Başlık 1"/>
          <p:cNvSpPr>
            <a:spLocks noGrp="1"/>
          </p:cNvSpPr>
          <p:nvPr>
            <p:ph type="title"/>
          </p:nvPr>
        </p:nvSpPr>
        <p:spPr/>
        <p:txBody>
          <a:bodyPr/>
          <a:lstStyle/>
          <a:p>
            <a:r>
              <a:rPr lang="tr-TR" altLang="tr-TR" smtClean="0"/>
              <a:t>Diskteki darboğazı aşmak için</a:t>
            </a:r>
          </a:p>
        </p:txBody>
      </p:sp>
      <p:sp>
        <p:nvSpPr>
          <p:cNvPr id="30723" name="İçerik Yer Tutucusu 2"/>
          <p:cNvSpPr>
            <a:spLocks noGrp="1"/>
          </p:cNvSpPr>
          <p:nvPr>
            <p:ph idx="1"/>
          </p:nvPr>
        </p:nvSpPr>
        <p:spPr/>
        <p:txBody>
          <a:bodyPr/>
          <a:lstStyle/>
          <a:p>
            <a:r>
              <a:rPr lang="tr-TR" altLang="tr-TR" smtClean="0"/>
              <a:t>Çeşitli yöntemler vardır</a:t>
            </a:r>
          </a:p>
          <a:p>
            <a:pPr lvl="1"/>
            <a:r>
              <a:rPr lang="tr-TR" altLang="tr-TR" smtClean="0"/>
              <a:t>Çok görevlilik</a:t>
            </a:r>
          </a:p>
          <a:p>
            <a:pPr lvl="1"/>
            <a:r>
              <a:rPr lang="tr-TR" altLang="tr-TR" smtClean="0"/>
              <a:t>Disk stripping </a:t>
            </a:r>
          </a:p>
          <a:p>
            <a:pPr lvl="2"/>
            <a:r>
              <a:rPr lang="tr-TR" altLang="tr-TR" smtClean="0"/>
              <a:t>Dosyanın farklı bloklara yerleştirilmesi</a:t>
            </a:r>
          </a:p>
          <a:p>
            <a:pPr lvl="1"/>
            <a:r>
              <a:rPr lang="tr-TR" altLang="tr-TR" smtClean="0"/>
              <a:t>RAID</a:t>
            </a:r>
          </a:p>
          <a:p>
            <a:pPr lvl="1"/>
            <a:r>
              <a:rPr lang="tr-TR" altLang="tr-TR" smtClean="0"/>
              <a:t>RAM Disk</a:t>
            </a:r>
          </a:p>
          <a:p>
            <a:pPr lvl="1"/>
            <a:r>
              <a:rPr lang="tr-TR" altLang="tr-TR" smtClean="0"/>
              <a:t>Disk Cache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tr-TR" altLang="tr-TR" sz="3600" smtClean="0"/>
              <a:t>Dosya Yönetimi ve G/Ç Fonksiyonları</a:t>
            </a:r>
            <a:endParaRPr lang="en-US" altLang="tr-TR" sz="3600" smtClean="0"/>
          </a:p>
        </p:txBody>
      </p:sp>
      <p:sp>
        <p:nvSpPr>
          <p:cNvPr id="39939" name="Rectangle 3"/>
          <p:cNvSpPr>
            <a:spLocks noGrp="1" noChangeArrowheads="1"/>
          </p:cNvSpPr>
          <p:nvPr>
            <p:ph idx="1"/>
          </p:nvPr>
        </p:nvSpPr>
        <p:spPr/>
        <p:txBody>
          <a:bodyPr/>
          <a:lstStyle/>
          <a:p>
            <a:pPr marL="609600" indent="-609600" eaLnBrk="1" hangingPunct="1">
              <a:buFont typeface="Wingdings" pitchFamily="2" charset="2"/>
              <a:buNone/>
            </a:pPr>
            <a:r>
              <a:rPr lang="tr-TR" altLang="tr-TR" smtClean="0"/>
              <a:t>Giriş Çıkış Fonksiyonları ile Dosya Yönetimi arasındaki ayrım</a:t>
            </a:r>
            <a:endParaRPr lang="en-US" altLang="tr-TR" smtClean="0"/>
          </a:p>
          <a:p>
            <a:pPr marL="609600" indent="-609600" eaLnBrk="1" hangingPunct="1">
              <a:buFont typeface="Wingdings" pitchFamily="2" charset="2"/>
              <a:buAutoNum type="arabicPeriod"/>
            </a:pPr>
            <a:r>
              <a:rPr lang="tr-TR" altLang="tr-TR" smtClean="0"/>
              <a:t>I/O aygıtları aynı dosya sistemini tutarken değiştirebilir</a:t>
            </a:r>
          </a:p>
          <a:p>
            <a:pPr marL="609600" indent="-609600" eaLnBrk="1" hangingPunct="1">
              <a:buFont typeface="Wingdings" pitchFamily="2" charset="2"/>
              <a:buAutoNum type="arabicPeriod"/>
            </a:pPr>
            <a:r>
              <a:rPr lang="tr-TR" altLang="tr-TR" smtClean="0"/>
              <a:t>Veri yönlendirme basittir.</a:t>
            </a:r>
            <a:endParaRPr lang="en-US" altLang="tr-TR"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l="17656" t="19250" r="15157" b="8000"/>
          <a:stretch>
            <a:fillRect/>
          </a:stretch>
        </p:blipFill>
        <p:spPr bwMode="auto">
          <a:xfrm>
            <a:off x="468313" y="620713"/>
            <a:ext cx="81915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Başlık 1"/>
          <p:cNvSpPr>
            <a:spLocks noGrp="1"/>
          </p:cNvSpPr>
          <p:nvPr>
            <p:ph type="title" idx="4294967295"/>
          </p:nvPr>
        </p:nvSpPr>
        <p:spPr>
          <a:xfrm>
            <a:off x="0" y="274638"/>
            <a:ext cx="8229600" cy="1143000"/>
          </a:xfrm>
        </p:spPr>
        <p:txBody>
          <a:bodyPr/>
          <a:lstStyle/>
          <a:p>
            <a:pPr eaLnBrk="1" hangingPunct="1"/>
            <a:r>
              <a:rPr lang="tr-TR" altLang="tr-TR" smtClean="0"/>
              <a:t>CP/M Kılavuz Dosya Satırı</a:t>
            </a: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l="17088" t="51541" r="14427" b="28000"/>
          <a:stretch>
            <a:fillRect/>
          </a:stretch>
        </p:blipFill>
        <p:spPr bwMode="auto">
          <a:xfrm>
            <a:off x="395288" y="2781300"/>
            <a:ext cx="835025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Başlık 1"/>
          <p:cNvSpPr>
            <a:spLocks noGrp="1"/>
          </p:cNvSpPr>
          <p:nvPr>
            <p:ph type="title"/>
          </p:nvPr>
        </p:nvSpPr>
        <p:spPr/>
        <p:txBody>
          <a:bodyPr/>
          <a:lstStyle/>
          <a:p>
            <a:r>
              <a:rPr lang="tr-TR" altLang="tr-TR" smtClean="0"/>
              <a:t>Disk Kapasitesi</a:t>
            </a:r>
          </a:p>
        </p:txBody>
      </p:sp>
      <p:sp>
        <p:nvSpPr>
          <p:cNvPr id="27651" name="İçerik Yer Tutucusu 2"/>
          <p:cNvSpPr>
            <a:spLocks noGrp="1"/>
          </p:cNvSpPr>
          <p:nvPr>
            <p:ph idx="1"/>
          </p:nvPr>
        </p:nvSpPr>
        <p:spPr/>
        <p:txBody>
          <a:bodyPr/>
          <a:lstStyle/>
          <a:p>
            <a:r>
              <a:rPr lang="tr-TR" altLang="tr-TR" sz="2800" smtClean="0"/>
              <a:t>Silindir sayısı</a:t>
            </a:r>
            <a:r>
              <a:rPr lang="en-US" altLang="tr-TR" sz="2800" smtClean="0"/>
              <a:t>= </a:t>
            </a:r>
            <a:r>
              <a:rPr lang="tr-TR" altLang="tr-TR" sz="2800" smtClean="0"/>
              <a:t>Yüzeylerdeki track sayısı</a:t>
            </a:r>
            <a:endParaRPr lang="en-US" altLang="tr-TR" sz="2800" smtClean="0"/>
          </a:p>
          <a:p>
            <a:r>
              <a:rPr lang="en-US" altLang="tr-TR" sz="2800" smtClean="0"/>
              <a:t>Track </a:t>
            </a:r>
            <a:r>
              <a:rPr lang="tr-TR" altLang="tr-TR" sz="2800" smtClean="0"/>
              <a:t>kapasitesi</a:t>
            </a:r>
            <a:r>
              <a:rPr lang="en-US" altLang="tr-TR" sz="2800" smtClean="0"/>
              <a:t> = </a:t>
            </a:r>
            <a:r>
              <a:rPr lang="tr-TR" altLang="tr-TR" sz="2800" smtClean="0"/>
              <a:t>bir tracktaki sektör sayısı × her sektörün kapasitesi</a:t>
            </a:r>
          </a:p>
          <a:p>
            <a:r>
              <a:rPr lang="tr-TR" altLang="tr-TR" sz="2800" smtClean="0"/>
              <a:t>Silindir kapasitesi</a:t>
            </a:r>
            <a:r>
              <a:rPr lang="en-US" altLang="tr-TR" sz="2800" smtClean="0"/>
              <a:t>= </a:t>
            </a:r>
            <a:r>
              <a:rPr lang="tr-TR" altLang="tr-TR" sz="2800" smtClean="0"/>
              <a:t>yüzeylerin sayısı x track kapasitesi</a:t>
            </a:r>
          </a:p>
          <a:p>
            <a:r>
              <a:rPr lang="tr-TR" altLang="tr-TR" sz="2800" smtClean="0"/>
              <a:t>Sürücü kapasitesi</a:t>
            </a:r>
            <a:r>
              <a:rPr lang="en-US" altLang="tr-TR" sz="2800" smtClean="0"/>
              <a:t>= </a:t>
            </a:r>
            <a:r>
              <a:rPr lang="tr-TR" altLang="tr-TR" sz="2800" smtClean="0"/>
              <a:t>silindir sayısı x silindir kapasitesi</a:t>
            </a:r>
          </a:p>
        </p:txBody>
      </p:sp>
    </p:spTree>
    <p:extLst>
      <p:ext uri="{BB962C8B-B14F-4D97-AF65-F5344CB8AC3E}">
        <p14:creationId xmlns:p14="http://schemas.microsoft.com/office/powerpoint/2010/main" val="525737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Başlık 1"/>
          <p:cNvSpPr>
            <a:spLocks noGrp="1"/>
          </p:cNvSpPr>
          <p:nvPr>
            <p:ph type="title"/>
          </p:nvPr>
        </p:nvSpPr>
        <p:spPr/>
        <p:txBody>
          <a:bodyPr/>
          <a:lstStyle/>
          <a:p>
            <a:r>
              <a:rPr lang="tr-TR" altLang="tr-TR" smtClean="0"/>
              <a:t>Örnek</a:t>
            </a:r>
          </a:p>
        </p:txBody>
      </p:sp>
      <p:sp>
        <p:nvSpPr>
          <p:cNvPr id="3" name="İçerik Yer Tutucusu 2"/>
          <p:cNvSpPr>
            <a:spLocks noGrp="1"/>
          </p:cNvSpPr>
          <p:nvPr>
            <p:ph idx="1"/>
          </p:nvPr>
        </p:nvSpPr>
        <p:spPr/>
        <p:txBody>
          <a:bodyPr/>
          <a:lstStyle/>
          <a:p>
            <a:pPr>
              <a:defRPr/>
            </a:pPr>
            <a:r>
              <a:rPr lang="tr-TR" dirty="0"/>
              <a:t>Disk </a:t>
            </a:r>
            <a:r>
              <a:rPr lang="tr-TR" dirty="0" smtClean="0"/>
              <a:t>karakteristikleri</a:t>
            </a:r>
            <a:endParaRPr lang="tr-TR" dirty="0"/>
          </a:p>
          <a:p>
            <a:pPr marL="0" indent="0">
              <a:buFont typeface="Arial" charset="0"/>
              <a:buNone/>
              <a:defRPr/>
            </a:pPr>
            <a:r>
              <a:rPr lang="en-US" dirty="0"/>
              <a:t>– </a:t>
            </a:r>
            <a:r>
              <a:rPr lang="tr-TR" dirty="0" smtClean="0"/>
              <a:t>Her sektörün kapasitesi</a:t>
            </a:r>
            <a:r>
              <a:rPr lang="en-US" dirty="0" smtClean="0"/>
              <a:t>= </a:t>
            </a:r>
            <a:r>
              <a:rPr lang="en-US" dirty="0"/>
              <a:t>512</a:t>
            </a:r>
          </a:p>
          <a:p>
            <a:pPr marL="0" indent="0">
              <a:buFont typeface="Arial" charset="0"/>
              <a:buNone/>
              <a:defRPr/>
            </a:pPr>
            <a:r>
              <a:rPr lang="en-US" dirty="0"/>
              <a:t>– </a:t>
            </a:r>
            <a:r>
              <a:rPr lang="tr-TR" dirty="0" smtClean="0"/>
              <a:t>her </a:t>
            </a:r>
            <a:r>
              <a:rPr lang="tr-TR" dirty="0" err="1" smtClean="0"/>
              <a:t>tracktaki</a:t>
            </a:r>
            <a:r>
              <a:rPr lang="tr-TR" dirty="0" smtClean="0"/>
              <a:t> sektör sayısı</a:t>
            </a:r>
            <a:r>
              <a:rPr lang="en-US" dirty="0" smtClean="0"/>
              <a:t>= 6</a:t>
            </a:r>
            <a:r>
              <a:rPr lang="tr-TR" dirty="0" smtClean="0"/>
              <a:t>4</a:t>
            </a:r>
            <a:endParaRPr lang="en-US" dirty="0"/>
          </a:p>
          <a:p>
            <a:pPr marL="0" indent="0">
              <a:buFont typeface="Arial" charset="0"/>
              <a:buNone/>
              <a:defRPr/>
            </a:pPr>
            <a:r>
              <a:rPr lang="en-US" dirty="0"/>
              <a:t>– </a:t>
            </a:r>
            <a:r>
              <a:rPr lang="tr-TR" dirty="0" smtClean="0"/>
              <a:t>Her silindirdeki </a:t>
            </a:r>
            <a:r>
              <a:rPr lang="tr-TR" dirty="0" err="1" smtClean="0"/>
              <a:t>track</a:t>
            </a:r>
            <a:r>
              <a:rPr lang="tr-TR" dirty="0" smtClean="0"/>
              <a:t> sayısı</a:t>
            </a:r>
            <a:r>
              <a:rPr lang="en-US" dirty="0" smtClean="0"/>
              <a:t> </a:t>
            </a:r>
            <a:r>
              <a:rPr lang="en-US" dirty="0"/>
              <a:t>= 16</a:t>
            </a:r>
          </a:p>
          <a:p>
            <a:pPr marL="0" indent="0">
              <a:buFont typeface="Arial" charset="0"/>
              <a:buNone/>
              <a:defRPr/>
            </a:pPr>
            <a:r>
              <a:rPr lang="tr-TR" dirty="0"/>
              <a:t>– </a:t>
            </a:r>
            <a:r>
              <a:rPr lang="tr-TR" dirty="0" smtClean="0"/>
              <a:t>silindir sayısı= 4096</a:t>
            </a:r>
          </a:p>
          <a:p>
            <a:pPr marL="0" indent="0">
              <a:buFont typeface="Arial" charset="0"/>
              <a:buNone/>
              <a:defRPr/>
            </a:pPr>
            <a:r>
              <a:rPr lang="tr-TR" dirty="0" smtClean="0"/>
              <a:t>Her birinin kapasitesi 256 bayt olan 5000 kayıt için kaç adet silindir gerekir?</a:t>
            </a:r>
            <a:endParaRPr lang="tr-TR" dirty="0"/>
          </a:p>
        </p:txBody>
      </p:sp>
    </p:spTree>
    <p:extLst>
      <p:ext uri="{BB962C8B-B14F-4D97-AF65-F5344CB8AC3E}">
        <p14:creationId xmlns:p14="http://schemas.microsoft.com/office/powerpoint/2010/main" val="234522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Başlık 1"/>
          <p:cNvSpPr>
            <a:spLocks noGrp="1"/>
          </p:cNvSpPr>
          <p:nvPr>
            <p:ph type="title"/>
          </p:nvPr>
        </p:nvSpPr>
        <p:spPr/>
        <p:txBody>
          <a:bodyPr/>
          <a:lstStyle/>
          <a:p>
            <a:r>
              <a:rPr lang="tr-TR" altLang="tr-TR" smtClean="0"/>
              <a:t>Varolan bir Disk</a:t>
            </a:r>
          </a:p>
        </p:txBody>
      </p:sp>
      <p:sp>
        <p:nvSpPr>
          <p:cNvPr id="29699" name="İçerik Yer Tutucusu 2"/>
          <p:cNvSpPr>
            <a:spLocks noGrp="1"/>
          </p:cNvSpPr>
          <p:nvPr>
            <p:ph idx="1"/>
          </p:nvPr>
        </p:nvSpPr>
        <p:spPr/>
        <p:txBody>
          <a:bodyPr/>
          <a:lstStyle/>
          <a:p>
            <a:r>
              <a:rPr lang="tr-TR" altLang="tr-TR" sz="2800" dirty="0" smtClean="0"/>
              <a:t>Model: </a:t>
            </a:r>
            <a:r>
              <a:rPr lang="tr-TR" altLang="tr-TR" sz="2800" dirty="0" err="1" smtClean="0"/>
              <a:t>Seagate</a:t>
            </a:r>
            <a:r>
              <a:rPr lang="tr-TR" altLang="tr-TR" sz="2800" dirty="0" smtClean="0"/>
              <a:t> ST3200822A</a:t>
            </a:r>
          </a:p>
          <a:p>
            <a:r>
              <a:rPr lang="tr-TR" altLang="tr-TR" sz="2800" dirty="0" smtClean="0"/>
              <a:t>Kapasite: 200GB</a:t>
            </a:r>
          </a:p>
          <a:p>
            <a:r>
              <a:rPr lang="tr-TR" altLang="tr-TR" sz="2800" dirty="0" smtClean="0"/>
              <a:t>Transfer Hızları</a:t>
            </a:r>
          </a:p>
          <a:p>
            <a:pPr lvl="1"/>
            <a:r>
              <a:rPr lang="tr-TR" altLang="tr-TR" sz="2400" dirty="0" smtClean="0"/>
              <a:t>Maximum </a:t>
            </a:r>
            <a:r>
              <a:rPr lang="tr-TR" altLang="tr-TR" sz="2400" dirty="0" err="1" smtClean="0"/>
              <a:t>Internal</a:t>
            </a:r>
            <a:r>
              <a:rPr lang="tr-TR" altLang="tr-TR" sz="2400" dirty="0" smtClean="0"/>
              <a:t> 683Mbits/</a:t>
            </a:r>
            <a:r>
              <a:rPr lang="tr-TR" altLang="tr-TR" sz="2400" dirty="0" err="1" smtClean="0"/>
              <a:t>sec</a:t>
            </a:r>
            <a:endParaRPr lang="tr-TR" altLang="tr-TR" sz="2400" dirty="0" smtClean="0"/>
          </a:p>
          <a:p>
            <a:pPr lvl="1"/>
            <a:r>
              <a:rPr lang="tr-TR" altLang="tr-TR" sz="2400" dirty="0" smtClean="0"/>
              <a:t>Maximum </a:t>
            </a:r>
            <a:r>
              <a:rPr lang="tr-TR" altLang="tr-TR" sz="2400" dirty="0" err="1" smtClean="0"/>
              <a:t>External</a:t>
            </a:r>
            <a:r>
              <a:rPr lang="tr-TR" altLang="tr-TR" sz="2400" dirty="0" smtClean="0"/>
              <a:t> 100Mbytes/</a:t>
            </a:r>
            <a:r>
              <a:rPr lang="tr-TR" altLang="tr-TR" sz="2400" dirty="0" err="1" smtClean="0"/>
              <a:t>sec</a:t>
            </a:r>
            <a:endParaRPr lang="tr-TR" altLang="tr-TR" sz="2400" dirty="0" smtClean="0"/>
          </a:p>
          <a:p>
            <a:r>
              <a:rPr lang="tr-TR" altLang="tr-TR" sz="2800" dirty="0" err="1" smtClean="0"/>
              <a:t>Discs</a:t>
            </a:r>
            <a:r>
              <a:rPr lang="tr-TR" altLang="tr-TR" sz="2800" dirty="0" smtClean="0"/>
              <a:t>/</a:t>
            </a:r>
            <a:r>
              <a:rPr lang="tr-TR" altLang="tr-TR" sz="2800" dirty="0" err="1" smtClean="0"/>
              <a:t>Heads</a:t>
            </a:r>
            <a:r>
              <a:rPr lang="tr-TR" altLang="tr-TR" sz="2800" dirty="0" smtClean="0"/>
              <a:t> 2/4</a:t>
            </a:r>
          </a:p>
          <a:p>
            <a:r>
              <a:rPr lang="tr-TR" altLang="tr-TR" sz="2800" smtClean="0"/>
              <a:t>Her sektörün kapasitesi </a:t>
            </a:r>
            <a:r>
              <a:rPr lang="tr-TR" altLang="tr-TR" sz="2800" smtClean="0"/>
              <a:t>512 bayt</a:t>
            </a:r>
            <a:endParaRPr lang="tr-TR" altLang="tr-TR" sz="2800" smtClean="0"/>
          </a:p>
          <a:p>
            <a:r>
              <a:rPr lang="tr-TR" altLang="tr-TR" sz="2800" dirty="0" smtClean="0"/>
              <a:t>Dönüş Hızı 7200 </a:t>
            </a:r>
            <a:r>
              <a:rPr lang="tr-TR" altLang="tr-TR" sz="2800" dirty="0" err="1" smtClean="0"/>
              <a:t>rpm</a:t>
            </a:r>
            <a:endParaRPr lang="tr-TR" altLang="tr-TR" sz="2800" dirty="0" smtClean="0"/>
          </a:p>
          <a:p>
            <a:r>
              <a:rPr lang="tr-TR" altLang="tr-TR" sz="2800" dirty="0" smtClean="0"/>
              <a:t>Ortalama Erişim 8.5 milisaniye</a:t>
            </a:r>
          </a:p>
          <a:p>
            <a:r>
              <a:rPr lang="tr-TR" altLang="tr-TR" sz="2800" dirty="0" smtClean="0"/>
              <a:t>Ortalama gecikme 4.16 milisaniye</a:t>
            </a:r>
          </a:p>
        </p:txBody>
      </p:sp>
    </p:spTree>
    <p:extLst>
      <p:ext uri="{BB962C8B-B14F-4D97-AF65-F5344CB8AC3E}">
        <p14:creationId xmlns:p14="http://schemas.microsoft.com/office/powerpoint/2010/main" val="3226757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3261</TotalTime>
  <Words>1761</Words>
  <Application>Microsoft Office PowerPoint</Application>
  <PresentationFormat>Ekran Gösterisi (4:3)</PresentationFormat>
  <Paragraphs>311</Paragraphs>
  <Slides>65</Slides>
  <Notes>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65</vt:i4>
      </vt:variant>
    </vt:vector>
  </HeadingPairs>
  <TitlesOfParts>
    <vt:vector size="71" baseType="lpstr">
      <vt:lpstr>Arial</vt:lpstr>
      <vt:lpstr>Calibri</vt:lpstr>
      <vt:lpstr>Tahoma</vt:lpstr>
      <vt:lpstr>Times New Roman</vt:lpstr>
      <vt:lpstr>Wingdings</vt:lpstr>
      <vt:lpstr>Ofis Teması</vt:lpstr>
      <vt:lpstr>Disk Yönetimi</vt:lpstr>
      <vt:lpstr>Dosya Nedir?</vt:lpstr>
      <vt:lpstr>Dosyalar</vt:lpstr>
      <vt:lpstr>Manyetik Diskin Yapısı</vt:lpstr>
      <vt:lpstr>Sektörler</vt:lpstr>
      <vt:lpstr>PowerPoint Sunusu</vt:lpstr>
      <vt:lpstr>Disk Kapasitesi</vt:lpstr>
      <vt:lpstr>Örnek</vt:lpstr>
      <vt:lpstr>Varolan bir Disk</vt:lpstr>
      <vt:lpstr>SSD (Solid State Disk – Katı Hal Diski</vt:lpstr>
      <vt:lpstr>SSD (Solid State Disk – Katı Hal Diski</vt:lpstr>
      <vt:lpstr>Mantıksal görünüm vs. Fiziksel görünüm</vt:lpstr>
      <vt:lpstr>Logical View vs. Physical View</vt:lpstr>
      <vt:lpstr>PowerPoint Sunusu</vt:lpstr>
      <vt:lpstr>PowerPoint Sunusu</vt:lpstr>
      <vt:lpstr>PowerPoint Sunusu</vt:lpstr>
      <vt:lpstr>PowerPoint Sunusu</vt:lpstr>
      <vt:lpstr>PowerPoint Sunusu</vt:lpstr>
      <vt:lpstr>PowerPoint Sunusu</vt:lpstr>
      <vt:lpstr>Dosya Yapısı (Erişim Yöntemleri)</vt:lpstr>
      <vt:lpstr>Disk Yönetimi</vt:lpstr>
      <vt:lpstr>RAID (Redundant Array of Independent Disks)</vt:lpstr>
      <vt:lpstr>RAID (Redundant Array of Independent Disks)</vt:lpstr>
      <vt:lpstr> Disk Mirroring (RAID 1)</vt:lpstr>
      <vt:lpstr>Disk Mirroring with Striping (RAID 10)</vt:lpstr>
      <vt:lpstr>RAID 2 (Hamming Code Eşliği)</vt:lpstr>
      <vt:lpstr>Disk Striping with dedicated parity (RAID 3) </vt:lpstr>
      <vt:lpstr>Disk Striping with distributed parity (RAID 5) </vt:lpstr>
      <vt:lpstr>RAID 6 (Striping with Dual Parity)</vt:lpstr>
      <vt:lpstr>Dosya Yönetimi</vt:lpstr>
      <vt:lpstr>Dosya Sistemi</vt:lpstr>
      <vt:lpstr>Dosya Özellikleri</vt:lpstr>
      <vt:lpstr>Dosya Türleri</vt:lpstr>
      <vt:lpstr>Dosya İşlemleri</vt:lpstr>
      <vt:lpstr>Dosya Yönetim Sistemi</vt:lpstr>
      <vt:lpstr>Dizin Yapısı</vt:lpstr>
      <vt:lpstr>Dosya Yönetim Sistemi</vt:lpstr>
      <vt:lpstr>Dosya Yönetim Sisteminin Temel İşlevi</vt:lpstr>
      <vt:lpstr>Dosya Erişim Yöntemleri</vt:lpstr>
      <vt:lpstr>Fiziksel Dosya Depolama</vt:lpstr>
      <vt:lpstr>Bitişik Depolama Alanı</vt:lpstr>
      <vt:lpstr>PowerPoint Sunusu</vt:lpstr>
      <vt:lpstr>Yer Atama Methodları</vt:lpstr>
      <vt:lpstr>Bağlı Alan (Bağlantılı)</vt:lpstr>
      <vt:lpstr>Bağlantılı Alan</vt:lpstr>
      <vt:lpstr>Bağlı Yer Atama</vt:lpstr>
      <vt:lpstr>FAT </vt:lpstr>
      <vt:lpstr>MS DOS Kılavuz Dosya Yapısı </vt:lpstr>
      <vt:lpstr>MS-DOS FAT</vt:lpstr>
      <vt:lpstr>Windows Dosya Sistemi</vt:lpstr>
      <vt:lpstr>Windows NT Filet System   (Kaynak: http://ntfs.com/ntfs-partition-boot-sector.htm)</vt:lpstr>
      <vt:lpstr>Indeksli Atama</vt:lpstr>
      <vt:lpstr>i-node</vt:lpstr>
      <vt:lpstr>PowerPoint Sunusu</vt:lpstr>
      <vt:lpstr>PowerPoint Sunusu</vt:lpstr>
      <vt:lpstr>Database File – Table Image</vt:lpstr>
      <vt:lpstr>Database File – Form Image</vt:lpstr>
      <vt:lpstr>Database File – Stream Image</vt:lpstr>
      <vt:lpstr>PowerPoint Sunusu</vt:lpstr>
      <vt:lpstr>PowerPoint Sunusu</vt:lpstr>
      <vt:lpstr>PowerPoint Sunusu</vt:lpstr>
      <vt:lpstr>Diskteki darboğazı aşmak için</vt:lpstr>
      <vt:lpstr>Dosya Yönetimi ve G/Ç Fonksiyonları</vt:lpstr>
      <vt:lpstr>PowerPoint Sunusu</vt:lpstr>
      <vt:lpstr>CP/M Kılavuz Dosya Satırı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and Outside the OS</dc:title>
  <dc:creator>mevlut</dc:creator>
  <cp:lastModifiedBy>mevlut ersoy</cp:lastModifiedBy>
  <cp:revision>131</cp:revision>
  <dcterms:created xsi:type="dcterms:W3CDTF">2001-04-07T18:04:42Z</dcterms:created>
  <dcterms:modified xsi:type="dcterms:W3CDTF">2017-12-21T10:27:01Z</dcterms:modified>
</cp:coreProperties>
</file>