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85" r:id="rId3"/>
    <p:sldId id="286" r:id="rId4"/>
    <p:sldId id="260" r:id="rId5"/>
    <p:sldId id="261" r:id="rId6"/>
    <p:sldId id="287" r:id="rId7"/>
    <p:sldId id="289" r:id="rId8"/>
    <p:sldId id="290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4" r:id="rId22"/>
    <p:sldId id="274" r:id="rId23"/>
    <p:sldId id="275" r:id="rId24"/>
    <p:sldId id="276" r:id="rId25"/>
    <p:sldId id="278" r:id="rId26"/>
    <p:sldId id="277" r:id="rId27"/>
    <p:sldId id="279" r:id="rId28"/>
    <p:sldId id="280" r:id="rId29"/>
    <p:sldId id="282" r:id="rId30"/>
    <p:sldId id="283" r:id="rId31"/>
    <p:sldId id="281" r:id="rId3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33607-3A11-46B3-B854-9ACC7B46CB4F}" type="datetimeFigureOut">
              <a:rPr lang="tr-TR" smtClean="0"/>
              <a:t>30.09.2018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6445F-ABEA-420E-AF88-BFC403A7627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54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Alt Başlık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Veri Yer Tutucus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3251848-85B4-42A5-99BB-DFCCF42B98D2}" type="datetime1">
              <a:rPr lang="tr-TR" smtClean="0"/>
              <a:t>30.09.2018</a:t>
            </a:fld>
            <a:endParaRPr lang="tr-TR"/>
          </a:p>
        </p:txBody>
      </p:sp>
      <p:sp>
        <p:nvSpPr>
          <p:cNvPr id="17" name="Altbilgi Yer Tutucusu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Slayt Numarası Yer Tutucus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8AA9606-83A9-4CC3-898D-222D477960BC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Dikdörtgen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Dikdörtgen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Dikdörtgen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Dikdörtgen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FC16B-5EC1-4E31-8F47-A1E07C596673}" type="datetime1">
              <a:rPr lang="tr-TR" smtClean="0"/>
              <a:t>30.09.2018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C6EA-071D-4FBC-A64D-FE0E95F2878E}" type="datetime1">
              <a:rPr lang="tr-TR" smtClean="0"/>
              <a:t>30.09.2018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üz Bağlayıcı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İkizkenar Üçgen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üz Bağlayıcı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4769-201E-4B82-B3BE-64F2B6E456C4}" type="datetime1">
              <a:rPr lang="tr-TR" smtClean="0"/>
              <a:t>30.09.2018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‹#›</a:t>
            </a:fld>
            <a:endParaRPr lang="tr-TR"/>
          </a:p>
        </p:txBody>
      </p:sp>
      <p:sp>
        <p:nvSpPr>
          <p:cNvPr id="8" name="İçerik Yer Tutucus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2247616-66EC-4794-A3FA-512A762E5B97}" type="datetime1">
              <a:rPr lang="tr-TR" smtClean="0"/>
              <a:t>30.09.2018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8AA9606-83A9-4CC3-898D-222D477960BC}" type="slidenum">
              <a:rPr lang="tr-TR" smtClean="0"/>
              <a:t>‹#›</a:t>
            </a:fld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Dikdörtgen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BACB-49FC-4741-A115-8EB4CAD727E1}" type="datetime1">
              <a:rPr lang="tr-TR" smtClean="0"/>
              <a:t>30.09.2018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‹#›</a:t>
            </a:fld>
            <a:endParaRPr lang="tr-TR"/>
          </a:p>
        </p:txBody>
      </p:sp>
      <p:sp>
        <p:nvSpPr>
          <p:cNvPr id="9" name="İçerik Yer Tutucus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38624-B431-41B4-80C2-C6F07E9D07FA}" type="datetime1">
              <a:rPr lang="tr-TR" smtClean="0"/>
              <a:t>30.09.2018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İçerik Yer Tutucus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13" name="İçerik Yer Tutucus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1F09-8628-4A87-9CAA-0142DC56D321}" type="datetime1">
              <a:rPr lang="tr-TR" smtClean="0"/>
              <a:t>30.09.2018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‹#›</a:t>
            </a:fld>
            <a:endParaRPr lang="tr-TR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8533-02DF-4244-B59F-8C2DAC1084C1}" type="datetime1">
              <a:rPr lang="tr-TR" smtClean="0"/>
              <a:t>30.09.2018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‹#›</a:t>
            </a:fld>
            <a:endParaRPr lang="tr-TR"/>
          </a:p>
        </p:txBody>
      </p:sp>
      <p:sp>
        <p:nvSpPr>
          <p:cNvPr id="5" name="Düz Bağlayıcı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İkizkenar Üçgen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A362-10AC-4E29-8648-817C0921708C}" type="datetime1">
              <a:rPr lang="tr-TR" smtClean="0"/>
              <a:t>30.09.2018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üz Bağlayıcı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İçerik Yer Tutucus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0DFC-8DF9-414F-BCB1-99664E8F4ECE}" type="datetime1">
              <a:rPr lang="tr-TR" smtClean="0"/>
              <a:t>30.09.2018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‹#›</a:t>
            </a:fld>
            <a:endParaRPr lang="tr-TR"/>
          </a:p>
        </p:txBody>
      </p:sp>
      <p:sp>
        <p:nvSpPr>
          <p:cNvPr id="8" name="Düz Bağlayıcı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İkizkenar Üçgen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Dikdörtgen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aşlık Yer Tutucu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Metin Yer Tutucus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Veri Yer Tutucus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FA031D-382C-479B-A7EC-4BE47C870F17}" type="datetime1">
              <a:rPr lang="tr-TR" smtClean="0"/>
              <a:t>30.09.2018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ayt Numarası Yer Tutucus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8AA9606-83A9-4CC3-898D-222D477960BC}" type="slidenum">
              <a:rPr lang="tr-TR" smtClean="0"/>
              <a:t>‹#›</a:t>
            </a:fld>
            <a:endParaRPr lang="tr-TR"/>
          </a:p>
        </p:txBody>
      </p:sp>
      <p:sp>
        <p:nvSpPr>
          <p:cNvPr id="28" name="Düz Bağlayıcı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Düz Bağlayıcı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İkizkenar Üçgen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.org/sigcomm/sos.html" TargetMode="External"/><Relationship Id="rId2" Type="http://schemas.openxmlformats.org/officeDocument/2006/relationships/hyperlink" Target="http://www.ietf.org/rfc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nsi.org/" TargetMode="External"/><Relationship Id="rId4" Type="http://schemas.openxmlformats.org/officeDocument/2006/relationships/hyperlink" Target="http://www.ieee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Veri İletişimi</a:t>
            </a:r>
            <a:br>
              <a:rPr lang="tr-TR" dirty="0" smtClean="0"/>
            </a:br>
            <a:r>
              <a:rPr lang="tr-TR" dirty="0" smtClean="0"/>
              <a:t>(Data Communications)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</a:t>
            </a:r>
            <a:r>
              <a:rPr lang="tr-TR" dirty="0" err="1" smtClean="0"/>
              <a:t>Öğr</a:t>
            </a:r>
            <a:r>
              <a:rPr lang="tr-TR" dirty="0" smtClean="0"/>
              <a:t>. Üyesi </a:t>
            </a:r>
            <a:r>
              <a:rPr lang="tr-TR" dirty="0" err="1" smtClean="0"/>
              <a:t>Mevlüt</a:t>
            </a:r>
            <a:r>
              <a:rPr lang="tr-TR" dirty="0" smtClean="0"/>
              <a:t> ERSOY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5446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Verinin Oluşturulması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Text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– ASCII, Unicode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Sayılar – Doğrudan </a:t>
            </a:r>
            <a:r>
              <a:rPr lang="tr-TR" dirty="0" err="1" smtClean="0">
                <a:sym typeface="Wingdings" panose="05000000000000000000" pitchFamily="2" charset="2"/>
              </a:rPr>
              <a:t>Binary</a:t>
            </a:r>
            <a:r>
              <a:rPr lang="tr-TR" dirty="0" smtClean="0">
                <a:sym typeface="Wingdings" panose="05000000000000000000" pitchFamily="2" charset="2"/>
              </a:rPr>
              <a:t> veya kodlama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Resimler – </a:t>
            </a:r>
            <a:r>
              <a:rPr lang="tr-TR" dirty="0" err="1" smtClean="0">
                <a:sym typeface="Wingdings" panose="05000000000000000000" pitchFamily="2" charset="2"/>
              </a:rPr>
              <a:t>Pixel</a:t>
            </a:r>
            <a:r>
              <a:rPr lang="tr-TR" dirty="0" smtClean="0">
                <a:sym typeface="Wingdings" panose="05000000000000000000" pitchFamily="2" charset="2"/>
              </a:rPr>
              <a:t> RGB, CMYK</a:t>
            </a:r>
          </a:p>
          <a:p>
            <a:r>
              <a:rPr lang="tr-TR" dirty="0" err="1" smtClean="0">
                <a:sym typeface="Wingdings" panose="05000000000000000000" pitchFamily="2" charset="2"/>
              </a:rPr>
              <a:t>Audio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smtClean="0">
                <a:sym typeface="Wingdings" panose="05000000000000000000" pitchFamily="2" charset="2"/>
              </a:rPr>
              <a:t>(ses), işitsel veya müziğin yayınını veya kaydını temsil etmektedir. Ses doğal olarak resimlerden, sayılardan veya </a:t>
            </a:r>
            <a:r>
              <a:rPr lang="tr-TR" dirty="0" err="1" smtClean="0">
                <a:sym typeface="Wingdings" panose="05000000000000000000" pitchFamily="2" charset="2"/>
              </a:rPr>
              <a:t>text</a:t>
            </a:r>
            <a:r>
              <a:rPr lang="tr-TR" dirty="0" smtClean="0">
                <a:sym typeface="Wingdings" panose="05000000000000000000" pitchFamily="2" charset="2"/>
              </a:rPr>
              <a:t> verilerinden farklıdır. Süreklidir, ayrık değildir. 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Video, resim veya hareketli resmin yayınını veya kaydını temsil etmektedir. Video sürekli varlıklar olarak üretilebilir.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286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İletişim </a:t>
            </a:r>
            <a:r>
              <a:rPr lang="tr-TR" dirty="0" err="1" smtClean="0"/>
              <a:t>Modları</a:t>
            </a:r>
            <a:endParaRPr lang="tr-T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99019" y="1195958"/>
            <a:ext cx="6792406" cy="518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214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Ağ (Network) Kriterleri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Veri iletişim hatlarıyla birbirine bağlı olan cihazların (</a:t>
            </a:r>
            <a:r>
              <a:rPr lang="tr-TR" dirty="0" smtClean="0"/>
              <a:t>düğümlerin) oluşturduğu </a:t>
            </a:r>
            <a:r>
              <a:rPr lang="tr-TR" dirty="0"/>
              <a:t>topluluğa “ağ” adı verilir.</a:t>
            </a:r>
          </a:p>
          <a:p>
            <a:r>
              <a:rPr lang="tr-TR" dirty="0" smtClean="0"/>
              <a:t>Birçok </a:t>
            </a:r>
            <a:r>
              <a:rPr lang="tr-TR" dirty="0"/>
              <a:t>ağ dağıtık (</a:t>
            </a:r>
            <a:r>
              <a:rPr lang="tr-TR" dirty="0" err="1"/>
              <a:t>distributed</a:t>
            </a:r>
            <a:r>
              <a:rPr lang="tr-TR" dirty="0"/>
              <a:t>) işlem yapar. </a:t>
            </a:r>
            <a:r>
              <a:rPr lang="tr-TR" dirty="0" smtClean="0"/>
              <a:t> Ağın </a:t>
            </a:r>
            <a:r>
              <a:rPr lang="tr-TR" dirty="0"/>
              <a:t>görevi ağ üzerindeki </a:t>
            </a:r>
            <a:r>
              <a:rPr lang="tr-TR" dirty="0" smtClean="0"/>
              <a:t>birçok düğüme </a:t>
            </a:r>
            <a:r>
              <a:rPr lang="tr-TR" dirty="0"/>
              <a:t>dağıtılmıştır.</a:t>
            </a:r>
            <a:endParaRPr lang="tr-TR" dirty="0" smtClean="0"/>
          </a:p>
          <a:p>
            <a:r>
              <a:rPr lang="tr-TR" dirty="0" smtClean="0"/>
              <a:t>Ağ kriterleri 3 başlık altında toplanabilir</a:t>
            </a:r>
          </a:p>
          <a:p>
            <a:pPr lvl="1"/>
            <a:r>
              <a:rPr lang="tr-TR" dirty="0" smtClean="0"/>
              <a:t>Performans, iletim süresi ve cevap süresi (</a:t>
            </a:r>
            <a:r>
              <a:rPr lang="tr-TR" dirty="0" err="1" smtClean="0"/>
              <a:t>transmit</a:t>
            </a:r>
            <a:r>
              <a:rPr lang="tr-TR" dirty="0" smtClean="0"/>
              <a:t> time, </a:t>
            </a:r>
            <a:r>
              <a:rPr lang="tr-TR" dirty="0" err="1" smtClean="0"/>
              <a:t>response</a:t>
            </a:r>
            <a:r>
              <a:rPr lang="tr-TR" dirty="0" smtClean="0"/>
              <a:t> time) ile ölçülür. Performans eş zamanlı kullanıcı sayısına, iletim ortamına, donanıma ve yazılımın etkinliğine bağlıdır. </a:t>
            </a:r>
            <a:r>
              <a:rPr lang="tr-TR" b="1" dirty="0" err="1" smtClean="0"/>
              <a:t>Throuhgput</a:t>
            </a:r>
            <a:r>
              <a:rPr lang="tr-TR" dirty="0" smtClean="0"/>
              <a:t>,  bir noktadan saniyede geçen veri miktarıdır, </a:t>
            </a:r>
            <a:r>
              <a:rPr lang="tr-TR" b="1" dirty="0" err="1" smtClean="0"/>
              <a:t>delay</a:t>
            </a:r>
            <a:r>
              <a:rPr lang="tr-TR" dirty="0" smtClean="0"/>
              <a:t> verinin bir noktadan diğerine ulaşması için geçen süredir.</a:t>
            </a:r>
          </a:p>
          <a:p>
            <a:pPr lvl="1"/>
            <a:r>
              <a:rPr lang="tr-TR" dirty="0" smtClean="0"/>
              <a:t>Güvenilirlik (</a:t>
            </a:r>
            <a:r>
              <a:rPr lang="tr-TR" dirty="0" err="1" smtClean="0"/>
              <a:t>Reliability</a:t>
            </a:r>
            <a:r>
              <a:rPr lang="tr-TR" dirty="0" smtClean="0"/>
              <a:t>): hata yapma sıklığı ve hatanın düzeltilme süresiyle ölçülür. Ayrıca ağın doğal adetlere karşı dayanıklılığı da güvenilirliğini gösterir.</a:t>
            </a:r>
          </a:p>
          <a:p>
            <a:pPr lvl="1"/>
            <a:r>
              <a:rPr lang="tr-TR" dirty="0" smtClean="0"/>
              <a:t>Güvenlik (</a:t>
            </a:r>
            <a:r>
              <a:rPr lang="tr-TR" dirty="0" err="1" smtClean="0"/>
              <a:t>security</a:t>
            </a:r>
            <a:r>
              <a:rPr lang="tr-TR" dirty="0" smtClean="0"/>
              <a:t>): yetkisiz erişimleri  engelleme, virüslere karşı dayanıklılık.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58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3" y="1375417"/>
            <a:ext cx="8373501" cy="4884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Bağlantı Türleri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1783499" y="5936793"/>
            <a:ext cx="69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bir bağlantıyı ikiden fazla </a:t>
            </a:r>
            <a:r>
              <a:rPr lang="tr-TR" dirty="0" smtClean="0"/>
              <a:t>cihazın paylaşmasını </a:t>
            </a:r>
            <a:r>
              <a:rPr lang="tr-TR" dirty="0"/>
              <a:t>sağlar. Bağlantı cihazlar </a:t>
            </a:r>
            <a:r>
              <a:rPr lang="tr-TR" dirty="0" smtClean="0"/>
              <a:t>arasında time </a:t>
            </a:r>
            <a:r>
              <a:rPr lang="tr-TR" dirty="0" err="1"/>
              <a:t>shared</a:t>
            </a:r>
            <a:r>
              <a:rPr lang="tr-TR" dirty="0"/>
              <a:t> </a:t>
            </a:r>
            <a:r>
              <a:rPr lang="tr-TR" dirty="0" smtClean="0"/>
              <a:t>veya </a:t>
            </a:r>
            <a:r>
              <a:rPr lang="tr-TR" dirty="0" err="1" smtClean="0"/>
              <a:t>spatially</a:t>
            </a:r>
            <a:r>
              <a:rPr lang="tr-TR" dirty="0" smtClean="0"/>
              <a:t> </a:t>
            </a:r>
            <a:r>
              <a:rPr lang="tr-TR" dirty="0" err="1"/>
              <a:t>shared</a:t>
            </a:r>
            <a:r>
              <a:rPr lang="tr-TR" dirty="0"/>
              <a:t> şeklinde paylaştırılır.</a:t>
            </a:r>
          </a:p>
        </p:txBody>
      </p:sp>
      <p:sp>
        <p:nvSpPr>
          <p:cNvPr id="4" name="Dikdörtgen 3"/>
          <p:cNvSpPr/>
          <p:nvPr/>
        </p:nvSpPr>
        <p:spPr>
          <a:xfrm>
            <a:off x="2071530" y="2708920"/>
            <a:ext cx="7072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000" dirty="0">
                <a:latin typeface="Calibri" panose="020F0502020204030204" pitchFamily="34" charset="0"/>
              </a:rPr>
              <a:t>iki cihaz arasında atanmış bir bağlantı sağlar (</a:t>
            </a:r>
            <a:r>
              <a:rPr lang="tr-TR" sz="2000" dirty="0" smtClean="0">
                <a:latin typeface="Calibri" panose="020F0502020204030204" pitchFamily="34" charset="0"/>
              </a:rPr>
              <a:t>TV </a:t>
            </a:r>
            <a:r>
              <a:rPr lang="tr-TR" sz="2000" dirty="0" err="1" smtClean="0">
                <a:latin typeface="Calibri" panose="020F0502020204030204" pitchFamily="34" charset="0"/>
              </a:rPr>
              <a:t>remote</a:t>
            </a:r>
            <a:r>
              <a:rPr lang="tr-TR" sz="2000" dirty="0" smtClean="0">
                <a:latin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</a:rPr>
              <a:t>control</a:t>
            </a:r>
            <a:r>
              <a:rPr lang="tr-TR" sz="2000" dirty="0">
                <a:latin typeface="Calibri" panose="020F0502020204030204" pitchFamily="34" charset="0"/>
              </a:rPr>
              <a:t>)</a:t>
            </a:r>
            <a:endParaRPr lang="tr-TR" sz="20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27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Topolojiler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Mesh (Örgü)</a:t>
            </a:r>
          </a:p>
          <a:p>
            <a:r>
              <a:rPr lang="tr-TR" dirty="0" smtClean="0"/>
              <a:t>Star (Yıldız)</a:t>
            </a:r>
          </a:p>
          <a:p>
            <a:r>
              <a:rPr lang="tr-TR" dirty="0" err="1" smtClean="0"/>
              <a:t>Bus</a:t>
            </a:r>
            <a:r>
              <a:rPr lang="tr-TR" dirty="0" smtClean="0"/>
              <a:t> (Ortak Yol)</a:t>
            </a:r>
          </a:p>
          <a:p>
            <a:r>
              <a:rPr lang="tr-TR" dirty="0" smtClean="0"/>
              <a:t>Ring (Halka)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094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Topolojiler - Mesh</a:t>
            </a:r>
            <a:endParaRPr lang="tr-T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86" y="1254562"/>
            <a:ext cx="6314133" cy="476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31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Topolojiler - Star</a:t>
            </a:r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58692"/>
            <a:ext cx="7885798" cy="456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263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Topolojiler - </a:t>
            </a:r>
            <a:r>
              <a:rPr lang="tr-TR" dirty="0" err="1" smtClean="0"/>
              <a:t>Bus</a:t>
            </a:r>
            <a:endParaRPr lang="tr-T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5801"/>
            <a:ext cx="8964488" cy="2409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493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Topolojiler - Ring</a:t>
            </a: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71" y="1772816"/>
            <a:ext cx="8493858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01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Topolojiler - </a:t>
            </a:r>
            <a:r>
              <a:rPr lang="tr-TR" dirty="0" err="1" smtClean="0"/>
              <a:t>Hibrit</a:t>
            </a:r>
            <a:endParaRPr lang="tr-T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15829"/>
            <a:ext cx="7696429" cy="4705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84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İletişim (</a:t>
            </a:r>
            <a:r>
              <a:rPr lang="tr-TR" dirty="0" err="1"/>
              <a:t>communications</a:t>
            </a:r>
            <a:r>
              <a:rPr lang="tr-TR" dirty="0"/>
              <a:t>) bilgi paylaşımıdır ve “</a:t>
            </a:r>
            <a:r>
              <a:rPr lang="tr-TR" dirty="0" smtClean="0"/>
              <a:t>yüz yüze</a:t>
            </a:r>
            <a:r>
              <a:rPr lang="tr-TR" dirty="0"/>
              <a:t>” ve “uzaktan” olmak üzere iki şekilde yapılır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Uzaktan </a:t>
            </a:r>
            <a:r>
              <a:rPr lang="tr-TR" dirty="0"/>
              <a:t>yapılan iletişim “</a:t>
            </a:r>
            <a:r>
              <a:rPr lang="tr-TR" dirty="0" err="1"/>
              <a:t>telecommunication</a:t>
            </a:r>
            <a:r>
              <a:rPr lang="tr-TR" dirty="0"/>
              <a:t>” </a:t>
            </a:r>
            <a:r>
              <a:rPr lang="tr-TR" dirty="0" smtClean="0"/>
              <a:t>olarak adlandırılır </a:t>
            </a:r>
            <a:r>
              <a:rPr lang="tr-TR" dirty="0"/>
              <a:t>ve telefon, telgraf, televizyon </a:t>
            </a:r>
            <a:r>
              <a:rPr lang="tr-TR" dirty="0" smtClean="0"/>
              <a:t>gibi uygulamaları </a:t>
            </a:r>
            <a:r>
              <a:rPr lang="tr-TR" dirty="0"/>
              <a:t>içerir.</a:t>
            </a:r>
          </a:p>
          <a:p>
            <a:r>
              <a:rPr lang="tr-TR" dirty="0" smtClean="0"/>
              <a:t>Veri </a:t>
            </a:r>
            <a:r>
              <a:rPr lang="tr-TR" dirty="0"/>
              <a:t>(data) bilgiyi paylaşan taraflar arasında </a:t>
            </a:r>
            <a:r>
              <a:rPr lang="tr-TR" dirty="0" smtClean="0"/>
              <a:t>kurallarla belirlenmiş </a:t>
            </a:r>
            <a:r>
              <a:rPr lang="tr-TR" dirty="0"/>
              <a:t>formda bilginin ifade edilmesidir</a:t>
            </a:r>
            <a:r>
              <a:rPr lang="tr-TR" dirty="0" smtClean="0"/>
              <a:t>.</a:t>
            </a:r>
          </a:p>
          <a:p>
            <a:r>
              <a:rPr lang="it-IT" dirty="0" smtClean="0"/>
              <a:t>Veri </a:t>
            </a:r>
            <a:r>
              <a:rPr lang="it-IT" dirty="0"/>
              <a:t>iletişimi (data communications) bilginin </a:t>
            </a:r>
            <a:r>
              <a:rPr lang="it-IT" dirty="0" smtClean="0"/>
              <a:t>herhangi</a:t>
            </a:r>
            <a:r>
              <a:rPr lang="tr-TR" dirty="0" smtClean="0"/>
              <a:t> </a:t>
            </a:r>
            <a:r>
              <a:rPr lang="nb-NO" dirty="0" smtClean="0"/>
              <a:t>bir </a:t>
            </a:r>
            <a:r>
              <a:rPr lang="nb-NO" dirty="0"/>
              <a:t>ortam (hava, kablo vb.) kullanılarak iki </a:t>
            </a:r>
            <a:r>
              <a:rPr lang="nb-NO" dirty="0" smtClean="0"/>
              <a:t>cihaz</a:t>
            </a:r>
            <a:r>
              <a:rPr lang="tr-TR" dirty="0" smtClean="0"/>
              <a:t> arasında </a:t>
            </a:r>
            <a:r>
              <a:rPr lang="tr-TR" dirty="0"/>
              <a:t>transfer edilmesidir.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5843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Ağ Kategorileri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Temel olarak 2 ana kategoriye ayrılır</a:t>
            </a:r>
          </a:p>
          <a:p>
            <a:r>
              <a:rPr lang="tr-TR" dirty="0" err="1" smtClean="0"/>
              <a:t>Wide</a:t>
            </a:r>
            <a:r>
              <a:rPr lang="tr-TR" dirty="0" smtClean="0"/>
              <a:t> </a:t>
            </a:r>
            <a:r>
              <a:rPr lang="tr-TR" dirty="0" err="1" smtClean="0"/>
              <a:t>Area</a:t>
            </a:r>
            <a:r>
              <a:rPr lang="tr-TR" dirty="0" smtClean="0"/>
              <a:t> Network (WAN)</a:t>
            </a:r>
          </a:p>
          <a:p>
            <a:pPr lvl="1"/>
            <a:r>
              <a:rPr lang="tr-TR" dirty="0" err="1" smtClean="0"/>
              <a:t>Metropolitian</a:t>
            </a:r>
            <a:r>
              <a:rPr lang="tr-TR" dirty="0" smtClean="0"/>
              <a:t> </a:t>
            </a:r>
            <a:r>
              <a:rPr lang="tr-TR" dirty="0" err="1" smtClean="0"/>
              <a:t>Area</a:t>
            </a:r>
            <a:r>
              <a:rPr lang="tr-TR" dirty="0" smtClean="0"/>
              <a:t> Network (MAN)</a:t>
            </a:r>
          </a:p>
          <a:p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Area</a:t>
            </a:r>
            <a:r>
              <a:rPr lang="tr-TR" dirty="0" smtClean="0"/>
              <a:t> Network (LAN)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07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LAN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LAN, iki veya daha fazla bilgisayar </a:t>
            </a:r>
            <a:r>
              <a:rPr lang="tr-TR" dirty="0" err="1" smtClean="0"/>
              <a:t>rasında</a:t>
            </a:r>
            <a:r>
              <a:rPr lang="tr-TR" dirty="0" smtClean="0"/>
              <a:t> donanım, yazılım veya data paylaşımı için kullanılır. LAN boyutu birkaç kilometre ile sınırlıdır.</a:t>
            </a:r>
          </a:p>
          <a:p>
            <a:r>
              <a:rPr lang="tr-TR" dirty="0" smtClean="0"/>
              <a:t>İlk LAN’ </a:t>
            </a:r>
            <a:r>
              <a:rPr lang="tr-TR" dirty="0" err="1" smtClean="0"/>
              <a:t>lar</a:t>
            </a:r>
            <a:r>
              <a:rPr lang="tr-TR" dirty="0" smtClean="0"/>
              <a:t> 4- 16 </a:t>
            </a:r>
            <a:r>
              <a:rPr lang="tr-TR" dirty="0" err="1" smtClean="0"/>
              <a:t>Mbps</a:t>
            </a:r>
            <a:r>
              <a:rPr lang="tr-TR" dirty="0" smtClean="0"/>
              <a:t> iken günümüzde 1 </a:t>
            </a:r>
            <a:r>
              <a:rPr lang="tr-TR" dirty="0" err="1" smtClean="0"/>
              <a:t>Gbps</a:t>
            </a:r>
            <a:r>
              <a:rPr lang="tr-TR" dirty="0"/>
              <a:t> </a:t>
            </a:r>
            <a:r>
              <a:rPr lang="tr-TR" dirty="0" smtClean="0"/>
              <a:t>– 10 Gbps2 </a:t>
            </a:r>
            <a:r>
              <a:rPr lang="tr-TR" dirty="0" err="1" smtClean="0"/>
              <a:t>lara</a:t>
            </a:r>
            <a:r>
              <a:rPr lang="tr-TR" dirty="0" smtClean="0"/>
              <a:t> kadar ulaşabilmektedir.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418516"/>
            <a:ext cx="5346251" cy="3423460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2236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WAN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Bir ülke, kıta veya dünya ölçeğinde kullanılabilir.</a:t>
            </a:r>
          </a:p>
          <a:p>
            <a:r>
              <a:rPr lang="tr-TR" dirty="0" smtClean="0"/>
              <a:t>Devre Anahtarlama</a:t>
            </a:r>
          </a:p>
          <a:p>
            <a:r>
              <a:rPr lang="tr-TR" dirty="0" smtClean="0"/>
              <a:t>Paket Anahtarlama</a:t>
            </a:r>
          </a:p>
          <a:p>
            <a:pPr lvl="1"/>
            <a:r>
              <a:rPr lang="tr-TR" dirty="0" smtClean="0"/>
              <a:t>X.25</a:t>
            </a:r>
          </a:p>
          <a:p>
            <a:pPr lvl="1"/>
            <a:r>
              <a:rPr lang="tr-TR" dirty="0" err="1" smtClean="0"/>
              <a:t>Frame</a:t>
            </a:r>
            <a:r>
              <a:rPr lang="tr-TR" dirty="0" smtClean="0"/>
              <a:t> </a:t>
            </a:r>
            <a:r>
              <a:rPr lang="tr-TR" dirty="0" err="1" smtClean="0"/>
              <a:t>Relay</a:t>
            </a:r>
            <a:endParaRPr lang="tr-TR" dirty="0" smtClean="0"/>
          </a:p>
          <a:p>
            <a:pPr lvl="1"/>
            <a:r>
              <a:rPr lang="tr-TR" dirty="0" smtClean="0"/>
              <a:t>ATM</a:t>
            </a:r>
          </a:p>
          <a:p>
            <a:pPr lvl="1"/>
            <a:r>
              <a:rPr lang="tr-TR" dirty="0" smtClean="0"/>
              <a:t>ISDN</a:t>
            </a:r>
          </a:p>
          <a:p>
            <a:pPr lvl="1"/>
            <a:r>
              <a:rPr lang="tr-TR" dirty="0" smtClean="0"/>
              <a:t>Kablosuz WAN</a:t>
            </a:r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339" y="2585227"/>
            <a:ext cx="5805661" cy="427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614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Metropolitan</a:t>
            </a:r>
            <a:r>
              <a:rPr lang="tr-TR" dirty="0" smtClean="0"/>
              <a:t> </a:t>
            </a:r>
            <a:r>
              <a:rPr lang="tr-TR" dirty="0" err="1" smtClean="0"/>
              <a:t>Area</a:t>
            </a:r>
            <a:r>
              <a:rPr lang="tr-TR" dirty="0" smtClean="0"/>
              <a:t> Network - MAN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466728" cy="4937760"/>
          </a:xfrm>
        </p:spPr>
        <p:txBody>
          <a:bodyPr>
            <a:normAutofit fontScale="85000" lnSpcReduction="10000"/>
          </a:bodyPr>
          <a:lstStyle/>
          <a:p>
            <a:r>
              <a:rPr lang="tr-TR" dirty="0" smtClean="0"/>
              <a:t>Bir şehir ölçeğinde hızlı iletişim sağlamak için kullanılır.</a:t>
            </a:r>
          </a:p>
          <a:p>
            <a:r>
              <a:rPr lang="tr-TR" dirty="0"/>
              <a:t> </a:t>
            </a:r>
            <a:r>
              <a:rPr lang="tr-TR" dirty="0" smtClean="0"/>
              <a:t>DSL bağlantılar MAN kategorisinde değerlendirilir.</a:t>
            </a:r>
          </a:p>
          <a:p>
            <a:r>
              <a:rPr lang="tr-TR" dirty="0" smtClean="0"/>
              <a:t>İki veya daha fazla ağın birleşmesiyle </a:t>
            </a:r>
            <a:r>
              <a:rPr lang="tr-TR" dirty="0" err="1" smtClean="0"/>
              <a:t>internetwork</a:t>
            </a:r>
            <a:r>
              <a:rPr lang="tr-TR" dirty="0" smtClean="0"/>
              <a:t> veya internet oluşur.</a:t>
            </a:r>
          </a:p>
          <a:p>
            <a:r>
              <a:rPr lang="tr-TR" dirty="0"/>
              <a:t>En bilinen örneği </a:t>
            </a:r>
            <a:r>
              <a:rPr lang="tr-TR" dirty="0" smtClean="0"/>
              <a:t>kablo TV </a:t>
            </a:r>
            <a:r>
              <a:rPr lang="tr-TR" dirty="0"/>
              <a:t>ağlarıdır.</a:t>
            </a:r>
          </a:p>
          <a:p>
            <a:r>
              <a:rPr lang="tr-TR" dirty="0" smtClean="0"/>
              <a:t>Günümüzde kullanılan IEEE </a:t>
            </a:r>
            <a:r>
              <a:rPr lang="tr-TR" dirty="0"/>
              <a:t>801.16 (</a:t>
            </a:r>
            <a:r>
              <a:rPr lang="tr-TR" dirty="0" err="1" smtClean="0"/>
              <a:t>WiMAX</a:t>
            </a:r>
            <a:r>
              <a:rPr lang="tr-TR" dirty="0" smtClean="0"/>
              <a:t>)da bir </a:t>
            </a:r>
            <a:r>
              <a:rPr lang="tr-TR" dirty="0"/>
              <a:t>diğer MAN örneğidir</a:t>
            </a:r>
            <a:endParaRPr lang="tr-TR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13" y="2204864"/>
            <a:ext cx="4734770" cy="4653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70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37" y="332656"/>
            <a:ext cx="9004462" cy="6120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29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38" y="366261"/>
            <a:ext cx="8789941" cy="6231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12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-82905"/>
            <a:ext cx="6048672" cy="6860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44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Protokoller ve Standartlar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İletişim yapabilmek için birimler bir protokol üzerinden anlaşırlar</a:t>
            </a:r>
          </a:p>
          <a:p>
            <a:r>
              <a:rPr lang="tr-TR" dirty="0" smtClean="0"/>
              <a:t>Bir protokol veri </a:t>
            </a:r>
            <a:r>
              <a:rPr lang="tr-TR" dirty="0" err="1" smtClean="0"/>
              <a:t>iletişimni</a:t>
            </a:r>
            <a:r>
              <a:rPr lang="tr-TR" dirty="0" smtClean="0"/>
              <a:t> yöneten kurallar kümesidir</a:t>
            </a:r>
          </a:p>
          <a:p>
            <a:r>
              <a:rPr lang="tr-TR" dirty="0" smtClean="0"/>
              <a:t>Bir protokol neyin, ne zaman, nasıl </a:t>
            </a:r>
            <a:r>
              <a:rPr lang="tr-TR" dirty="0" err="1" smtClean="0"/>
              <a:t>iletileciğini</a:t>
            </a:r>
            <a:r>
              <a:rPr lang="tr-TR" dirty="0" smtClean="0"/>
              <a:t> tanımlar</a:t>
            </a:r>
          </a:p>
          <a:p>
            <a:r>
              <a:rPr lang="tr-TR" dirty="0" smtClean="0"/>
              <a:t>Bir protokolün anahtar bileşenleri</a:t>
            </a:r>
          </a:p>
          <a:p>
            <a:pPr lvl="1"/>
            <a:r>
              <a:rPr lang="tr-TR" dirty="0" err="1" smtClean="0"/>
              <a:t>Syntax</a:t>
            </a:r>
            <a:r>
              <a:rPr lang="tr-TR" dirty="0" smtClean="0"/>
              <a:t>, verinin yapısı veya biçimidir. (paketteki ilk sekiz bit adres olsun gibi)</a:t>
            </a:r>
          </a:p>
          <a:p>
            <a:pPr lvl="1"/>
            <a:r>
              <a:rPr lang="tr-TR" dirty="0" err="1" smtClean="0"/>
              <a:t>Semantics</a:t>
            </a:r>
            <a:r>
              <a:rPr lang="tr-TR" dirty="0" smtClean="0"/>
              <a:t>, bit gruplarının anlamını gösterir. (adres bir sonraki </a:t>
            </a:r>
            <a:r>
              <a:rPr lang="tr-TR" dirty="0" err="1" smtClean="0"/>
              <a:t>node</a:t>
            </a:r>
            <a:r>
              <a:rPr lang="tr-TR" dirty="0" smtClean="0"/>
              <a:t> mu yoksa hedefimi gösteriyor)</a:t>
            </a:r>
          </a:p>
          <a:p>
            <a:pPr lvl="1"/>
            <a:r>
              <a:rPr lang="tr-TR" dirty="0" err="1" smtClean="0"/>
              <a:t>Timing</a:t>
            </a:r>
            <a:r>
              <a:rPr lang="tr-TR" dirty="0" smtClean="0"/>
              <a:t>, verinin ne zaman iletileceği ve hangi hızda iletileceği bilgisini gösterir. Alıcı ile verici arasındaki hız uyumsuzluklarını giderir.</a:t>
            </a:r>
            <a:endParaRPr lang="tr-TR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9779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Protokoller ve Standartlar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Veri iletişim standartları 2 ana kategoriye bölünür</a:t>
            </a:r>
          </a:p>
          <a:p>
            <a:pPr lvl="1"/>
            <a:r>
              <a:rPr lang="tr-TR" dirty="0" smtClean="0"/>
              <a:t>De </a:t>
            </a:r>
            <a:r>
              <a:rPr lang="tr-TR" dirty="0" err="1" smtClean="0"/>
              <a:t>facto</a:t>
            </a:r>
            <a:r>
              <a:rPr lang="tr-TR" dirty="0" smtClean="0"/>
              <a:t> – bir kurum tarafından onaylanmamış ancak yaygın bir şekilde kullanılan standarttır.</a:t>
            </a:r>
          </a:p>
          <a:p>
            <a:pPr lvl="1"/>
            <a:r>
              <a:rPr lang="tr-TR" dirty="0" smtClean="0"/>
              <a:t>De </a:t>
            </a:r>
            <a:r>
              <a:rPr lang="tr-TR" dirty="0" err="1" smtClean="0"/>
              <a:t>jure</a:t>
            </a:r>
            <a:r>
              <a:rPr lang="tr-TR" dirty="0" smtClean="0"/>
              <a:t> – bir kurum tarafından onaylanmış standarttır.</a:t>
            </a:r>
          </a:p>
          <a:p>
            <a:r>
              <a:rPr lang="tr-TR" dirty="0" smtClean="0"/>
              <a:t>Standart Organizasyonları</a:t>
            </a:r>
          </a:p>
          <a:p>
            <a:pPr lvl="1"/>
            <a:r>
              <a:rPr lang="tr-TR" dirty="0" smtClean="0"/>
              <a:t>ISO – bilimsel, ekonomik ve teknolojik alanlarda çalışırlar. (OSI)</a:t>
            </a:r>
          </a:p>
          <a:p>
            <a:pPr lvl="1"/>
            <a:r>
              <a:rPr lang="tr-TR" dirty="0" smtClean="0"/>
              <a:t>ITU – 1993 den sonra ITU - T</a:t>
            </a:r>
          </a:p>
          <a:p>
            <a:pPr lvl="1"/>
            <a:r>
              <a:rPr lang="tr-TR" dirty="0" smtClean="0"/>
              <a:t>ANSI – ANSI karakter seti, ANSI – C, ANCI - SQL</a:t>
            </a:r>
          </a:p>
          <a:p>
            <a:pPr lvl="1"/>
            <a:r>
              <a:rPr lang="tr-TR" dirty="0" smtClean="0"/>
              <a:t>IEEE – IEEE 802.x</a:t>
            </a:r>
          </a:p>
          <a:p>
            <a:r>
              <a:rPr lang="tr-TR" dirty="0" smtClean="0"/>
              <a:t>İnternet Standartları</a:t>
            </a:r>
          </a:p>
          <a:p>
            <a:pPr lvl="2"/>
            <a:r>
              <a:rPr lang="tr-TR" dirty="0" smtClean="0"/>
              <a:t>RFC (</a:t>
            </a:r>
            <a:r>
              <a:rPr lang="en-US" dirty="0" smtClean="0"/>
              <a:t>Request for Comment</a:t>
            </a:r>
            <a:r>
              <a:rPr lang="tr-TR" dirty="0" smtClean="0"/>
              <a:t>) İnternet otoriteleri tarafından doküman olarak yayınlanır. RFC olarak yayınlanır. Her RFC dokümanı bir numaraya ve özellikle bir alana yöneliktir.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3541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 ile İlgili Siteler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>
                <a:hlinkClick r:id="rId2"/>
              </a:rPr>
              <a:t>www.ietf.org/rfc.html</a:t>
            </a:r>
            <a:endParaRPr lang="tr-TR" dirty="0" smtClean="0"/>
          </a:p>
          <a:p>
            <a:pPr lvl="1"/>
            <a:r>
              <a:rPr lang="tr-TR" dirty="0" smtClean="0"/>
              <a:t>RFC listesi</a:t>
            </a:r>
          </a:p>
          <a:p>
            <a:r>
              <a:rPr lang="tr-TR" dirty="0" smtClean="0">
                <a:hlinkClick r:id="rId3"/>
              </a:rPr>
              <a:t>www.acm.org/sigcomm/sos.html</a:t>
            </a:r>
            <a:endParaRPr lang="tr-TR" dirty="0" smtClean="0"/>
          </a:p>
          <a:p>
            <a:pPr lvl="1"/>
            <a:r>
              <a:rPr lang="tr-TR" dirty="0" smtClean="0"/>
              <a:t>Çeşitli network </a:t>
            </a:r>
            <a:r>
              <a:rPr lang="tr-TR" dirty="0" err="1" smtClean="0"/>
              <a:t>stanadartlarının</a:t>
            </a:r>
            <a:r>
              <a:rPr lang="tr-TR" dirty="0" smtClean="0"/>
              <a:t> son durumları vardır</a:t>
            </a:r>
          </a:p>
          <a:p>
            <a:r>
              <a:rPr lang="tr-TR" dirty="0" smtClean="0">
                <a:hlinkClick r:id="rId4"/>
              </a:rPr>
              <a:t>www.ieee.org</a:t>
            </a:r>
            <a:endParaRPr lang="tr-TR" dirty="0" smtClean="0"/>
          </a:p>
          <a:p>
            <a:r>
              <a:rPr lang="tr-TR" smtClean="0">
                <a:hlinkClick r:id="rId5"/>
              </a:rPr>
              <a:t>www.ansi.org</a:t>
            </a:r>
            <a:endParaRPr lang="tr-TR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02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İletişim Ağı Kaynakları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Bir iletişim ağı aşağıdaki varlıklardan oluşur.</a:t>
            </a:r>
          </a:p>
          <a:p>
            <a:pPr marL="0" indent="0">
              <a:buNone/>
            </a:pPr>
            <a:r>
              <a:rPr lang="tr-TR" dirty="0" smtClean="0"/>
              <a:t>	– </a:t>
            </a:r>
            <a:r>
              <a:rPr lang="tr-TR" dirty="0"/>
              <a:t>Donanım elemanları</a:t>
            </a:r>
          </a:p>
          <a:p>
            <a:pPr marL="0" indent="0">
              <a:buNone/>
            </a:pPr>
            <a:r>
              <a:rPr lang="tr-TR" dirty="0" smtClean="0"/>
              <a:t>	– </a:t>
            </a:r>
            <a:r>
              <a:rPr lang="tr-TR" dirty="0"/>
              <a:t>Ağ işletim sistemi / yazılım</a:t>
            </a:r>
          </a:p>
          <a:p>
            <a:pPr marL="0" indent="0">
              <a:buNone/>
            </a:pPr>
            <a:r>
              <a:rPr lang="tr-TR" dirty="0" smtClean="0"/>
              <a:t>	– </a:t>
            </a:r>
            <a:r>
              <a:rPr lang="tr-TR" dirty="0"/>
              <a:t>İletişim kanalı</a:t>
            </a:r>
          </a:p>
          <a:p>
            <a:pPr marL="0" indent="0">
              <a:buNone/>
            </a:pPr>
            <a:r>
              <a:rPr lang="tr-TR" dirty="0" smtClean="0"/>
              <a:t>	– </a:t>
            </a:r>
            <a:r>
              <a:rPr lang="tr-TR" dirty="0"/>
              <a:t>Veri / Bilgi / Kaynaklar</a:t>
            </a:r>
          </a:p>
          <a:p>
            <a:pPr marL="0" indent="0">
              <a:buNone/>
            </a:pPr>
            <a:r>
              <a:rPr lang="tr-TR" dirty="0" smtClean="0"/>
              <a:t>	– </a:t>
            </a:r>
            <a:r>
              <a:rPr lang="tr-TR" dirty="0"/>
              <a:t>Protokoller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1538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Bir renkli resim 16 bit piksellerden oluşuyor. Maksimum kaç tane renk tanımlanabilir?</a:t>
            </a:r>
          </a:p>
          <a:p>
            <a:r>
              <a:rPr lang="tr-TR" dirty="0" smtClean="0"/>
              <a:t>Varsayalım ki 6 aygıta sahip bir mesh ağı kurulmak isteniyor.  Kaç tane kablo gerekir? Her aygıtta kaç tane porta ihtiyaç vardır</a:t>
            </a:r>
          </a:p>
          <a:p>
            <a:r>
              <a:rPr lang="tr-TR" dirty="0" smtClean="0"/>
              <a:t>Bir yıldız </a:t>
            </a:r>
            <a:r>
              <a:rPr lang="tr-TR" dirty="0" err="1" smtClean="0"/>
              <a:t>backbone</a:t>
            </a:r>
            <a:r>
              <a:rPr lang="tr-TR" dirty="0" smtClean="0"/>
              <a:t> ve bir 3 ring ağından oluşan </a:t>
            </a:r>
            <a:r>
              <a:rPr lang="tr-TR" dirty="0" err="1" smtClean="0"/>
              <a:t>hibrid</a:t>
            </a:r>
            <a:r>
              <a:rPr lang="tr-TR" dirty="0" smtClean="0"/>
              <a:t> bir topoloji çiziniz.</a:t>
            </a:r>
          </a:p>
          <a:p>
            <a:r>
              <a:rPr lang="tr-TR" dirty="0" smtClean="0"/>
              <a:t>Bir ring </a:t>
            </a:r>
            <a:r>
              <a:rPr lang="tr-TR" dirty="0" err="1" smtClean="0"/>
              <a:t>backbone</a:t>
            </a:r>
            <a:r>
              <a:rPr lang="tr-TR" dirty="0" smtClean="0"/>
              <a:t> ve iki </a:t>
            </a:r>
            <a:r>
              <a:rPr lang="tr-TR" dirty="0" err="1" smtClean="0"/>
              <a:t>bus</a:t>
            </a:r>
            <a:r>
              <a:rPr lang="tr-TR" dirty="0" smtClean="0"/>
              <a:t> ağından oluşan </a:t>
            </a:r>
            <a:r>
              <a:rPr lang="tr-TR" dirty="0" err="1" smtClean="0"/>
              <a:t>hibrit</a:t>
            </a:r>
            <a:r>
              <a:rPr lang="tr-TR" dirty="0" smtClean="0"/>
              <a:t> bir topoloji çiziniz</a:t>
            </a:r>
          </a:p>
          <a:p>
            <a:r>
              <a:rPr lang="tr-TR" dirty="0" smtClean="0"/>
              <a:t>Telefon ağı ile interneti karşılaştırınız. Benzerlikleri ve farklılıkları nelerdir?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1891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Ödev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Ekteki </a:t>
            </a:r>
            <a:r>
              <a:rPr lang="tr-TR" dirty="0" err="1" smtClean="0"/>
              <a:t>dökümanın</a:t>
            </a:r>
            <a:r>
              <a:rPr lang="tr-TR" dirty="0" smtClean="0"/>
              <a:t> </a:t>
            </a:r>
            <a:r>
              <a:rPr lang="tr-TR" smtClean="0"/>
              <a:t>özetini çıkarınız</a:t>
            </a:r>
            <a:endParaRPr lang="tr-TR" dirty="0" smtClean="0"/>
          </a:p>
          <a:p>
            <a:r>
              <a:rPr lang="tr-TR" dirty="0" smtClean="0"/>
              <a:t>Teslim Tarihi:02.11.2018</a:t>
            </a:r>
          </a:p>
          <a:p>
            <a:r>
              <a:rPr lang="tr-TR" dirty="0" smtClean="0"/>
              <a:t>Çıktı alarak Arş. Gör.  Fuat Çankaya hocanıza teslim ediniz.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798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İletişimi (Bazı tanımlar)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Veri iletişiminin etkinliği 4 parametreyle ifade edilir</a:t>
            </a:r>
          </a:p>
          <a:p>
            <a:pPr lvl="1"/>
            <a:r>
              <a:rPr lang="tr-TR" dirty="0" smtClean="0"/>
              <a:t>Delivery (Doğru Gönderim), verinin sadece doğru hedeflere ulaştırılmasıdır.</a:t>
            </a:r>
          </a:p>
          <a:p>
            <a:pPr lvl="1"/>
            <a:r>
              <a:rPr lang="tr-TR" dirty="0" err="1" smtClean="0"/>
              <a:t>Accuracy</a:t>
            </a:r>
            <a:r>
              <a:rPr lang="tr-TR" dirty="0" smtClean="0"/>
              <a:t> (doğruluk), verinin kaynağından çıktığı şekliyle iletilmesidir.</a:t>
            </a:r>
          </a:p>
          <a:p>
            <a:pPr lvl="1"/>
            <a:r>
              <a:rPr lang="tr-TR" dirty="0" err="1" smtClean="0"/>
              <a:t>Timeliness</a:t>
            </a:r>
            <a:r>
              <a:rPr lang="tr-TR" dirty="0" smtClean="0"/>
              <a:t> (Zaman), verinin zamanında hedefe ulaşmasıdır. Gerçek iletişimde önemlidir</a:t>
            </a:r>
          </a:p>
          <a:p>
            <a:pPr lvl="1"/>
            <a:r>
              <a:rPr lang="tr-TR" dirty="0" err="1" smtClean="0"/>
              <a:t>Jitter</a:t>
            </a:r>
            <a:r>
              <a:rPr lang="tr-TR" dirty="0" smtClean="0"/>
              <a:t> (gecikme değişimi), paketlerin hedefe ulaşma süresindeki değişimdir.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58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İletişim Modeli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tr-TR" sz="2000" dirty="0" smtClean="0"/>
              <a:t>Veri iletişim sistemi 5 temel elemandan oluşur</a:t>
            </a:r>
          </a:p>
          <a:p>
            <a:pPr lvl="1"/>
            <a:r>
              <a:rPr lang="tr-TR" sz="1800" dirty="0" smtClean="0"/>
              <a:t>Message (mesaj), iletilen bilgidir. (ses, görüntü, metin sayı, resim)</a:t>
            </a:r>
          </a:p>
          <a:p>
            <a:pPr lvl="1"/>
            <a:r>
              <a:rPr lang="tr-TR" sz="1800" dirty="0" err="1" smtClean="0"/>
              <a:t>Transmitter</a:t>
            </a:r>
            <a:r>
              <a:rPr lang="tr-TR" sz="1800" dirty="0" smtClean="0"/>
              <a:t> - </a:t>
            </a:r>
            <a:r>
              <a:rPr lang="tr-TR" sz="1800" dirty="0" err="1" smtClean="0"/>
              <a:t>Sender</a:t>
            </a:r>
            <a:r>
              <a:rPr lang="tr-TR" sz="1800" dirty="0" smtClean="0"/>
              <a:t> (verici - gönderici), veriyi ileten cihazdır. (</a:t>
            </a:r>
            <a:r>
              <a:rPr lang="tr-TR" sz="1800" dirty="0" err="1" smtClean="0"/>
              <a:t>pc</a:t>
            </a:r>
            <a:r>
              <a:rPr lang="tr-TR" sz="1800" dirty="0" smtClean="0"/>
              <a:t>, video </a:t>
            </a:r>
            <a:r>
              <a:rPr lang="tr-TR" sz="1800" dirty="0" err="1" smtClean="0"/>
              <a:t>camera</a:t>
            </a:r>
            <a:r>
              <a:rPr lang="tr-TR" sz="1800" dirty="0" smtClean="0"/>
              <a:t>, telefon ahizesi)</a:t>
            </a:r>
          </a:p>
          <a:p>
            <a:pPr lvl="1"/>
            <a:r>
              <a:rPr lang="tr-TR" sz="1800" dirty="0" err="1"/>
              <a:t>Receiver</a:t>
            </a:r>
            <a:r>
              <a:rPr lang="tr-TR" sz="1800" dirty="0"/>
              <a:t> (alıcı</a:t>
            </a:r>
            <a:r>
              <a:rPr lang="tr-TR" sz="1800" dirty="0" smtClean="0"/>
              <a:t>), veriyi alan cihazdır. (televizyon, telefon hoparlörü, </a:t>
            </a:r>
            <a:r>
              <a:rPr lang="tr-TR" sz="1800" dirty="0" err="1" smtClean="0"/>
              <a:t>pc</a:t>
            </a:r>
            <a:r>
              <a:rPr lang="tr-TR" sz="1800" dirty="0" smtClean="0"/>
              <a:t>)</a:t>
            </a:r>
          </a:p>
          <a:p>
            <a:pPr lvl="1"/>
            <a:r>
              <a:rPr lang="tr-TR" sz="1800" dirty="0" err="1" smtClean="0"/>
              <a:t>Transmission</a:t>
            </a:r>
            <a:r>
              <a:rPr lang="tr-TR" sz="1800" dirty="0" smtClean="0"/>
              <a:t> </a:t>
            </a:r>
            <a:r>
              <a:rPr lang="tr-TR" sz="1800" dirty="0" err="1" smtClean="0"/>
              <a:t>System</a:t>
            </a:r>
            <a:r>
              <a:rPr lang="tr-TR" sz="1800" dirty="0" smtClean="0"/>
              <a:t> (İletim Sistemi - ortamı), verinin ileten ve alan cihaz arasında iletilmesini sağlayan fiziksel yoludur. (çift bükümlü kablo, </a:t>
            </a:r>
            <a:r>
              <a:rPr lang="tr-TR" sz="1800" dirty="0" err="1" smtClean="0"/>
              <a:t>koaksiyel</a:t>
            </a:r>
            <a:r>
              <a:rPr lang="tr-TR" sz="1800" dirty="0" smtClean="0"/>
              <a:t> kablo, fiber optik kablo)</a:t>
            </a:r>
          </a:p>
          <a:p>
            <a:pPr lvl="1"/>
            <a:r>
              <a:rPr lang="tr-TR" sz="1800" dirty="0" smtClean="0"/>
              <a:t>Protocol (protokol), veri iletişimini başlatır, yönetir, sonlandırır. Protokol olmadan iki cihaz bağlanabilir ancak iletişim kuramaz.</a:t>
            </a:r>
            <a:endParaRPr lang="tr-TR" sz="18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509121"/>
            <a:ext cx="7632848" cy="2016224"/>
          </a:xfrm>
          <a:prstGeom prst="rect">
            <a:avLst/>
          </a:prstGeom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417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İletişim Örneği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2355" y="1268760"/>
            <a:ext cx="8845034" cy="4896544"/>
          </a:xfrm>
          <a:prstGeom prst="rect">
            <a:avLst/>
          </a:prstGeom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031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2"/>
          <a:srcRect b="5703"/>
          <a:stretch/>
        </p:blipFill>
        <p:spPr>
          <a:xfrm>
            <a:off x="-1933575" y="-228600"/>
            <a:ext cx="13011150" cy="7330008"/>
          </a:xfrm>
          <a:prstGeom prst="rect">
            <a:avLst/>
          </a:prstGeom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680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AutoShape 2" descr="Global Mobile Data Traffic (2015-2020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387787"/>
            <a:ext cx="8547277" cy="4777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212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İletişimin görevleri</a:t>
            </a:r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060848"/>
            <a:ext cx="8367013" cy="28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A9606-83A9-4CC3-898D-222D477960B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940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aynak">
  <a:themeElements>
    <a:clrScheme name="Kayna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Kayna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yna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335</TotalTime>
  <Words>1009</Words>
  <Application>Microsoft Office PowerPoint</Application>
  <PresentationFormat>Ekran Gösterisi (4:3)</PresentationFormat>
  <Paragraphs>146</Paragraphs>
  <Slides>31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31</vt:i4>
      </vt:variant>
    </vt:vector>
  </HeadingPairs>
  <TitlesOfParts>
    <vt:vector size="37" baseType="lpstr">
      <vt:lpstr>Bookman Old Style</vt:lpstr>
      <vt:lpstr>Calibri</vt:lpstr>
      <vt:lpstr>Gill Sans MT</vt:lpstr>
      <vt:lpstr>Wingdings</vt:lpstr>
      <vt:lpstr>Wingdings 3</vt:lpstr>
      <vt:lpstr>Kaynak</vt:lpstr>
      <vt:lpstr>Veri İletişimi (Data Communications)</vt:lpstr>
      <vt:lpstr>Giriş</vt:lpstr>
      <vt:lpstr>İletişim Ağı Kaynakları</vt:lpstr>
      <vt:lpstr>Veri İletişimi (Bazı tanımlar)</vt:lpstr>
      <vt:lpstr>Veri İletişim Modeli</vt:lpstr>
      <vt:lpstr>İletişim Örneği</vt:lpstr>
      <vt:lpstr>PowerPoint Sunusu</vt:lpstr>
      <vt:lpstr>PowerPoint Sunusu</vt:lpstr>
      <vt:lpstr>İletişimin görevleri</vt:lpstr>
      <vt:lpstr>Verinin Oluşturulması</vt:lpstr>
      <vt:lpstr>İletişim Modları</vt:lpstr>
      <vt:lpstr>Ağ (Network) Kriterleri</vt:lpstr>
      <vt:lpstr>Bağlantı Türleri</vt:lpstr>
      <vt:lpstr>Topolojiler</vt:lpstr>
      <vt:lpstr>Topolojiler - Mesh</vt:lpstr>
      <vt:lpstr>Topolojiler - Star</vt:lpstr>
      <vt:lpstr>Topolojiler - Bus</vt:lpstr>
      <vt:lpstr>Topolojiler - Ring</vt:lpstr>
      <vt:lpstr>Topolojiler - Hibrit</vt:lpstr>
      <vt:lpstr>Ağ Kategorileri</vt:lpstr>
      <vt:lpstr>LAN</vt:lpstr>
      <vt:lpstr>WAN</vt:lpstr>
      <vt:lpstr>Metropolitan Area Network - MAN</vt:lpstr>
      <vt:lpstr>PowerPoint Sunusu</vt:lpstr>
      <vt:lpstr>PowerPoint Sunusu</vt:lpstr>
      <vt:lpstr>PowerPoint Sunusu</vt:lpstr>
      <vt:lpstr>Protokoller ve Standartlar</vt:lpstr>
      <vt:lpstr>Protokoller ve Standartlar</vt:lpstr>
      <vt:lpstr>Konu ile İlgili Siteler</vt:lpstr>
      <vt:lpstr>Sorular</vt:lpstr>
      <vt:lpstr>Ödev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İletişimi (Data Communications)</dc:title>
  <dc:creator>mevlut</dc:creator>
  <cp:lastModifiedBy>mevlut ersoy</cp:lastModifiedBy>
  <cp:revision>26</cp:revision>
  <dcterms:created xsi:type="dcterms:W3CDTF">2016-09-26T20:05:53Z</dcterms:created>
  <dcterms:modified xsi:type="dcterms:W3CDTF">2018-09-30T21:02:33Z</dcterms:modified>
</cp:coreProperties>
</file>