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1" r:id="rId3"/>
    <p:sldId id="257" r:id="rId4"/>
    <p:sldId id="276" r:id="rId5"/>
    <p:sldId id="259" r:id="rId6"/>
    <p:sldId id="258" r:id="rId7"/>
    <p:sldId id="277" r:id="rId8"/>
    <p:sldId id="278" r:id="rId9"/>
    <p:sldId id="282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83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6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4EC51-6C45-4CFA-B891-B05E5E5A4E49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44EC2-C627-46D0-888A-A423580CE0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5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sayısal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veriyi sayısal sinyale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donuşturme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işlemidir.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Veri iletişiminde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amac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parcalarının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iletilmesidir. En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kucuk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parca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olarak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adlandırılır.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Şekilde </a:t>
            </a:r>
            <a:r>
              <a:rPr lang="tr-TR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 sinyal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parcasıyla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taşınan veri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parcasının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sayısını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gostermektedir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44EC2-C627-46D0-888A-A423580CE07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3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446D5-85E4-4680-A510-1909F9759714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DC3A60-F469-4640-ABE3-E73C8D94E43C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Sayısal İletişim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3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800" dirty="0" smtClean="0"/>
              <a:t>Saf </a:t>
            </a:r>
            <a:r>
              <a:rPr lang="tr-TR" sz="2800" dirty="0"/>
              <a:t>ikilik bit akışları ile yapılan kodlama aşağıdaki nedenlerden </a:t>
            </a:r>
            <a:r>
              <a:rPr lang="tr-TR" sz="2800" dirty="0" smtClean="0"/>
              <a:t>dolayı uygun </a:t>
            </a:r>
            <a:r>
              <a:rPr lang="tr-TR" sz="2800" dirty="0"/>
              <a:t>değildir</a:t>
            </a:r>
            <a:r>
              <a:rPr lang="tr-TR" sz="2800" dirty="0" smtClean="0"/>
              <a:t>.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-10357" y="1149044"/>
            <a:ext cx="4041648" cy="4937760"/>
          </a:xfrm>
        </p:spPr>
        <p:txBody>
          <a:bodyPr>
            <a:normAutofit fontScale="85000" lnSpcReduction="20000"/>
          </a:bodyPr>
          <a:lstStyle/>
          <a:p>
            <a:r>
              <a:rPr lang="tr-TR" sz="2800" dirty="0" smtClean="0"/>
              <a:t>Sinyal </a:t>
            </a:r>
            <a:r>
              <a:rPr lang="tr-TR" sz="2800" dirty="0"/>
              <a:t>kodlamada uzun 1 ve 0 serilerinin alıcıda doğru çözülmesi </a:t>
            </a:r>
            <a:r>
              <a:rPr lang="tr-TR" sz="2800" dirty="0" smtClean="0"/>
              <a:t>zordur. Kodlamada </a:t>
            </a:r>
            <a:r>
              <a:rPr lang="tr-TR" sz="2800" dirty="0"/>
              <a:t>göz önüne alınması </a:t>
            </a:r>
            <a:r>
              <a:rPr lang="tr-TR" sz="2800" dirty="0" smtClean="0"/>
              <a:t>gerekir.</a:t>
            </a:r>
          </a:p>
          <a:p>
            <a:r>
              <a:rPr lang="tr-TR" sz="2800" dirty="0" smtClean="0"/>
              <a:t>Bir </a:t>
            </a:r>
            <a:r>
              <a:rPr lang="tr-TR" sz="2800" dirty="0"/>
              <a:t>sayısal </a:t>
            </a:r>
            <a:r>
              <a:rPr lang="tr-TR" sz="2800" dirty="0" smtClean="0"/>
              <a:t>sinyal belirli </a:t>
            </a:r>
            <a:r>
              <a:rPr lang="tr-TR" sz="2800" dirty="0"/>
              <a:t>bir süre </a:t>
            </a:r>
            <a:r>
              <a:rPr lang="tr-TR" sz="2800" dirty="0" smtClean="0"/>
              <a:t>sabit kalırsa </a:t>
            </a:r>
            <a:r>
              <a:rPr lang="tr-TR" sz="2800" dirty="0"/>
              <a:t>DC </a:t>
            </a:r>
            <a:r>
              <a:rPr lang="tr-TR" sz="2800" dirty="0" smtClean="0"/>
              <a:t>bileşen oluşur </a:t>
            </a:r>
            <a:r>
              <a:rPr lang="tr-TR" sz="2800" dirty="0"/>
              <a:t>ve </a:t>
            </a:r>
            <a:r>
              <a:rPr lang="tr-TR" sz="2800" dirty="0" smtClean="0"/>
              <a:t>düşük frekansları geçirmeyen sistemler için problem </a:t>
            </a:r>
            <a:r>
              <a:rPr lang="tr-TR" sz="2800" dirty="0"/>
              <a:t>oluşur</a:t>
            </a:r>
            <a:r>
              <a:rPr lang="tr-TR" sz="2800" dirty="0" smtClean="0"/>
              <a:t>. (</a:t>
            </a:r>
            <a:r>
              <a:rPr lang="tr-TR" sz="2800" dirty="0"/>
              <a:t>Telefon hattı </a:t>
            </a:r>
            <a:r>
              <a:rPr lang="tr-TR" sz="2800" dirty="0" smtClean="0"/>
              <a:t>200Hz altını </a:t>
            </a:r>
            <a:r>
              <a:rPr lang="tr-TR" sz="2800" dirty="0"/>
              <a:t>geçirmez)</a:t>
            </a:r>
          </a:p>
          <a:p>
            <a:r>
              <a:rPr lang="tr-TR" sz="2800" dirty="0" smtClean="0"/>
              <a:t>İki </a:t>
            </a:r>
            <a:r>
              <a:rPr lang="tr-TR" sz="2800" dirty="0"/>
              <a:t>sistemde </a:t>
            </a:r>
            <a:r>
              <a:rPr lang="tr-TR" sz="2800" dirty="0" smtClean="0"/>
              <a:t>bit aralığının </a:t>
            </a:r>
            <a:r>
              <a:rPr lang="tr-TR" sz="2800" dirty="0"/>
              <a:t>aynı </a:t>
            </a:r>
            <a:r>
              <a:rPr lang="tr-TR" sz="2800" dirty="0" smtClean="0"/>
              <a:t>olması gerekir</a:t>
            </a:r>
            <a:r>
              <a:rPr lang="tr-TR" sz="2800" dirty="0"/>
              <a:t>.</a:t>
            </a:r>
          </a:p>
          <a:p>
            <a:pPr lvl="1"/>
            <a:r>
              <a:rPr lang="tr-TR" sz="2500" dirty="0" smtClean="0"/>
              <a:t>Self‐</a:t>
            </a:r>
            <a:r>
              <a:rPr lang="tr-TR" sz="2500" dirty="0" err="1" smtClean="0"/>
              <a:t>synchronizing</a:t>
            </a:r>
            <a:r>
              <a:rPr lang="tr-TR" sz="2500" dirty="0" smtClean="0"/>
              <a:t> </a:t>
            </a:r>
            <a:r>
              <a:rPr lang="tr-TR" sz="2800" dirty="0" smtClean="0"/>
              <a:t>sayısal sinyalin zamanlama </a:t>
            </a:r>
            <a:r>
              <a:rPr lang="tr-TR" sz="2800" dirty="0"/>
              <a:t>bilgisini içinde bulundurmasıdır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911021" y="1628800"/>
            <a:ext cx="5282788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Sinyal Kodlama Teknikleri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95133"/>
            <a:ext cx="8892480" cy="431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53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Unipolar</a:t>
            </a:r>
            <a:r>
              <a:rPr lang="tr-TR" dirty="0" smtClean="0"/>
              <a:t> (</a:t>
            </a:r>
            <a:r>
              <a:rPr lang="tr-TR" dirty="0" err="1" smtClean="0"/>
              <a:t>non</a:t>
            </a:r>
            <a:r>
              <a:rPr lang="tr-TR" dirty="0" smtClean="0"/>
              <a:t>-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zero</a:t>
            </a:r>
            <a:r>
              <a:rPr lang="tr-TR" dirty="0" smtClean="0"/>
              <a:t> - NRZ)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1 = Pozitif gerilim</a:t>
            </a:r>
          </a:p>
          <a:p>
            <a:pPr marL="0" indent="0">
              <a:buNone/>
            </a:pPr>
            <a:r>
              <a:rPr lang="tr-TR" dirty="0" smtClean="0"/>
              <a:t>0 = Negatif gerilim veya 0 V </a:t>
            </a:r>
          </a:p>
          <a:p>
            <a:pPr marL="0" indent="0">
              <a:buNone/>
            </a:pPr>
            <a:r>
              <a:rPr lang="tr-TR" dirty="0" smtClean="0"/>
              <a:t>Sinyal bitin ortasında 0’ dönmediği için NRZ denir.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7696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19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Polar (</a:t>
            </a:r>
            <a:r>
              <a:rPr lang="tr-TR" dirty="0" err="1" smtClean="0"/>
              <a:t>non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zero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NRZ – Level (0 pozitif, 1 negatif gerilim)</a:t>
            </a:r>
          </a:p>
          <a:p>
            <a:pPr lvl="1"/>
            <a:r>
              <a:rPr lang="tr-TR" dirty="0" smtClean="0"/>
              <a:t>Senkron ve asenkron sistemlerde kullanılabilir. </a:t>
            </a:r>
          </a:p>
          <a:p>
            <a:pPr lvl="1"/>
            <a:r>
              <a:rPr lang="tr-TR" dirty="0" smtClean="0"/>
              <a:t>Verici alıcı senkronizasyonu önemlidir. Ancak kaymalar olur.</a:t>
            </a:r>
          </a:p>
          <a:p>
            <a:r>
              <a:rPr lang="tr-TR" dirty="0" smtClean="0"/>
              <a:t>NRZ – </a:t>
            </a:r>
            <a:r>
              <a:rPr lang="tr-TR" dirty="0" err="1" smtClean="0"/>
              <a:t>Invert</a:t>
            </a:r>
            <a:r>
              <a:rPr lang="tr-TR" dirty="0" smtClean="0"/>
              <a:t> (</a:t>
            </a:r>
            <a:r>
              <a:rPr lang="tr-TR" dirty="0"/>
              <a:t>gerilim seviyesindeki değişim bit </a:t>
            </a:r>
            <a:r>
              <a:rPr lang="tr-TR" dirty="0" smtClean="0"/>
              <a:t>			1 </a:t>
            </a:r>
            <a:r>
              <a:rPr lang="tr-TR" dirty="0"/>
              <a:t>ve değişmeme bit </a:t>
            </a:r>
            <a:r>
              <a:rPr lang="tr-TR" dirty="0" smtClean="0"/>
              <a:t>0)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95" y="3717032"/>
            <a:ext cx="8877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84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75142" y="332656"/>
            <a:ext cx="8229600" cy="648072"/>
          </a:xfrm>
        </p:spPr>
        <p:txBody>
          <a:bodyPr/>
          <a:lstStyle/>
          <a:p>
            <a:r>
              <a:rPr lang="tr-TR" dirty="0" smtClean="0"/>
              <a:t>Polar (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zero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NRZ kodlamada </a:t>
            </a:r>
            <a:r>
              <a:rPr lang="tr-TR" sz="2000" dirty="0" smtClean="0"/>
              <a:t>problem, </a:t>
            </a:r>
            <a:r>
              <a:rPr lang="tr-TR" sz="2000" dirty="0"/>
              <a:t>alıcı verici senkronizasyonu </a:t>
            </a:r>
            <a:r>
              <a:rPr lang="tr-TR" sz="2000" dirty="0" smtClean="0"/>
              <a:t>olmamasıdır.</a:t>
            </a:r>
          </a:p>
          <a:p>
            <a:r>
              <a:rPr lang="tr-TR" sz="2000" dirty="0"/>
              <a:t>Return‐</a:t>
            </a:r>
            <a:r>
              <a:rPr lang="tr-TR" sz="2000" dirty="0" err="1"/>
              <a:t>to</a:t>
            </a:r>
            <a:r>
              <a:rPr lang="tr-TR" sz="2000" dirty="0"/>
              <a:t>‐</a:t>
            </a:r>
            <a:r>
              <a:rPr lang="tr-TR" sz="2000" dirty="0" err="1"/>
              <a:t>zero’da</a:t>
            </a:r>
            <a:r>
              <a:rPr lang="tr-TR" sz="2000" dirty="0"/>
              <a:t> pozitif, sıfır ve negatif gerilim seviyesi görülür</a:t>
            </a:r>
            <a:r>
              <a:rPr lang="tr-TR" sz="2000" dirty="0" smtClean="0"/>
              <a:t>.</a:t>
            </a:r>
          </a:p>
          <a:p>
            <a:r>
              <a:rPr lang="tr-TR" sz="2000" dirty="0"/>
              <a:t>RZ de sinyal bitin ortasında </a:t>
            </a:r>
            <a:r>
              <a:rPr lang="tr-TR" sz="2000" dirty="0" smtClean="0"/>
              <a:t>0 </a:t>
            </a:r>
            <a:r>
              <a:rPr lang="tr-TR" sz="2000" dirty="0"/>
              <a:t>seviyesine döner</a:t>
            </a:r>
            <a:r>
              <a:rPr lang="tr-TR" sz="2000" dirty="0" smtClean="0"/>
              <a:t>.</a:t>
            </a:r>
          </a:p>
          <a:p>
            <a:r>
              <a:rPr lang="tr-TR" sz="2000" dirty="0"/>
              <a:t>Bir bit için daha çok değişim gerekir(daha fazla </a:t>
            </a:r>
            <a:r>
              <a:rPr lang="tr-TR" sz="2000" dirty="0" err="1"/>
              <a:t>band</a:t>
            </a:r>
            <a:r>
              <a:rPr lang="tr-TR" sz="2000" dirty="0"/>
              <a:t> genişliği</a:t>
            </a:r>
            <a:r>
              <a:rPr lang="tr-TR" sz="2000" dirty="0" smtClean="0"/>
              <a:t>)</a:t>
            </a:r>
          </a:p>
          <a:p>
            <a:r>
              <a:rPr lang="tr-TR" sz="2000" dirty="0"/>
              <a:t>DC bileşen problemi yoktur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Senkron sistemlerde saat bilgisini göndermede kullanılır</a:t>
            </a:r>
            <a:endParaRPr lang="tr-T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" y="3573016"/>
            <a:ext cx="91535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Autofit/>
          </a:bodyPr>
          <a:lstStyle/>
          <a:p>
            <a:r>
              <a:rPr lang="tr-TR" sz="2000" dirty="0" smtClean="0"/>
              <a:t>Polar (</a:t>
            </a:r>
            <a:r>
              <a:rPr lang="tr-TR" sz="2000" dirty="0" err="1"/>
              <a:t>Biphase</a:t>
            </a:r>
            <a:r>
              <a:rPr lang="tr-TR" sz="2000" dirty="0"/>
              <a:t>: Manchester ve </a:t>
            </a:r>
            <a:r>
              <a:rPr lang="tr-TR" sz="2000" dirty="0" err="1"/>
              <a:t>Differential</a:t>
            </a:r>
            <a:r>
              <a:rPr lang="tr-TR" sz="2000" dirty="0"/>
              <a:t> Manchester</a:t>
            </a:r>
            <a:r>
              <a:rPr lang="tr-TR" sz="2000" dirty="0" smtClean="0"/>
              <a:t>)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1705744"/>
          </a:xfrm>
        </p:spPr>
        <p:txBody>
          <a:bodyPr>
            <a:noAutofit/>
          </a:bodyPr>
          <a:lstStyle/>
          <a:p>
            <a:r>
              <a:rPr lang="tr-TR" sz="2000" dirty="0"/>
              <a:t>Manchester’da, sinyal bit 1 ve bit 0 için belirli işaretlere sahiptir.</a:t>
            </a:r>
          </a:p>
          <a:p>
            <a:r>
              <a:rPr lang="tr-TR" sz="2000" dirty="0" err="1"/>
              <a:t>Differential</a:t>
            </a:r>
            <a:r>
              <a:rPr lang="tr-TR" sz="2000" dirty="0"/>
              <a:t> </a:t>
            </a:r>
            <a:r>
              <a:rPr lang="tr-TR" sz="2000" dirty="0" err="1"/>
              <a:t>manchester’da</a:t>
            </a:r>
            <a:r>
              <a:rPr lang="tr-TR" sz="2000" dirty="0"/>
              <a:t> bit 0 için bit başında değişim olur, bit 1 için değişim olmaz</a:t>
            </a:r>
            <a:r>
              <a:rPr lang="tr-TR" sz="2000" dirty="0" smtClean="0"/>
              <a:t>.</a:t>
            </a:r>
          </a:p>
          <a:p>
            <a:r>
              <a:rPr lang="tr-TR" sz="2000" dirty="0"/>
              <a:t>Her </a:t>
            </a:r>
            <a:r>
              <a:rPr lang="tr-TR" sz="2000" dirty="0" smtClean="0"/>
              <a:t>ikisinde de </a:t>
            </a:r>
            <a:r>
              <a:rPr lang="tr-TR" sz="2000" dirty="0"/>
              <a:t>bitin ortasında seviye değiştirilir. (senkronizasyon sağlanır</a:t>
            </a:r>
            <a:r>
              <a:rPr lang="tr-TR" sz="2000" dirty="0" smtClean="0"/>
              <a:t>)</a:t>
            </a:r>
          </a:p>
          <a:p>
            <a:r>
              <a:rPr lang="tr-TR" sz="2000" dirty="0"/>
              <a:t>Manchester ve </a:t>
            </a:r>
            <a:r>
              <a:rPr lang="tr-TR" sz="2000" dirty="0" err="1"/>
              <a:t>Differential</a:t>
            </a:r>
            <a:r>
              <a:rPr lang="tr-TR" sz="2000" dirty="0"/>
              <a:t> Manchester kodlamalarda DC bileşen </a:t>
            </a:r>
            <a:r>
              <a:rPr lang="tr-TR" sz="2000" dirty="0" smtClean="0"/>
              <a:t>yoktur. Her </a:t>
            </a:r>
            <a:r>
              <a:rPr lang="tr-TR" sz="2000" dirty="0"/>
              <a:t>bit hem pozitif </a:t>
            </a:r>
            <a:r>
              <a:rPr lang="tr-TR" sz="2000" dirty="0" smtClean="0"/>
              <a:t>hem de </a:t>
            </a:r>
            <a:r>
              <a:rPr lang="tr-TR" sz="2000" dirty="0"/>
              <a:t>negatif gerilime sahiptir</a:t>
            </a:r>
            <a:r>
              <a:rPr lang="tr-TR" sz="2000" dirty="0" smtClean="0"/>
              <a:t>.</a:t>
            </a:r>
          </a:p>
          <a:p>
            <a:r>
              <a:rPr lang="tr-TR" sz="2000" dirty="0" err="1"/>
              <a:t>Signal</a:t>
            </a:r>
            <a:r>
              <a:rPr lang="tr-TR" sz="2000" dirty="0"/>
              <a:t> rate NRZ kodlamaya göre iki kat olur. (Bant genişliği iki kat olur)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00934"/>
            <a:ext cx="6707249" cy="330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7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000" b="1" dirty="0" err="1"/>
              <a:t>Bipolar</a:t>
            </a:r>
            <a:r>
              <a:rPr lang="tr-TR" sz="2000" b="1" dirty="0"/>
              <a:t> </a:t>
            </a:r>
            <a:r>
              <a:rPr lang="tr-TR" sz="2000" dirty="0"/>
              <a:t>(AMI – </a:t>
            </a:r>
            <a:r>
              <a:rPr lang="tr-TR" sz="2000" dirty="0" err="1"/>
              <a:t>Alternate</a:t>
            </a:r>
            <a:r>
              <a:rPr lang="tr-TR" sz="2000" dirty="0"/>
              <a:t> Mark </a:t>
            </a:r>
            <a:r>
              <a:rPr lang="tr-TR" sz="2000" dirty="0" err="1"/>
              <a:t>Inversion</a:t>
            </a:r>
            <a:r>
              <a:rPr lang="tr-TR" sz="2000" dirty="0"/>
              <a:t> ve </a:t>
            </a:r>
            <a:r>
              <a:rPr lang="tr-TR" sz="2000" dirty="0" err="1"/>
              <a:t>Pseudoternary</a:t>
            </a:r>
            <a:r>
              <a:rPr lang="tr-TR" sz="2000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AMI kodlamada, bit 0 için seviye 0 </a:t>
            </a:r>
            <a:r>
              <a:rPr lang="tr-TR" dirty="0" err="1"/>
              <a:t>dır</a:t>
            </a:r>
            <a:r>
              <a:rPr lang="tr-TR" dirty="0"/>
              <a:t>, bit 1 için pozitif ve negatif </a:t>
            </a:r>
            <a:r>
              <a:rPr lang="tr-TR" dirty="0" smtClean="0"/>
              <a:t>arasında sürekli </a:t>
            </a:r>
            <a:r>
              <a:rPr lang="tr-TR" dirty="0"/>
              <a:t>değişir.</a:t>
            </a:r>
            <a:endParaRPr lang="tr-TR" dirty="0" smtClean="0"/>
          </a:p>
          <a:p>
            <a:r>
              <a:rPr lang="tr-TR" dirty="0" err="1" smtClean="0"/>
              <a:t>Pseudoternary</a:t>
            </a:r>
            <a:r>
              <a:rPr lang="tr-TR" dirty="0" smtClean="0"/>
              <a:t> </a:t>
            </a:r>
            <a:r>
              <a:rPr lang="tr-TR" dirty="0"/>
              <a:t>kodlamada, bit 1 için seviye 0 </a:t>
            </a:r>
            <a:r>
              <a:rPr lang="tr-TR" dirty="0" err="1"/>
              <a:t>dır</a:t>
            </a:r>
            <a:r>
              <a:rPr lang="tr-TR" dirty="0"/>
              <a:t>, bit 0 için pozitif ve </a:t>
            </a:r>
            <a:r>
              <a:rPr lang="tr-TR" dirty="0" smtClean="0"/>
              <a:t>negatif arasında </a:t>
            </a:r>
            <a:r>
              <a:rPr lang="tr-TR" dirty="0"/>
              <a:t>sürekli değişir.</a:t>
            </a:r>
          </a:p>
          <a:p>
            <a:r>
              <a:rPr lang="tr-TR" dirty="0" err="1" smtClean="0"/>
              <a:t>Bipolar</a:t>
            </a:r>
            <a:r>
              <a:rPr lang="tr-TR" dirty="0" smtClean="0"/>
              <a:t> </a:t>
            </a:r>
            <a:r>
              <a:rPr lang="tr-TR" dirty="0"/>
              <a:t>kodlamada DC bileşen yoktur. Sürekli pozitif ve negatif </a:t>
            </a:r>
            <a:r>
              <a:rPr lang="tr-TR" dirty="0" smtClean="0"/>
              <a:t>arasında değişim </a:t>
            </a:r>
            <a:r>
              <a:rPr lang="tr-TR" dirty="0"/>
              <a:t>yapılır.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048125"/>
            <a:ext cx="92678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4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35"/>
            <a:ext cx="7776864" cy="627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9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Multilevel</a:t>
            </a:r>
            <a:r>
              <a:rPr lang="tr-TR" b="1" dirty="0"/>
              <a:t> </a:t>
            </a:r>
            <a:r>
              <a:rPr lang="tr-TR" dirty="0"/>
              <a:t>(2B1Q, 8B6T, 4D‐PAM5)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Multilevel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/>
              <a:t>2B1Q(</a:t>
            </a:r>
            <a:r>
              <a:rPr lang="tr-TR" b="1" dirty="0" err="1"/>
              <a:t>two‐binary‐one‐quaternary</a:t>
            </a:r>
            <a:r>
              <a:rPr lang="tr-TR" b="1" dirty="0"/>
              <a:t>)</a:t>
            </a:r>
            <a:r>
              <a:rPr lang="tr-TR" dirty="0"/>
              <a:t>, kodlamada bir sinyal ile kodlanan </a:t>
            </a:r>
            <a:r>
              <a:rPr lang="tr-TR" b="1" dirty="0" smtClean="0"/>
              <a:t>veri boyutu </a:t>
            </a:r>
            <a:r>
              <a:rPr lang="tr-TR" b="1" dirty="0"/>
              <a:t>2 bit </a:t>
            </a:r>
            <a:r>
              <a:rPr lang="tr-TR" dirty="0" smtClean="0"/>
              <a:t>ve </a:t>
            </a:r>
            <a:r>
              <a:rPr lang="tr-TR" dirty="0"/>
              <a:t>sinyaldeki </a:t>
            </a:r>
            <a:r>
              <a:rPr lang="tr-TR" dirty="0" smtClean="0"/>
              <a:t>toplam </a:t>
            </a:r>
            <a:r>
              <a:rPr lang="tr-TR" b="1" dirty="0" smtClean="0"/>
              <a:t>seviye </a:t>
            </a:r>
            <a:r>
              <a:rPr lang="tr-TR" b="1" dirty="0"/>
              <a:t>sayısı 4 </a:t>
            </a:r>
            <a:r>
              <a:rPr lang="tr-TR" dirty="0"/>
              <a:t>tür.</a:t>
            </a:r>
            <a:endParaRPr lang="tr-TR" dirty="0" smtClean="0"/>
          </a:p>
          <a:p>
            <a:r>
              <a:rPr lang="tr-TR" dirty="0" smtClean="0"/>
              <a:t>2B1Q</a:t>
            </a:r>
            <a:r>
              <a:rPr lang="tr-TR" dirty="0"/>
              <a:t>, </a:t>
            </a:r>
            <a:r>
              <a:rPr lang="tr-TR" dirty="0" smtClean="0"/>
              <a:t>DSL(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subscriber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) teknolojide </a:t>
            </a:r>
            <a:r>
              <a:rPr lang="tr-TR" dirty="0"/>
              <a:t>kullanılır.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1268"/>
            <a:ext cx="5617264" cy="386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3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Bölümün Konusu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Verinin sayısal veya analog gösterimlerini kapsamaktadır.</a:t>
            </a:r>
          </a:p>
          <a:p>
            <a:r>
              <a:rPr lang="tr-TR" dirty="0" smtClean="0"/>
              <a:t>Sayısal veriyi sayısal sinyal ile nasıl gösterebiliriz?</a:t>
            </a:r>
          </a:p>
        </p:txBody>
      </p:sp>
    </p:spTree>
    <p:extLst>
      <p:ext uri="{BB962C8B-B14F-4D97-AF65-F5344CB8AC3E}">
        <p14:creationId xmlns:p14="http://schemas.microsoft.com/office/powerpoint/2010/main" val="275505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Multilevel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8B6T(</a:t>
            </a:r>
            <a:r>
              <a:rPr lang="tr-TR" sz="2400" b="1" dirty="0" err="1"/>
              <a:t>eight‐binary‐six‐ternary</a:t>
            </a:r>
            <a:r>
              <a:rPr lang="tr-TR" sz="2400" b="1" dirty="0"/>
              <a:t>)</a:t>
            </a:r>
            <a:r>
              <a:rPr lang="tr-TR" sz="2400" dirty="0"/>
              <a:t>, kodlamada 8‐bit </a:t>
            </a:r>
            <a:r>
              <a:rPr lang="tr-TR" sz="2400" dirty="0" smtClean="0"/>
              <a:t>data6 sinyal bileşeni </a:t>
            </a:r>
            <a:r>
              <a:rPr lang="tr-TR" sz="2400" dirty="0"/>
              <a:t>3 seviyeli </a:t>
            </a:r>
            <a:r>
              <a:rPr lang="tr-TR" sz="2400" dirty="0" smtClean="0"/>
              <a:t>sinyalle gösterilir</a:t>
            </a:r>
            <a:r>
              <a:rPr lang="tr-TR" sz="2400" dirty="0"/>
              <a:t>.</a:t>
            </a:r>
            <a:endParaRPr lang="tr-TR" sz="2400" dirty="0" smtClean="0"/>
          </a:p>
          <a:p>
            <a:r>
              <a:rPr lang="tr-TR" sz="2400" dirty="0" smtClean="0"/>
              <a:t>2</a:t>
            </a:r>
            <a:r>
              <a:rPr lang="tr-TR" sz="2400" baseline="30000" dirty="0" smtClean="0"/>
              <a:t>8</a:t>
            </a:r>
            <a:r>
              <a:rPr lang="tr-TR" sz="2400" dirty="0" smtClean="0"/>
              <a:t> </a:t>
            </a:r>
            <a:r>
              <a:rPr lang="tr-TR" sz="2400" dirty="0"/>
              <a:t>= 256 farklı veri ve 3</a:t>
            </a:r>
            <a:r>
              <a:rPr lang="tr-TR" sz="2400" baseline="30000" dirty="0"/>
              <a:t>6</a:t>
            </a:r>
            <a:r>
              <a:rPr lang="tr-TR" sz="2400" dirty="0"/>
              <a:t> = 729 farklı sinyal kullanılır.</a:t>
            </a:r>
            <a:endParaRPr lang="tr-TR" sz="2400" dirty="0" smtClean="0"/>
          </a:p>
          <a:p>
            <a:r>
              <a:rPr lang="tr-TR" sz="2400" dirty="0" smtClean="0"/>
              <a:t>Sinyallerin </a:t>
            </a:r>
            <a:r>
              <a:rPr lang="tr-TR" sz="2400" dirty="0"/>
              <a:t>bir kısmı senkronizasyon ve hata denetimi için kullanılır</a:t>
            </a:r>
            <a:endParaRPr lang="tr-TR" sz="2400" dirty="0" smtClean="0"/>
          </a:p>
          <a:p>
            <a:r>
              <a:rPr lang="tr-TR" sz="2400" dirty="0" smtClean="0"/>
              <a:t>Her </a:t>
            </a:r>
            <a:r>
              <a:rPr lang="tr-TR" sz="2400" dirty="0"/>
              <a:t>bit grubu için kullanılacak sinyal grubu sabittir.</a:t>
            </a:r>
            <a:endParaRPr lang="tr-TR" sz="2400" dirty="0" smtClean="0"/>
          </a:p>
          <a:p>
            <a:r>
              <a:rPr lang="tr-TR" sz="2400" dirty="0" smtClean="0"/>
              <a:t>8B6T</a:t>
            </a:r>
            <a:r>
              <a:rPr lang="tr-TR" sz="2400" dirty="0"/>
              <a:t>, 10Base‐4T ağlarda kullanılır.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1"/>
          <a:stretch/>
        </p:blipFill>
        <p:spPr bwMode="auto">
          <a:xfrm>
            <a:off x="0" y="4293096"/>
            <a:ext cx="932310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0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Multilevel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21968"/>
          </a:xfrm>
        </p:spPr>
        <p:txBody>
          <a:bodyPr>
            <a:normAutofit/>
          </a:bodyPr>
          <a:lstStyle/>
          <a:p>
            <a:r>
              <a:rPr lang="en-US" sz="1800" b="1" dirty="0"/>
              <a:t>4D‐PAM5 (four‐dimensional five‐level pulse‐amplitude‐modulation), </a:t>
            </a:r>
            <a:r>
              <a:rPr lang="en-US" sz="1800" dirty="0" err="1" smtClean="0"/>
              <a:t>kodlamada</a:t>
            </a:r>
            <a:r>
              <a:rPr lang="tr-TR" sz="1800" dirty="0"/>
              <a:t> </a:t>
            </a:r>
            <a:r>
              <a:rPr lang="tr-TR" sz="1800" dirty="0" smtClean="0"/>
              <a:t>4D </a:t>
            </a:r>
            <a:r>
              <a:rPr lang="tr-TR" sz="1800" dirty="0"/>
              <a:t>verinin 4 kablo ile iletildiğini gösterir.</a:t>
            </a:r>
          </a:p>
          <a:p>
            <a:r>
              <a:rPr lang="tr-TR" sz="1800" dirty="0" smtClean="0"/>
              <a:t>5 </a:t>
            </a:r>
            <a:r>
              <a:rPr lang="tr-TR" sz="1800" dirty="0"/>
              <a:t>farklı sinyal seviyesi (‐2,‐1,0,1,2) kullanılır.</a:t>
            </a:r>
          </a:p>
          <a:p>
            <a:r>
              <a:rPr lang="tr-TR" sz="1800" dirty="0" smtClean="0"/>
              <a:t>Bir </a:t>
            </a:r>
            <a:r>
              <a:rPr lang="tr-TR" sz="1800" dirty="0"/>
              <a:t>sinyal elemanıyla 8 bit gönderilir.</a:t>
            </a:r>
          </a:p>
          <a:p>
            <a:r>
              <a:rPr lang="tr-TR" sz="1800" dirty="0" smtClean="0"/>
              <a:t>Sinyal 4 parçayla gösterilir her parçası bir kablodan 18/36 iletilir</a:t>
            </a:r>
            <a:r>
              <a:rPr lang="tr-TR" sz="1800" dirty="0"/>
              <a:t>.</a:t>
            </a:r>
          </a:p>
          <a:p>
            <a:r>
              <a:rPr lang="tr-TR" sz="1800" dirty="0" smtClean="0"/>
              <a:t>4D‐PAM5 kodlama </a:t>
            </a:r>
            <a:r>
              <a:rPr lang="tr-TR" sz="1800" dirty="0" err="1" smtClean="0"/>
              <a:t>Gigabit</a:t>
            </a:r>
            <a:r>
              <a:rPr lang="tr-TR" sz="1800" dirty="0" smtClean="0"/>
              <a:t> LAN ağlarda kullanılır</a:t>
            </a:r>
            <a:r>
              <a:rPr lang="tr-TR" sz="180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6624736" cy="309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4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Multiline</a:t>
            </a:r>
            <a:r>
              <a:rPr lang="tr-TR" b="1" dirty="0"/>
              <a:t> İletişim </a:t>
            </a:r>
            <a:r>
              <a:rPr lang="tr-TR" dirty="0"/>
              <a:t>(MLT‐3)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229600" cy="4937760"/>
          </a:xfrm>
        </p:spPr>
        <p:txBody>
          <a:bodyPr>
            <a:normAutofit/>
          </a:bodyPr>
          <a:lstStyle/>
          <a:p>
            <a:r>
              <a:rPr lang="tr-TR" sz="1600" dirty="0"/>
              <a:t>NRZ‐I ve </a:t>
            </a:r>
            <a:r>
              <a:rPr lang="tr-TR" sz="1600" dirty="0" err="1"/>
              <a:t>differential</a:t>
            </a:r>
            <a:r>
              <a:rPr lang="tr-TR" sz="1600" dirty="0"/>
              <a:t> </a:t>
            </a:r>
            <a:r>
              <a:rPr lang="tr-TR" sz="1600" dirty="0" err="1"/>
              <a:t>manchester</a:t>
            </a:r>
            <a:r>
              <a:rPr lang="tr-TR" sz="1600" dirty="0"/>
              <a:t> datayı kodlarken iki geçiş </a:t>
            </a:r>
            <a:r>
              <a:rPr lang="tr-TR" sz="1600" dirty="0" smtClean="0"/>
              <a:t>yapar.</a:t>
            </a:r>
          </a:p>
          <a:p>
            <a:r>
              <a:rPr lang="tr-TR" sz="1600" b="1" dirty="0" smtClean="0"/>
              <a:t>MLT‐3 </a:t>
            </a:r>
            <a:r>
              <a:rPr lang="tr-TR" sz="1600" b="1" dirty="0"/>
              <a:t>(</a:t>
            </a:r>
            <a:r>
              <a:rPr lang="tr-TR" sz="1600" b="1" dirty="0" err="1"/>
              <a:t>Multiline</a:t>
            </a:r>
            <a:r>
              <a:rPr lang="tr-TR" sz="1600" b="1" dirty="0"/>
              <a:t> </a:t>
            </a:r>
            <a:r>
              <a:rPr lang="tr-TR" sz="1600" b="1" dirty="0" err="1"/>
              <a:t>Transmission</a:t>
            </a:r>
            <a:r>
              <a:rPr lang="tr-TR" sz="1600" b="1" dirty="0"/>
              <a:t>, Three Level) </a:t>
            </a:r>
            <a:r>
              <a:rPr lang="tr-TR" sz="1600" dirty="0"/>
              <a:t>kodlama, iki seviyeden fazla seviyeye sahip </a:t>
            </a:r>
            <a:r>
              <a:rPr lang="tr-TR" sz="1600" dirty="0" smtClean="0"/>
              <a:t>veri için </a:t>
            </a:r>
            <a:r>
              <a:rPr lang="tr-TR" sz="1600" dirty="0"/>
              <a:t>kullanılır MLT‐3 üç seviyeli (+V 0 ‐V) geçiş yapar</a:t>
            </a:r>
          </a:p>
          <a:p>
            <a:r>
              <a:rPr lang="tr-TR" sz="1600" dirty="0" smtClean="0"/>
              <a:t>Daha </a:t>
            </a:r>
            <a:r>
              <a:rPr lang="tr-TR" sz="1600" dirty="0"/>
              <a:t>az değişim olduğu için bant genişliği ¼ oranındadır. (BW = ¼ Bit </a:t>
            </a:r>
            <a:r>
              <a:rPr lang="tr-TR" sz="1600" dirty="0" smtClean="0"/>
              <a:t>rate)</a:t>
            </a:r>
          </a:p>
          <a:p>
            <a:r>
              <a:rPr lang="tr-TR" sz="1600" dirty="0" smtClean="0"/>
              <a:t>Bir </a:t>
            </a:r>
            <a:r>
              <a:rPr lang="tr-TR" sz="1600" dirty="0"/>
              <a:t>sonraki bit 0 ise geçiş </a:t>
            </a:r>
            <a:r>
              <a:rPr lang="tr-TR" sz="1600" dirty="0" smtClean="0"/>
              <a:t>olmaz.</a:t>
            </a:r>
          </a:p>
          <a:p>
            <a:r>
              <a:rPr lang="tr-TR" sz="1600" dirty="0" smtClean="0"/>
              <a:t>Bir </a:t>
            </a:r>
            <a:r>
              <a:rPr lang="tr-TR" sz="1600" dirty="0"/>
              <a:t>sonraki bit 1 </a:t>
            </a:r>
            <a:r>
              <a:rPr lang="tr-TR" sz="1600" dirty="0" smtClean="0"/>
              <a:t>ise ve </a:t>
            </a:r>
            <a:r>
              <a:rPr lang="tr-TR" sz="1600" dirty="0"/>
              <a:t>şimdiki </a:t>
            </a:r>
            <a:r>
              <a:rPr lang="tr-TR" sz="1600" dirty="0" smtClean="0"/>
              <a:t>seviye 0 </a:t>
            </a:r>
            <a:r>
              <a:rPr lang="tr-TR" sz="1600" dirty="0"/>
              <a:t>değilse, bir </a:t>
            </a:r>
            <a:r>
              <a:rPr lang="tr-TR" sz="1600" dirty="0" smtClean="0"/>
              <a:t>sonraki seviye </a:t>
            </a:r>
            <a:r>
              <a:rPr lang="tr-TR" sz="1600" dirty="0"/>
              <a:t>0 </a:t>
            </a:r>
            <a:r>
              <a:rPr lang="tr-TR" sz="1600" dirty="0" smtClean="0"/>
              <a:t>olur. </a:t>
            </a:r>
          </a:p>
          <a:p>
            <a:r>
              <a:rPr lang="tr-TR" sz="1600" dirty="0" smtClean="0"/>
              <a:t>Bir sonraki bit 1 ise </a:t>
            </a:r>
            <a:r>
              <a:rPr lang="tr-TR" sz="1600" dirty="0"/>
              <a:t>şimdiki </a:t>
            </a:r>
            <a:r>
              <a:rPr lang="tr-TR" sz="1600" dirty="0" smtClean="0"/>
              <a:t>seviye 0 </a:t>
            </a:r>
            <a:r>
              <a:rPr lang="tr-TR" sz="1600" dirty="0"/>
              <a:t>ise, bir </a:t>
            </a:r>
            <a:r>
              <a:rPr lang="tr-TR" sz="1600" dirty="0" smtClean="0"/>
              <a:t>sonraki seviye </a:t>
            </a:r>
            <a:r>
              <a:rPr lang="tr-TR" sz="1600" dirty="0"/>
              <a:t>0 </a:t>
            </a:r>
            <a:r>
              <a:rPr lang="tr-TR" sz="1600" dirty="0" smtClean="0"/>
              <a:t>olmayan son seviyenin tersi </a:t>
            </a:r>
            <a:r>
              <a:rPr lang="tr-TR" sz="1600" dirty="0"/>
              <a:t>olur.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38525"/>
            <a:ext cx="71818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5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 Kodlama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02" y="1412776"/>
            <a:ext cx="60007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Blok kodlama (4B/5B)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4B/5B (</a:t>
            </a:r>
            <a:r>
              <a:rPr lang="tr-TR" sz="1800" dirty="0" err="1"/>
              <a:t>four</a:t>
            </a:r>
            <a:r>
              <a:rPr lang="tr-TR" sz="1800" dirty="0"/>
              <a:t> </a:t>
            </a:r>
            <a:r>
              <a:rPr lang="tr-TR" sz="1800" dirty="0" err="1"/>
              <a:t>binary</a:t>
            </a:r>
            <a:r>
              <a:rPr lang="tr-TR" sz="1800" dirty="0"/>
              <a:t>/</a:t>
            </a:r>
            <a:r>
              <a:rPr lang="tr-TR" sz="1800" dirty="0" err="1"/>
              <a:t>five</a:t>
            </a:r>
            <a:r>
              <a:rPr lang="tr-TR" sz="1800" dirty="0"/>
              <a:t> </a:t>
            </a:r>
            <a:r>
              <a:rPr lang="tr-TR" sz="1800" dirty="0" err="1"/>
              <a:t>binary</a:t>
            </a:r>
            <a:r>
              <a:rPr lang="tr-TR" sz="1800" dirty="0"/>
              <a:t>) kodlama NRZ‐I ile birlikte </a:t>
            </a:r>
            <a:r>
              <a:rPr lang="tr-TR" sz="1800" dirty="0" smtClean="0"/>
              <a:t>kullanılır.</a:t>
            </a:r>
          </a:p>
          <a:p>
            <a:r>
              <a:rPr lang="tr-TR" sz="1800" dirty="0" smtClean="0"/>
              <a:t>NRZ‐I </a:t>
            </a:r>
            <a:r>
              <a:rPr lang="tr-TR" sz="1800" dirty="0"/>
              <a:t>kodlama uzun 0 </a:t>
            </a:r>
            <a:r>
              <a:rPr lang="tr-TR" sz="1800" dirty="0" err="1"/>
              <a:t>larda</a:t>
            </a:r>
            <a:r>
              <a:rPr lang="tr-TR" sz="1800" dirty="0"/>
              <a:t> senkronizasyon problemi vardır.</a:t>
            </a:r>
          </a:p>
          <a:p>
            <a:r>
              <a:rPr lang="tr-TR" sz="1800" dirty="0" smtClean="0"/>
              <a:t>NRZ‐I </a:t>
            </a:r>
            <a:r>
              <a:rPr lang="tr-TR" sz="1800" dirty="0"/>
              <a:t>kodlamadan önce uzun 0 olmayacak şekilde değişiklik </a:t>
            </a:r>
            <a:r>
              <a:rPr lang="tr-TR" sz="1800" dirty="0" smtClean="0"/>
              <a:t>gerekir.</a:t>
            </a:r>
          </a:p>
          <a:p>
            <a:r>
              <a:rPr lang="tr-TR" sz="1800" dirty="0" smtClean="0"/>
              <a:t>Alıcı </a:t>
            </a:r>
            <a:r>
              <a:rPr lang="tr-TR" sz="1800" dirty="0"/>
              <a:t>önce NRZ‐I ile bitleri elde eder daha sonra fazlalık olan 1‐bit </a:t>
            </a:r>
            <a:r>
              <a:rPr lang="tr-TR" sz="1800" dirty="0" smtClean="0"/>
              <a:t>atılır.</a:t>
            </a:r>
          </a:p>
          <a:p>
            <a:r>
              <a:rPr lang="tr-TR" sz="1800" dirty="0" smtClean="0"/>
              <a:t>4B/5B </a:t>
            </a:r>
            <a:r>
              <a:rPr lang="tr-TR" sz="1800" dirty="0"/>
              <a:t>ikiden fazla 0 bulundurmaz. Tüm gruplar içinde üçten fazla 0 </a:t>
            </a:r>
            <a:r>
              <a:rPr lang="tr-TR" sz="1800" dirty="0" smtClean="0"/>
              <a:t>olmaz.</a:t>
            </a:r>
          </a:p>
          <a:p>
            <a:r>
              <a:rPr lang="tr-TR" sz="1800" dirty="0" smtClean="0"/>
              <a:t>Eklenen </a:t>
            </a:r>
            <a:r>
              <a:rPr lang="tr-TR" sz="1800" dirty="0"/>
              <a:t>1 bit %20 fazla trafik gerektirir. DC bileşen hala vardır.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7756"/>
            <a:ext cx="78581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1" y="2996952"/>
            <a:ext cx="249589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Blok kodlama (8B/10B)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8B/10B (</a:t>
            </a:r>
            <a:r>
              <a:rPr lang="tr-TR" sz="1800" dirty="0" err="1"/>
              <a:t>eight</a:t>
            </a:r>
            <a:r>
              <a:rPr lang="tr-TR" sz="1800" dirty="0"/>
              <a:t> </a:t>
            </a:r>
            <a:r>
              <a:rPr lang="tr-TR" sz="1800" dirty="0" err="1"/>
              <a:t>binary</a:t>
            </a:r>
            <a:r>
              <a:rPr lang="tr-TR" sz="1800" dirty="0"/>
              <a:t>/ten </a:t>
            </a:r>
            <a:r>
              <a:rPr lang="tr-TR" sz="1800" dirty="0" err="1"/>
              <a:t>binary</a:t>
            </a:r>
            <a:r>
              <a:rPr lang="tr-TR" sz="1800" dirty="0"/>
              <a:t>) kodlama 8‐bit yerine 10‐bit </a:t>
            </a:r>
            <a:r>
              <a:rPr lang="tr-TR" sz="1800" dirty="0" smtClean="0"/>
              <a:t>kullanır.</a:t>
            </a:r>
          </a:p>
          <a:p>
            <a:r>
              <a:rPr lang="tr-TR" sz="1800" dirty="0" smtClean="0"/>
              <a:t>Bir </a:t>
            </a:r>
            <a:r>
              <a:rPr lang="tr-TR" sz="1800" dirty="0"/>
              <a:t>tane 5B/6B ile (soldaki 5 bit için) bir tane 3B/4B (sağdaki 3 bit için) vardır.</a:t>
            </a:r>
          </a:p>
          <a:p>
            <a:r>
              <a:rPr lang="tr-TR" sz="1800" dirty="0" err="1" smtClean="0"/>
              <a:t>Disparity</a:t>
            </a:r>
            <a:r>
              <a:rPr lang="tr-TR" sz="1800" dirty="0" smtClean="0"/>
              <a:t> </a:t>
            </a:r>
            <a:r>
              <a:rPr lang="tr-TR" sz="1800" dirty="0" err="1"/>
              <a:t>controller</a:t>
            </a:r>
            <a:r>
              <a:rPr lang="tr-TR" sz="1800" dirty="0"/>
              <a:t> uzun 1 ve 0 denetimi </a:t>
            </a:r>
            <a:r>
              <a:rPr lang="tr-TR" sz="1800" dirty="0" smtClean="0"/>
              <a:t>yapar.</a:t>
            </a:r>
          </a:p>
          <a:p>
            <a:r>
              <a:rPr lang="tr-TR" sz="1800" dirty="0" smtClean="0"/>
              <a:t>2</a:t>
            </a:r>
            <a:r>
              <a:rPr lang="tr-TR" sz="1800" baseline="30000" dirty="0" smtClean="0"/>
              <a:t>10 </a:t>
            </a:r>
            <a:r>
              <a:rPr lang="tr-TR" sz="1800" dirty="0"/>
              <a:t>– 2</a:t>
            </a:r>
            <a:r>
              <a:rPr lang="tr-TR" sz="1800" baseline="30000" dirty="0"/>
              <a:t>8</a:t>
            </a:r>
            <a:r>
              <a:rPr lang="tr-TR" sz="1800" dirty="0"/>
              <a:t> = 768 fazla grup oluşur.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7153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11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Scrambling</a:t>
            </a:r>
            <a:r>
              <a:rPr lang="tr-TR" dirty="0" smtClean="0"/>
              <a:t> (Sadece Kuzey Amerika’ da)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2581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382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Scrambling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18" y="1312180"/>
            <a:ext cx="6361525" cy="434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6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8413" y="1143000"/>
            <a:ext cx="8513723" cy="51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Analog Sayısal Dönüşüm</a:t>
            </a:r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4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Sayısal Dönüşümü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Bilginin </a:t>
            </a:r>
            <a:r>
              <a:rPr lang="tr-TR" sz="2000" dirty="0"/>
              <a:t>iki nokta arasında iletilmesi </a:t>
            </a:r>
            <a:r>
              <a:rPr lang="tr-TR" sz="2000" dirty="0" smtClean="0"/>
              <a:t>için analog veya sayısal sinyale çevrilmesi </a:t>
            </a:r>
            <a:r>
              <a:rPr lang="tr-TR" sz="2000" dirty="0"/>
              <a:t>gerekir.</a:t>
            </a:r>
          </a:p>
          <a:p>
            <a:r>
              <a:rPr lang="tr-TR" sz="2000" b="1" dirty="0" smtClean="0"/>
              <a:t>Sayısal </a:t>
            </a:r>
            <a:r>
              <a:rPr lang="tr-TR" sz="2000" b="1" dirty="0"/>
              <a:t>sayısal çevirmede sayısal veri sayısal </a:t>
            </a:r>
            <a:r>
              <a:rPr lang="tr-TR" sz="2000" b="1" dirty="0" smtClean="0"/>
              <a:t>sinyale dönüştürülür</a:t>
            </a:r>
            <a:r>
              <a:rPr lang="tr-TR" sz="2000" dirty="0" smtClean="0"/>
              <a:t>.</a:t>
            </a:r>
            <a:endParaRPr lang="tr-TR" sz="2000" dirty="0"/>
          </a:p>
          <a:p>
            <a:r>
              <a:rPr lang="tr-TR" sz="2000" b="1" dirty="0" smtClean="0"/>
              <a:t>Analog </a:t>
            </a:r>
            <a:r>
              <a:rPr lang="tr-TR" sz="2000" b="1" dirty="0"/>
              <a:t>sayısal çevirmede analog veri sayısal sinyale dönüştürülür</a:t>
            </a:r>
            <a:r>
              <a:rPr lang="tr-TR" sz="2000" dirty="0" smtClean="0"/>
              <a:t>.</a:t>
            </a:r>
            <a:endParaRPr lang="tr-TR" sz="2000" dirty="0"/>
          </a:p>
          <a:p>
            <a:r>
              <a:rPr lang="tr-TR" sz="2000" dirty="0" smtClean="0"/>
              <a:t>Çevirme </a:t>
            </a:r>
            <a:r>
              <a:rPr lang="tr-TR" sz="2000" dirty="0"/>
              <a:t>işleminden elde edilen sinyal paralel veya seri olarak </a:t>
            </a:r>
            <a:r>
              <a:rPr lang="tr-TR" sz="2000" dirty="0" smtClean="0"/>
              <a:t>iki nokta </a:t>
            </a:r>
            <a:r>
              <a:rPr lang="tr-TR" sz="2000" dirty="0"/>
              <a:t>arasında iletilir.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88080"/>
            <a:ext cx="89154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95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Analog Sayısal Dönüşüm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Bazı uygulamalarda analog sinyal vardır (mikrofon </a:t>
            </a:r>
            <a:r>
              <a:rPr lang="tr-TR" dirty="0" smtClean="0"/>
              <a:t>veya kamera </a:t>
            </a:r>
            <a:r>
              <a:rPr lang="tr-TR" dirty="0" err="1"/>
              <a:t>uretir</a:t>
            </a:r>
            <a:r>
              <a:rPr lang="tr-TR" dirty="0"/>
              <a:t>).</a:t>
            </a:r>
          </a:p>
          <a:p>
            <a:r>
              <a:rPr lang="tr-TR" dirty="0" smtClean="0"/>
              <a:t>Analog </a:t>
            </a:r>
            <a:r>
              <a:rPr lang="tr-TR" dirty="0"/>
              <a:t>sinyal sayısal dataya </a:t>
            </a:r>
            <a:r>
              <a:rPr lang="tr-TR" dirty="0" err="1"/>
              <a:t>cevirilir</a:t>
            </a:r>
            <a:r>
              <a:rPr lang="tr-TR" dirty="0"/>
              <a:t> ardından sayısal </a:t>
            </a:r>
            <a:r>
              <a:rPr lang="tr-TR" dirty="0" smtClean="0"/>
              <a:t>sinyale </a:t>
            </a:r>
            <a:r>
              <a:rPr lang="tr-TR" dirty="0" err="1" smtClean="0"/>
              <a:t>donuşturulur</a:t>
            </a:r>
            <a:r>
              <a:rPr lang="tr-TR" dirty="0"/>
              <a:t>.</a:t>
            </a:r>
          </a:p>
          <a:p>
            <a:r>
              <a:rPr lang="tr-TR" b="1" dirty="0" err="1" smtClean="0"/>
              <a:t>Pulse</a:t>
            </a:r>
            <a:r>
              <a:rPr lang="tr-TR" b="1" dirty="0" smtClean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modulation</a:t>
            </a:r>
            <a:r>
              <a:rPr lang="tr-TR" b="1" dirty="0"/>
              <a:t> (PCM) </a:t>
            </a:r>
            <a:r>
              <a:rPr lang="tr-TR" dirty="0"/>
              <a:t>En yaygın </a:t>
            </a:r>
            <a:r>
              <a:rPr lang="tr-TR" dirty="0" smtClean="0"/>
              <a:t>kullanılan analog sinyal-sayısal </a:t>
            </a:r>
            <a:r>
              <a:rPr lang="tr-TR" dirty="0"/>
              <a:t>data </a:t>
            </a:r>
            <a:r>
              <a:rPr lang="tr-TR" dirty="0" err="1"/>
              <a:t>donuşturme</a:t>
            </a:r>
            <a:r>
              <a:rPr lang="tr-TR" dirty="0"/>
              <a:t> </a:t>
            </a:r>
            <a:r>
              <a:rPr lang="tr-TR" dirty="0" err="1"/>
              <a:t>yontemidir</a:t>
            </a:r>
            <a:r>
              <a:rPr lang="tr-TR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82" y="3933056"/>
            <a:ext cx="7156436" cy="26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Analog Sayısal Dönüşüm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/>
              <a:t>Analog sayısal cevirmenin 3 aşaması vardır</a:t>
            </a:r>
          </a:p>
          <a:p>
            <a:pPr lvl="1"/>
            <a:r>
              <a:rPr lang="tr-TR" dirty="0" smtClean="0"/>
              <a:t> Örnekleme </a:t>
            </a:r>
            <a:r>
              <a:rPr lang="tr-TR" dirty="0"/>
              <a:t>(</a:t>
            </a:r>
            <a:r>
              <a:rPr lang="tr-TR" dirty="0" err="1"/>
              <a:t>Sampling</a:t>
            </a:r>
            <a:r>
              <a:rPr lang="tr-TR" dirty="0"/>
              <a:t>)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Sayısallaştırma (</a:t>
            </a:r>
            <a:r>
              <a:rPr lang="tr-TR" dirty="0" err="1"/>
              <a:t>Quantization</a:t>
            </a:r>
            <a:r>
              <a:rPr lang="tr-TR" dirty="0"/>
              <a:t>)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Orijinal sinyali tekrar oluşturma</a:t>
            </a:r>
          </a:p>
        </p:txBody>
      </p:sp>
    </p:spTree>
    <p:extLst>
      <p:ext uri="{BB962C8B-B14F-4D97-AF65-F5344CB8AC3E}">
        <p14:creationId xmlns:p14="http://schemas.microsoft.com/office/powerpoint/2010/main" val="24185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Örnekleme </a:t>
            </a:r>
            <a:r>
              <a:rPr lang="tr-TR" dirty="0"/>
              <a:t>- </a:t>
            </a:r>
            <a:r>
              <a:rPr lang="tr-TR" dirty="0" err="1"/>
              <a:t>Sampling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Her </a:t>
            </a:r>
            <a:r>
              <a:rPr lang="tr-TR" dirty="0" err="1"/>
              <a:t>Ts</a:t>
            </a:r>
            <a:r>
              <a:rPr lang="tr-TR" dirty="0"/>
              <a:t> aralığında analog sinyal </a:t>
            </a:r>
            <a:r>
              <a:rPr lang="tr-TR" dirty="0" smtClean="0"/>
              <a:t>örneklenir (</a:t>
            </a:r>
            <a:r>
              <a:rPr lang="tr-TR" dirty="0" err="1" smtClean="0"/>
              <a:t>sampling</a:t>
            </a:r>
            <a:r>
              <a:rPr lang="tr-TR" dirty="0" smtClean="0"/>
              <a:t> </a:t>
            </a:r>
            <a:r>
              <a:rPr lang="tr-TR" dirty="0"/>
              <a:t>rate,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).</a:t>
            </a:r>
          </a:p>
          <a:p>
            <a:r>
              <a:rPr lang="tr-TR" dirty="0" smtClean="0"/>
              <a:t>Üç</a:t>
            </a:r>
            <a:r>
              <a:rPr lang="en-US" dirty="0" smtClean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tr-TR" dirty="0" smtClean="0"/>
              <a:t>ö</a:t>
            </a:r>
            <a:r>
              <a:rPr lang="en-US" dirty="0" err="1" smtClean="0"/>
              <a:t>rnekleme</a:t>
            </a:r>
            <a:r>
              <a:rPr lang="en-US" dirty="0" smtClean="0"/>
              <a:t> </a:t>
            </a:r>
            <a:r>
              <a:rPr lang="en-US" dirty="0" err="1"/>
              <a:t>yapılır</a:t>
            </a:r>
            <a:r>
              <a:rPr lang="en-US" dirty="0"/>
              <a:t>. Sample and </a:t>
            </a:r>
            <a:r>
              <a:rPr lang="en-US" dirty="0" smtClean="0"/>
              <a:t>hold</a:t>
            </a:r>
            <a:r>
              <a:rPr lang="tr-TR" dirty="0" smtClean="0"/>
              <a:t> (</a:t>
            </a:r>
            <a:r>
              <a:rPr lang="tr-TR" dirty="0" err="1" smtClean="0"/>
              <a:t>flat</a:t>
            </a:r>
            <a:r>
              <a:rPr lang="tr-TR" dirty="0" smtClean="0"/>
              <a:t>-top</a:t>
            </a:r>
            <a:r>
              <a:rPr lang="tr-TR" dirty="0"/>
              <a:t>) yaygın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528879" cy="3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Sampling</a:t>
            </a:r>
            <a:r>
              <a:rPr lang="tr-TR" dirty="0"/>
              <a:t> rate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/>
              <a:t>Nyquist</a:t>
            </a:r>
            <a:r>
              <a:rPr lang="tr-TR" dirty="0"/>
              <a:t> teoremine </a:t>
            </a:r>
            <a:r>
              <a:rPr lang="tr-TR" dirty="0" err="1"/>
              <a:t>gore</a:t>
            </a:r>
            <a:r>
              <a:rPr lang="tr-TR" dirty="0"/>
              <a:t> </a:t>
            </a:r>
            <a:r>
              <a:rPr lang="tr-TR" dirty="0" err="1"/>
              <a:t>ornekleme</a:t>
            </a:r>
            <a:r>
              <a:rPr lang="tr-TR" dirty="0"/>
              <a:t> </a:t>
            </a:r>
            <a:r>
              <a:rPr lang="tr-TR" dirty="0" smtClean="0"/>
              <a:t>frekansı </a:t>
            </a:r>
            <a:r>
              <a:rPr lang="tr-TR" dirty="0" err="1" smtClean="0"/>
              <a:t>sampling</a:t>
            </a:r>
            <a:r>
              <a:rPr lang="tr-TR" dirty="0" smtClean="0"/>
              <a:t> </a:t>
            </a:r>
            <a:r>
              <a:rPr lang="tr-TR" dirty="0"/>
              <a:t>rate) en </a:t>
            </a:r>
            <a:r>
              <a:rPr lang="tr-TR" dirty="0" smtClean="0"/>
              <a:t>yüksek </a:t>
            </a:r>
            <a:r>
              <a:rPr lang="tr-TR" dirty="0"/>
              <a:t>frekansın en az </a:t>
            </a:r>
            <a:r>
              <a:rPr lang="tr-TR" dirty="0" smtClean="0"/>
              <a:t>iki katı </a:t>
            </a:r>
            <a:r>
              <a:rPr lang="tr-TR" dirty="0"/>
              <a:t>olmalıdır.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6" y="2636912"/>
            <a:ext cx="8368226" cy="35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Sayısallaştırma – </a:t>
            </a:r>
            <a:r>
              <a:rPr lang="tr-TR" dirty="0" err="1"/>
              <a:t>Quantization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>
          <a:xfrm>
            <a:off x="60385" y="1234956"/>
            <a:ext cx="3178696" cy="493776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Örneklenen değerler </a:t>
            </a:r>
            <a:r>
              <a:rPr lang="tr-TR" sz="2000" dirty="0" err="1" smtClean="0"/>
              <a:t>analogtur</a:t>
            </a:r>
            <a:r>
              <a:rPr lang="tr-TR" sz="2000" dirty="0"/>
              <a:t>. </a:t>
            </a:r>
            <a:r>
              <a:rPr lang="tr-TR" sz="2000" dirty="0" smtClean="0"/>
              <a:t>Minimum ve </a:t>
            </a:r>
            <a:r>
              <a:rPr lang="tr-TR" sz="2000" dirty="0"/>
              <a:t>maksimum arası </a:t>
            </a:r>
            <a:r>
              <a:rPr lang="tr-TR" sz="2000" dirty="0" smtClean="0"/>
              <a:t>L seviyeye bölünür</a:t>
            </a:r>
            <a:r>
              <a:rPr lang="tr-TR" sz="2000" dirty="0"/>
              <a:t>. </a:t>
            </a:r>
            <a:r>
              <a:rPr lang="tr-TR" sz="2000" dirty="0" smtClean="0"/>
              <a:t>İki seviye arasındaki fark</a:t>
            </a:r>
            <a:endParaRPr lang="tr-TR" sz="2000" dirty="0"/>
          </a:p>
          <a:p>
            <a:pPr marL="0" indent="0">
              <a:buNone/>
            </a:pPr>
            <a:r>
              <a:rPr lang="el-GR" sz="2000" dirty="0"/>
              <a:t>Δ = (</a:t>
            </a:r>
            <a:r>
              <a:rPr lang="tr-TR" sz="2000" dirty="0" err="1"/>
              <a:t>Vmax</a:t>
            </a:r>
            <a:r>
              <a:rPr lang="tr-TR" sz="2000" dirty="0"/>
              <a:t>–</a:t>
            </a:r>
            <a:r>
              <a:rPr lang="tr-TR" sz="2000" dirty="0" err="1"/>
              <a:t>Vmin</a:t>
            </a:r>
            <a:r>
              <a:rPr lang="tr-TR" sz="2000" dirty="0"/>
              <a:t> )/L</a:t>
            </a:r>
          </a:p>
          <a:p>
            <a:pPr marL="0" indent="0">
              <a:buNone/>
            </a:pPr>
            <a:r>
              <a:rPr lang="tr-TR" sz="2000" dirty="0"/>
              <a:t>olur.</a:t>
            </a:r>
          </a:p>
          <a:p>
            <a:r>
              <a:rPr lang="tr-TR" sz="2000" dirty="0" err="1" smtClean="0"/>
              <a:t>Ornekte</a:t>
            </a:r>
            <a:r>
              <a:rPr lang="tr-TR" sz="2000" dirty="0"/>
              <a:t>,</a:t>
            </a:r>
          </a:p>
          <a:p>
            <a:pPr marL="0" indent="0">
              <a:buNone/>
            </a:pPr>
            <a:r>
              <a:rPr lang="tr-TR" sz="2000" dirty="0" err="1"/>
              <a:t>Vmax</a:t>
            </a:r>
            <a:r>
              <a:rPr lang="tr-TR" sz="2000" dirty="0"/>
              <a:t> = +20 V,</a:t>
            </a:r>
          </a:p>
          <a:p>
            <a:pPr marL="0" indent="0">
              <a:buNone/>
            </a:pPr>
            <a:r>
              <a:rPr lang="tr-TR" sz="2000" dirty="0" err="1"/>
              <a:t>Vmin</a:t>
            </a:r>
            <a:r>
              <a:rPr lang="tr-TR" sz="2000" dirty="0"/>
              <a:t> = -20 V,</a:t>
            </a:r>
          </a:p>
          <a:p>
            <a:pPr marL="0" indent="0">
              <a:buNone/>
            </a:pPr>
            <a:r>
              <a:rPr lang="tr-TR" sz="2000" dirty="0"/>
              <a:t>L = 8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239081" y="1304644"/>
            <a:ext cx="5828869" cy="45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Orijinal sinyali tekrar oluşturmak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Bit dizisi tekrar analog sinyali oluşturmak </a:t>
            </a:r>
            <a:r>
              <a:rPr lang="tr-TR" dirty="0" smtClean="0"/>
              <a:t>için kullanılır</a:t>
            </a:r>
            <a:r>
              <a:rPr lang="tr-TR" dirty="0"/>
              <a:t>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2" y="2447765"/>
            <a:ext cx="8155667" cy="37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İletişim </a:t>
            </a:r>
            <a:r>
              <a:rPr lang="tr-TR" dirty="0" err="1"/>
              <a:t>modları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Paralel ve seri iletişim yapılır.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" y="2468038"/>
            <a:ext cx="8423404" cy="37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9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Aynı anda n bit gonderilir.</a:t>
            </a:r>
          </a:p>
          <a:p>
            <a:r>
              <a:rPr lang="tr-TR" dirty="0" smtClean="0"/>
              <a:t> </a:t>
            </a:r>
            <a:r>
              <a:rPr lang="tr-TR" dirty="0"/>
              <a:t>Maliyet </a:t>
            </a:r>
            <a:r>
              <a:rPr lang="tr-TR" dirty="0" smtClean="0"/>
              <a:t>yüksektir</a:t>
            </a:r>
            <a:r>
              <a:rPr lang="tr-TR" dirty="0"/>
              <a:t>, hızlıdır. Kısa </a:t>
            </a:r>
            <a:r>
              <a:rPr lang="tr-TR" dirty="0" smtClean="0"/>
              <a:t>mesafelerde kullanılır</a:t>
            </a:r>
            <a:r>
              <a:rPr lang="tr-TR" dirty="0"/>
              <a:t>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8295719" cy="42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Aynı </a:t>
            </a:r>
            <a:r>
              <a:rPr lang="tr-TR" dirty="0"/>
              <a:t>anda 1 bit </a:t>
            </a:r>
            <a:r>
              <a:rPr lang="tr-TR" dirty="0" smtClean="0"/>
              <a:t>gönderilir</a:t>
            </a:r>
            <a:r>
              <a:rPr lang="tr-TR" dirty="0"/>
              <a:t>.</a:t>
            </a:r>
          </a:p>
          <a:p>
            <a:r>
              <a:rPr lang="tr-TR" dirty="0" smtClean="0"/>
              <a:t>Maliyet düşüktür</a:t>
            </a:r>
            <a:r>
              <a:rPr lang="tr-TR" dirty="0"/>
              <a:t>, yavaştır. Uzun </a:t>
            </a:r>
            <a:r>
              <a:rPr lang="tr-TR" dirty="0" smtClean="0"/>
              <a:t>mesafelerde kullanılır</a:t>
            </a:r>
            <a:r>
              <a:rPr lang="tr-TR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420888"/>
            <a:ext cx="7475975" cy="39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2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Seri iletişim - asenkron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Bilgi </a:t>
            </a:r>
            <a:r>
              <a:rPr lang="tr-TR" sz="2000" dirty="0"/>
              <a:t>gruplar halinde </a:t>
            </a:r>
            <a:r>
              <a:rPr lang="tr-TR" sz="2000" dirty="0" smtClean="0"/>
              <a:t>gönderilir</a:t>
            </a:r>
            <a:r>
              <a:rPr lang="tr-TR" sz="2000" dirty="0"/>
              <a:t>. Bir grupta genellikle 8 </a:t>
            </a:r>
            <a:r>
              <a:rPr lang="tr-TR" sz="2000" dirty="0" smtClean="0"/>
              <a:t>bit olur</a:t>
            </a:r>
            <a:r>
              <a:rPr lang="tr-TR" sz="2000" dirty="0"/>
              <a:t>.</a:t>
            </a:r>
          </a:p>
          <a:p>
            <a:r>
              <a:rPr lang="tr-TR" sz="2000" dirty="0" smtClean="0"/>
              <a:t>Bir </a:t>
            </a:r>
            <a:r>
              <a:rPr lang="tr-TR" sz="2000" dirty="0"/>
              <a:t>grubun geldiğini alıcıya start biti, bittiğini stop </a:t>
            </a:r>
            <a:r>
              <a:rPr lang="tr-TR" sz="2000" dirty="0" smtClean="0"/>
              <a:t>biti gösterir</a:t>
            </a:r>
            <a:r>
              <a:rPr lang="tr-TR" sz="2000" dirty="0"/>
              <a:t>.</a:t>
            </a:r>
          </a:p>
          <a:p>
            <a:r>
              <a:rPr lang="tr-TR" sz="2000" dirty="0" err="1" smtClean="0"/>
              <a:t>Byte</a:t>
            </a:r>
            <a:r>
              <a:rPr lang="tr-TR" sz="2000" dirty="0" smtClean="0"/>
              <a:t> </a:t>
            </a:r>
            <a:r>
              <a:rPr lang="tr-TR" sz="2000" dirty="0"/>
              <a:t>seviyesinde asenkrondur, ama bit </a:t>
            </a:r>
            <a:r>
              <a:rPr lang="tr-TR" sz="2000" dirty="0" smtClean="0"/>
              <a:t>seviyesinde senkron yapmak gerekir</a:t>
            </a:r>
            <a:r>
              <a:rPr lang="tr-TR" sz="2000" dirty="0"/>
              <a:t>.</a:t>
            </a:r>
          </a:p>
          <a:p>
            <a:r>
              <a:rPr lang="tr-TR" sz="2000" dirty="0" smtClean="0"/>
              <a:t>Keyboard</a:t>
            </a:r>
            <a:r>
              <a:rPr lang="tr-TR" sz="2000" dirty="0"/>
              <a:t>, </a:t>
            </a:r>
            <a:r>
              <a:rPr lang="tr-TR" sz="2000" dirty="0" err="1"/>
              <a:t>mouse</a:t>
            </a:r>
            <a:r>
              <a:rPr lang="tr-TR" sz="2000" dirty="0"/>
              <a:t> </a:t>
            </a:r>
            <a:r>
              <a:rPr lang="tr-TR" sz="2000" dirty="0" smtClean="0"/>
              <a:t>örnektir</a:t>
            </a:r>
            <a:r>
              <a:rPr lang="tr-TR" sz="2000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8" y="2850070"/>
            <a:ext cx="8421821" cy="33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Sinyal Dönüştürme Teknikleri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Line</a:t>
            </a:r>
            <a:r>
              <a:rPr lang="tr-TR" dirty="0" smtClean="0"/>
              <a:t> </a:t>
            </a:r>
            <a:r>
              <a:rPr lang="tr-TR" dirty="0" err="1" smtClean="0"/>
              <a:t>Coding</a:t>
            </a:r>
            <a:endParaRPr lang="tr-TR" dirty="0" smtClean="0"/>
          </a:p>
          <a:p>
            <a:pPr lvl="1"/>
            <a:r>
              <a:rPr lang="tr-TR" dirty="0" smtClean="0"/>
              <a:t>Bitlerin sıralı bir şekilde dönüşümünü sağlar</a:t>
            </a:r>
          </a:p>
          <a:p>
            <a:pPr lvl="1"/>
            <a:r>
              <a:rPr lang="tr-TR" dirty="0" smtClean="0"/>
              <a:t>Sayısal veri sayısal sinyale dönüştürülür.</a:t>
            </a:r>
          </a:p>
          <a:p>
            <a:r>
              <a:rPr lang="tr-TR" dirty="0" err="1" smtClean="0"/>
              <a:t>Block</a:t>
            </a:r>
            <a:r>
              <a:rPr lang="tr-TR" dirty="0" smtClean="0"/>
              <a:t> </a:t>
            </a:r>
            <a:r>
              <a:rPr lang="tr-TR" dirty="0" err="1" smtClean="0"/>
              <a:t>Coding</a:t>
            </a:r>
            <a:endParaRPr lang="tr-TR" dirty="0" smtClean="0"/>
          </a:p>
          <a:p>
            <a:r>
              <a:rPr lang="tr-TR" dirty="0" err="1" smtClean="0"/>
              <a:t>Scrambling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6570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Seri iletişim - senkron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Start ve stop biti olmadan bitler </a:t>
            </a:r>
            <a:r>
              <a:rPr lang="tr-TR" dirty="0" err="1" smtClean="0"/>
              <a:t>ardarda</a:t>
            </a:r>
            <a:r>
              <a:rPr lang="tr-TR" dirty="0"/>
              <a:t> </a:t>
            </a:r>
            <a:r>
              <a:rPr lang="tr-TR" dirty="0" smtClean="0"/>
              <a:t>gönderilir</a:t>
            </a:r>
            <a:r>
              <a:rPr lang="tr-TR" dirty="0"/>
              <a:t>.</a:t>
            </a:r>
          </a:p>
          <a:p>
            <a:r>
              <a:rPr lang="nn-NO" dirty="0" smtClean="0"/>
              <a:t>Bitleri </a:t>
            </a:r>
            <a:r>
              <a:rPr lang="nn-NO" dirty="0"/>
              <a:t>gruplara ayırmak ve </a:t>
            </a:r>
            <a:r>
              <a:rPr lang="nn-NO" dirty="0" smtClean="0"/>
              <a:t>zamanlama</a:t>
            </a:r>
            <a:r>
              <a:rPr lang="tr-TR" dirty="0" smtClean="0"/>
              <a:t> işlemleri </a:t>
            </a:r>
            <a:r>
              <a:rPr lang="tr-TR" dirty="0"/>
              <a:t>alıcı tarafından yapılır.</a:t>
            </a:r>
          </a:p>
          <a:p>
            <a:r>
              <a:rPr lang="tr-TR" dirty="0" smtClean="0"/>
              <a:t>Asenkrona göre </a:t>
            </a:r>
            <a:r>
              <a:rPr lang="tr-TR" dirty="0"/>
              <a:t>daha hızlıdır.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952"/>
            <a:ext cx="839877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Seri İletişim –</a:t>
            </a:r>
            <a:r>
              <a:rPr lang="tr-TR" dirty="0" err="1"/>
              <a:t>Isochronous</a:t>
            </a:r>
            <a:r>
              <a:rPr lang="tr-TR" dirty="0"/>
              <a:t> (i-senkron)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Gercek </a:t>
            </a:r>
            <a:r>
              <a:rPr lang="es-ES" dirty="0"/>
              <a:t>zamanlı video ve </a:t>
            </a:r>
            <a:r>
              <a:rPr lang="es-ES" dirty="0" smtClean="0"/>
              <a:t>audio</a:t>
            </a:r>
            <a:r>
              <a:rPr lang="tr-TR" dirty="0" smtClean="0"/>
              <a:t> uygulamalarında </a:t>
            </a:r>
            <a:r>
              <a:rPr lang="tr-TR" dirty="0" err="1"/>
              <a:t>frame’ler</a:t>
            </a:r>
            <a:r>
              <a:rPr lang="tr-TR" dirty="0"/>
              <a:t> arasında </a:t>
            </a:r>
            <a:r>
              <a:rPr lang="tr-TR" dirty="0" smtClean="0"/>
              <a:t>bekleme istenmez</a:t>
            </a:r>
            <a:r>
              <a:rPr lang="tr-TR" dirty="0"/>
              <a:t>.</a:t>
            </a:r>
          </a:p>
          <a:p>
            <a:r>
              <a:rPr lang="tr-TR" dirty="0" smtClean="0"/>
              <a:t>Senkron </a:t>
            </a:r>
            <a:r>
              <a:rPr lang="tr-TR" dirty="0"/>
              <a:t>ve asenkron iletişimin </a:t>
            </a:r>
            <a:r>
              <a:rPr lang="tr-TR" dirty="0" smtClean="0"/>
              <a:t>özelliklerini </a:t>
            </a:r>
            <a:r>
              <a:rPr lang="tr-TR" dirty="0"/>
              <a:t>alır</a:t>
            </a:r>
          </a:p>
          <a:p>
            <a:r>
              <a:rPr lang="tr-TR" dirty="0" err="1" smtClean="0"/>
              <a:t>Frameler</a:t>
            </a:r>
            <a:r>
              <a:rPr lang="tr-TR" dirty="0" smtClean="0"/>
              <a:t> </a:t>
            </a:r>
            <a:r>
              <a:rPr lang="tr-TR" dirty="0"/>
              <a:t>arasında bit yoktur</a:t>
            </a:r>
            <a:r>
              <a:rPr lang="tr-TR"/>
              <a:t>, </a:t>
            </a:r>
            <a:r>
              <a:rPr lang="tr-TR" smtClean="0"/>
              <a:t>başlangıç </a:t>
            </a:r>
            <a:r>
              <a:rPr lang="tr-TR" dirty="0"/>
              <a:t>ve </a:t>
            </a:r>
            <a:r>
              <a:rPr lang="tr-TR" dirty="0" smtClean="0"/>
              <a:t>bitiş </a:t>
            </a:r>
            <a:r>
              <a:rPr lang="tr-TR" dirty="0" err="1" smtClean="0"/>
              <a:t>frame’i</a:t>
            </a:r>
            <a:r>
              <a:rPr lang="tr-TR" dirty="0" smtClean="0"/>
              <a:t> </a:t>
            </a:r>
            <a:r>
              <a:rPr lang="tr-TR" dirty="0"/>
              <a:t>vardır</a:t>
            </a:r>
          </a:p>
          <a:p>
            <a:r>
              <a:rPr lang="tr-TR" dirty="0" err="1" smtClean="0"/>
              <a:t>Isochronous</a:t>
            </a:r>
            <a:r>
              <a:rPr lang="tr-TR" dirty="0" smtClean="0"/>
              <a:t> </a:t>
            </a:r>
            <a:r>
              <a:rPr lang="tr-TR" dirty="0"/>
              <a:t>iletişim sabit hızda </a:t>
            </a:r>
            <a:r>
              <a:rPr lang="tr-TR" dirty="0" smtClean="0"/>
              <a:t>verinin iletimini </a:t>
            </a:r>
            <a:r>
              <a:rPr lang="tr-TR" dirty="0"/>
              <a:t>sağlar.</a:t>
            </a:r>
          </a:p>
        </p:txBody>
      </p:sp>
    </p:spTree>
    <p:extLst>
      <p:ext uri="{BB962C8B-B14F-4D97-AF65-F5344CB8AC3E}">
        <p14:creationId xmlns:p14="http://schemas.microsoft.com/office/powerpoint/2010/main" val="257806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Elemanı (taşınan)</a:t>
            </a:r>
          </a:p>
          <a:p>
            <a:r>
              <a:rPr lang="tr-TR" dirty="0" smtClean="0"/>
              <a:t>Sinyal Elemanı (taşıyıcı)</a:t>
            </a:r>
          </a:p>
        </p:txBody>
      </p:sp>
    </p:spTree>
    <p:extLst>
      <p:ext uri="{BB962C8B-B14F-4D97-AF65-F5344CB8AC3E}">
        <p14:creationId xmlns:p14="http://schemas.microsoft.com/office/powerpoint/2010/main" val="290606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</a:t>
            </a:r>
            <a:r>
              <a:rPr lang="tr-TR" dirty="0" smtClean="0"/>
              <a:t> </a:t>
            </a:r>
            <a:r>
              <a:rPr lang="tr-TR" dirty="0" err="1" smtClean="0"/>
              <a:t>Coding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59721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0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Rate &amp; Sinyal Rate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Data Rate =bit </a:t>
            </a:r>
            <a:r>
              <a:rPr lang="tr-TR" dirty="0" smtClean="0"/>
              <a:t>rate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saniyede gönderilen bir sayısını </a:t>
            </a:r>
            <a:r>
              <a:rPr lang="tr-TR" dirty="0" smtClean="0"/>
              <a:t>tanımlar</a:t>
            </a:r>
          </a:p>
          <a:p>
            <a:pPr lvl="1"/>
            <a:r>
              <a:rPr lang="tr-TR" dirty="0" smtClean="0"/>
              <a:t>Bit </a:t>
            </a:r>
            <a:r>
              <a:rPr lang="tr-TR" dirty="0" err="1" smtClean="0"/>
              <a:t>per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endParaRPr lang="tr-TR" dirty="0"/>
          </a:p>
          <a:p>
            <a:r>
              <a:rPr lang="tr-TR" dirty="0"/>
              <a:t>Sinyal Rate= baud rate=</a:t>
            </a:r>
            <a:r>
              <a:rPr lang="tr-TR" dirty="0" err="1"/>
              <a:t>pulse</a:t>
            </a:r>
            <a:r>
              <a:rPr lang="tr-TR" dirty="0"/>
              <a:t> rate=</a:t>
            </a:r>
            <a:r>
              <a:rPr lang="tr-TR" dirty="0" err="1"/>
              <a:t>modulation</a:t>
            </a:r>
            <a:r>
              <a:rPr lang="tr-TR" dirty="0"/>
              <a:t> rate </a:t>
            </a:r>
            <a:endParaRPr lang="tr-TR" dirty="0" smtClean="0"/>
          </a:p>
          <a:p>
            <a:pPr lvl="1"/>
            <a:r>
              <a:rPr lang="tr-TR" dirty="0" smtClean="0"/>
              <a:t>bir </a:t>
            </a:r>
            <a:r>
              <a:rPr lang="tr-TR" dirty="0"/>
              <a:t>saniyede gönderilen sinyal elemanı sayısını tanımlar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Birimi baud</a:t>
            </a:r>
          </a:p>
          <a:p>
            <a:r>
              <a:rPr lang="tr-TR" dirty="0" smtClean="0"/>
              <a:t>Sayısal veri iletişiminde amaç;</a:t>
            </a:r>
          </a:p>
          <a:p>
            <a:pPr lvl="1"/>
            <a:r>
              <a:rPr lang="tr-TR" dirty="0" smtClean="0"/>
              <a:t>Baud </a:t>
            </a:r>
            <a:r>
              <a:rPr lang="tr-TR" dirty="0"/>
              <a:t>rate düşürülürken bit rate değerini artırmaktır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Veri hızının artırılması iletim hızını artırır.</a:t>
            </a:r>
          </a:p>
          <a:p>
            <a:pPr lvl="1"/>
            <a:r>
              <a:rPr lang="tr-TR" dirty="0" smtClean="0"/>
              <a:t>Sinyal rate azalırsa bant genişliği </a:t>
            </a:r>
            <a:r>
              <a:rPr lang="tr-TR" dirty="0" err="1" smtClean="0"/>
              <a:t>gereksinimide</a:t>
            </a:r>
            <a:r>
              <a:rPr lang="tr-TR" dirty="0" smtClean="0"/>
              <a:t> azalır</a:t>
            </a:r>
          </a:p>
          <a:p>
            <a:r>
              <a:rPr lang="tr-TR" sz="2800" dirty="0" err="1"/>
              <a:t>Bandwidth</a:t>
            </a:r>
            <a:r>
              <a:rPr lang="tr-TR" sz="2800" dirty="0"/>
              <a:t>, sinyali taşımak için gereken frekans </a:t>
            </a:r>
            <a:r>
              <a:rPr lang="tr-TR" sz="2800" dirty="0" err="1"/>
              <a:t>band</a:t>
            </a:r>
            <a:r>
              <a:rPr lang="tr-TR" sz="2800" dirty="0"/>
              <a:t> genişliğini </a:t>
            </a:r>
            <a:r>
              <a:rPr lang="tr-TR" sz="2800" dirty="0" smtClean="0"/>
              <a:t>gösterir.</a:t>
            </a:r>
          </a:p>
          <a:p>
            <a:r>
              <a:rPr lang="tr-TR" sz="2800" dirty="0" smtClean="0"/>
              <a:t>Sinyaldeki </a:t>
            </a:r>
            <a:r>
              <a:rPr lang="tr-TR" sz="2800" dirty="0"/>
              <a:t>değişim sayısını artırırken daha geniş frekans bandı kullanılır.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07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𝑆</m:t>
                    </m:r>
                    <m:r>
                      <a:rPr lang="tr-TR" b="0" i="1" smtClean="0">
                        <a:latin typeface="Cambria Math"/>
                      </a:rPr>
                      <m:t>=</m:t>
                    </m:r>
                    <m:r>
                      <a:rPr lang="tr-TR" b="0" i="1" smtClean="0">
                        <a:latin typeface="Cambria Math"/>
                      </a:rPr>
                      <m:t>𝑐</m:t>
                    </m:r>
                    <m:r>
                      <a:rPr lang="tr-TR" b="0" i="1" smtClean="0">
                        <a:latin typeface="Cambria Math"/>
                      </a:rPr>
                      <m:t> </m:t>
                    </m:r>
                    <m:r>
                      <a:rPr lang="tr-TR" b="0" i="1" smtClean="0">
                        <a:latin typeface="Cambria Math"/>
                      </a:rPr>
                      <m:t>𝑥</m:t>
                    </m:r>
                    <m:r>
                      <a:rPr lang="tr-TR" b="0" i="1" smtClean="0">
                        <a:latin typeface="Cambria Math"/>
                      </a:rPr>
                      <m:t> </m:t>
                    </m:r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 </m:t>
                    </m:r>
                    <m:r>
                      <a:rPr lang="tr-TR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tr-T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𝑆</m:t>
                      </m:r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𝑆𝑖𝑛𝑦𝑎𝑙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𝑒𝑙𝑒𝑚𝑎𝑛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𝑠𝑎𝑦𝚤𝑠𝚤</m:t>
                      </m:r>
                    </m:oMath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𝑐</m:t>
                      </m:r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𝑑𝑢𝑟𝑢𝑚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𝑓𝑎𝑘𝑡</m:t>
                      </m:r>
                      <m:r>
                        <a:rPr lang="tr-TR" b="0" i="1" smtClean="0">
                          <a:latin typeface="Cambria Math"/>
                        </a:rPr>
                        <m:t>ö</m:t>
                      </m:r>
                      <m:r>
                        <a:rPr lang="tr-TR" b="0" i="1" smtClean="0">
                          <a:latin typeface="Cambria Math"/>
                        </a:rPr>
                        <m:t>𝑟</m:t>
                      </m:r>
                      <m:r>
                        <a:rPr lang="tr-TR" b="0" i="1" smtClean="0">
                          <a:latin typeface="Cambria Math"/>
                        </a:rPr>
                        <m:t>ü</m:t>
                      </m:r>
                    </m:oMath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𝑁</m:t>
                      </m:r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𝑑𝑎𝑡𝑎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𝑟𝑎𝑡𝑒</m:t>
                      </m:r>
                    </m:oMath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𝑟</m:t>
                      </m:r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𝑣𝑒𝑟𝑖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𝑒𝑙𝑒𝑚𝑎𝑛𝚤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𝑠𝑎𝑦𝚤𝑠𝚤</m:t>
                      </m:r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r>
                  <a:rPr lang="tr-TR" dirty="0" smtClean="0"/>
                  <a:t>Örnek: Bir veri elemanı bir sayısal sinyal ile gösterilen sistem 100 </a:t>
                </a:r>
                <a:r>
                  <a:rPr lang="tr-TR" dirty="0" err="1" smtClean="0"/>
                  <a:t>kbps</a:t>
                </a:r>
                <a:r>
                  <a:rPr lang="tr-TR" dirty="0" smtClean="0"/>
                  <a:t> bit rate sahip ise baud rate in ortalama değeri 0 ve 1 arasında nedir?</a:t>
                </a:r>
                <a:endParaRPr lang="tr-TR" b="0" dirty="0" smtClean="0"/>
              </a:p>
              <a:p>
                <a:pPr marL="0" indent="0">
                  <a:buNone/>
                </a:pPr>
                <a:endParaRPr lang="tr-TR" b="0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r="-23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Rate &amp; Sinyal Rate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183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Sayısal Sinyal genellikle periyodik olmadığı ve sonsuz periyodda olabileceği için </a:t>
            </a:r>
            <a:r>
              <a:rPr lang="tr-TR" dirty="0" err="1" smtClean="0"/>
              <a:t>bandwidth</a:t>
            </a:r>
            <a:r>
              <a:rPr lang="tr-TR" dirty="0" smtClean="0"/>
              <a:t> sonsuzdu. Ancak bileşenlerden dolayı sonlu bir </a:t>
            </a:r>
            <a:r>
              <a:rPr lang="tr-TR" dirty="0" err="1" smtClean="0"/>
              <a:t>band</a:t>
            </a:r>
            <a:r>
              <a:rPr lang="tr-TR" dirty="0" smtClean="0"/>
              <a:t> genişliğine sahip olmaktadır. </a:t>
            </a:r>
            <a:r>
              <a:rPr lang="tr-TR" dirty="0"/>
              <a:t> </a:t>
            </a:r>
            <a:r>
              <a:rPr lang="tr-TR" dirty="0" smtClean="0"/>
              <a:t>Biz saniyede gönderilen bit hızına bit rate demiştik, ancak bir kanal üzerinden verinin gönderilmesi sinyallerle olduğundan sinyalin hızından bahsedebiliriz. 1 saniyede gönderilen sinyal bileşeni sayısına baud rate deriz.</a:t>
            </a:r>
          </a:p>
          <a:p>
            <a:r>
              <a:rPr lang="tr-TR" dirty="0" smtClean="0"/>
              <a:t>9600 baud rate hızını sahip RS232 ortam gibi</a:t>
            </a:r>
          </a:p>
          <a:p>
            <a:r>
              <a:rPr lang="tr-TR" dirty="0" smtClean="0"/>
              <a:t>Sayısal sinyalde voltaj seviyesi bir süreliğine sabit kaldığında spektrumda çok düşük frekanslar oluşabilir. Sinyal DC ye dönüşebileceğinden frekans 0 seviyelerine düşebilmektedir.  Bu alçak frekansları geçirmeyen devrelerde verinin iletilmemesine neden olabilir. </a:t>
            </a:r>
          </a:p>
          <a:p>
            <a:r>
              <a:rPr lang="tr-TR" dirty="0" smtClean="0"/>
              <a:t>Alıcı tarafta sayısal sinyalin taşıdığı ve vericinin oluşturduğu verinin her bitinin süresi bilinmesi gerekmektedir.  Bu nedenle sayısal sinyal gönderilirken her bitin süreside belirtilmesi gerekmektedir.  </a:t>
            </a:r>
          </a:p>
          <a:p>
            <a:pPr marL="0" indent="0">
              <a:buNone/>
            </a:pPr>
            <a:r>
              <a:rPr lang="tr-TR" dirty="0" smtClean="0"/>
              <a:t>(self - </a:t>
            </a:r>
            <a:r>
              <a:rPr lang="tr-TR" dirty="0" err="1" smtClean="0"/>
              <a:t>sync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289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708</TotalTime>
  <Words>1430</Words>
  <Application>Microsoft Office PowerPoint</Application>
  <PresentationFormat>Ekran Gösterisi (4:3)</PresentationFormat>
  <Paragraphs>170</Paragraphs>
  <Slides>41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8" baseType="lpstr">
      <vt:lpstr>Bookman Old Style</vt:lpstr>
      <vt:lpstr>Calibri</vt:lpstr>
      <vt:lpstr>Cambria Math</vt:lpstr>
      <vt:lpstr>Gill Sans MT</vt:lpstr>
      <vt:lpstr>Wingdings</vt:lpstr>
      <vt:lpstr>Wingdings 3</vt:lpstr>
      <vt:lpstr>Kaynak</vt:lpstr>
      <vt:lpstr>Sayısal İletişim</vt:lpstr>
      <vt:lpstr>Bölümün Konusu</vt:lpstr>
      <vt:lpstr>Sayısal Sayısal Dönüşümü</vt:lpstr>
      <vt:lpstr>Sayısal Sinyal Dönüştürme Teknikleri</vt:lpstr>
      <vt:lpstr>Tanımlar</vt:lpstr>
      <vt:lpstr>Line Coding</vt:lpstr>
      <vt:lpstr>Data Rate &amp; Sinyal Rate</vt:lpstr>
      <vt:lpstr>Data Rate &amp; Sinyal Rate</vt:lpstr>
      <vt:lpstr>PowerPoint Sunusu</vt:lpstr>
      <vt:lpstr>Saf ikilik bit akışları ile yapılan kodlama aşağıdaki nedenlerden dolayı uygun değildir.</vt:lpstr>
      <vt:lpstr>Sayısal Sinyal Kodlama Teknikleri</vt:lpstr>
      <vt:lpstr>Unipolar (non- return to zero - NRZ)</vt:lpstr>
      <vt:lpstr>Polar (non return to zero)</vt:lpstr>
      <vt:lpstr>Polar (return to zero)</vt:lpstr>
      <vt:lpstr>Polar (Biphase: Manchester ve Differential Manchester)</vt:lpstr>
      <vt:lpstr>Bipolar (AMI – Alternate Mark Inversion ve Pseudoternary)</vt:lpstr>
      <vt:lpstr>PowerPoint Sunusu</vt:lpstr>
      <vt:lpstr>Multilevel (2B1Q, 8B6T, 4D‐PAM5)</vt:lpstr>
      <vt:lpstr>Multilevel</vt:lpstr>
      <vt:lpstr>Multilevel</vt:lpstr>
      <vt:lpstr>Multilevel</vt:lpstr>
      <vt:lpstr>Multiline İletişim (MLT‐3)</vt:lpstr>
      <vt:lpstr>Blok Kodlama</vt:lpstr>
      <vt:lpstr>Blok kodlama (4B/5B)</vt:lpstr>
      <vt:lpstr>Blok kodlama (8B/10B)</vt:lpstr>
      <vt:lpstr>Scrambling (Sadece Kuzey Amerika’ da)</vt:lpstr>
      <vt:lpstr>Scrambling</vt:lpstr>
      <vt:lpstr>Özet</vt:lpstr>
      <vt:lpstr>Analog Sayısal Dönüşüm</vt:lpstr>
      <vt:lpstr>Analog Sayısal Dönüşüm</vt:lpstr>
      <vt:lpstr>Analog Sayısal Dönüşüm</vt:lpstr>
      <vt:lpstr>Örnekleme - Sampling</vt:lpstr>
      <vt:lpstr>Sampling rate</vt:lpstr>
      <vt:lpstr>Sayısallaştırma – Quantization</vt:lpstr>
      <vt:lpstr>Orijinal sinyali tekrar oluşturmak</vt:lpstr>
      <vt:lpstr>İletişim modları</vt:lpstr>
      <vt:lpstr>PowerPoint Sunusu</vt:lpstr>
      <vt:lpstr>PowerPoint Sunusu</vt:lpstr>
      <vt:lpstr>Seri iletişim - asenkron</vt:lpstr>
      <vt:lpstr>Seri iletişim - senkron</vt:lpstr>
      <vt:lpstr>Seri İletişim –Isochronous (i-senkron)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İletişim</dc:title>
  <dc:creator>mevlut</dc:creator>
  <cp:lastModifiedBy>mevlut ersoy</cp:lastModifiedBy>
  <cp:revision>27</cp:revision>
  <dcterms:created xsi:type="dcterms:W3CDTF">2016-10-24T07:33:33Z</dcterms:created>
  <dcterms:modified xsi:type="dcterms:W3CDTF">2018-11-07T14:33:19Z</dcterms:modified>
</cp:coreProperties>
</file>