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34" r:id="rId2"/>
    <p:sldId id="537" r:id="rId3"/>
    <p:sldId id="561" r:id="rId4"/>
    <p:sldId id="571" r:id="rId5"/>
    <p:sldId id="581" r:id="rId6"/>
    <p:sldId id="572" r:id="rId7"/>
    <p:sldId id="582" r:id="rId8"/>
    <p:sldId id="573" r:id="rId9"/>
    <p:sldId id="574" r:id="rId10"/>
    <p:sldId id="575" r:id="rId11"/>
    <p:sldId id="583" r:id="rId12"/>
    <p:sldId id="576" r:id="rId13"/>
    <p:sldId id="577" r:id="rId14"/>
    <p:sldId id="578" r:id="rId15"/>
    <p:sldId id="579" r:id="rId16"/>
    <p:sldId id="580" r:id="rId17"/>
    <p:sldId id="543" r:id="rId18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Arial" charset="-94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256">
          <p15:clr>
            <a:srgbClr val="A4A3A4"/>
          </p15:clr>
        </p15:guide>
        <p15:guide id="4" pos="1920">
          <p15:clr>
            <a:srgbClr val="A4A3A4"/>
          </p15:clr>
        </p15:guide>
        <p15:guide id="5" pos="14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0F7"/>
    <a:srgbClr val="C6D4DD"/>
    <a:srgbClr val="FFFFFF"/>
    <a:srgbClr val="FF6846"/>
    <a:srgbClr val="13F0B6"/>
    <a:srgbClr val="39FF4F"/>
    <a:srgbClr val="003366"/>
    <a:srgbClr val="FF204A"/>
    <a:srgbClr val="17FFEA"/>
    <a:srgbClr val="FF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/>
    <p:restoredTop sz="92634"/>
  </p:normalViewPr>
  <p:slideViewPr>
    <p:cSldViewPr>
      <p:cViewPr>
        <p:scale>
          <a:sx n="110" d="100"/>
          <a:sy n="110" d="100"/>
        </p:scale>
        <p:origin x="1080" y="-352"/>
      </p:cViewPr>
      <p:guideLst>
        <p:guide orient="horz" pos="912"/>
        <p:guide orient="horz" pos="2880"/>
        <p:guide orient="horz" pos="2256"/>
        <p:guide pos="1920"/>
        <p:guide pos="14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752" y="-72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91518750-F457-B341-9F07-6B957F51EBD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46326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6425"/>
            <a:ext cx="5032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1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5" tIns="46477" rIns="92955" bIns="4647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1"/>
            </a:lvl1pPr>
          </a:lstStyle>
          <a:p>
            <a:fld id="{5AD73B75-5514-634D-93C0-7FBBD93E1B6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147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 defTabSz="928688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defTabSz="928688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fld id="{16030AE9-2274-E442-908D-5F5AD7F6653C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9025" y="682625"/>
            <a:ext cx="4667250" cy="350043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413250"/>
            <a:ext cx="5059362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tr-TR" altLang="tr-TR">
              <a:latin typeface="Times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1082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73B75-5514-634D-93C0-7FBBD93E1B6E}" type="slidenum">
              <a:rPr lang="en-US" altLang="tr-TR" smtClean="0"/>
              <a:pPr/>
              <a:t>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676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6452"/>
            <a:ext cx="7772400" cy="553998"/>
          </a:xfrm>
        </p:spPr>
        <p:txBody>
          <a:bodyPr/>
          <a:lstStyle>
            <a:lvl1pPr>
              <a:defRPr>
                <a:solidFill>
                  <a:srgbClr val="FF434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7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31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685800"/>
            <a:ext cx="20193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905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204A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sz="20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sz="18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sz="160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sz="1400" baseline="0">
                <a:solidFill>
                  <a:srgbClr val="000000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tr-TR" dirty="0"/>
              <a:t>Click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1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03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80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6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80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5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1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609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pic>
        <p:nvPicPr>
          <p:cNvPr id="1028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4"/>
          <p:cNvSpPr txBox="1">
            <a:spLocks noChangeArrowheads="1"/>
          </p:cNvSpPr>
          <p:nvPr userDrawn="1"/>
        </p:nvSpPr>
        <p:spPr bwMode="auto">
          <a:xfrm>
            <a:off x="6451442" y="6611938"/>
            <a:ext cx="24913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i="1" dirty="0">
                <a:solidFill>
                  <a:srgbClr val="590000"/>
                </a:solidFill>
              </a:rPr>
              <a:t>Web</a:t>
            </a:r>
            <a:r>
              <a:rPr lang="en-US" altLang="tr-TR" sz="1000" i="1" baseline="0" dirty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>
                <a:solidFill>
                  <a:srgbClr val="590000"/>
                </a:solidFill>
              </a:rPr>
              <a:t>Teknolojileri</a:t>
            </a:r>
            <a:r>
              <a:rPr lang="en-US" altLang="tr-TR" sz="1000" i="1" baseline="0" dirty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>
                <a:solidFill>
                  <a:srgbClr val="590000"/>
                </a:solidFill>
              </a:rPr>
              <a:t>ve</a:t>
            </a:r>
            <a:r>
              <a:rPr lang="en-US" altLang="tr-TR" sz="1000" i="1" baseline="0" dirty="0">
                <a:solidFill>
                  <a:srgbClr val="590000"/>
                </a:solidFill>
              </a:rPr>
              <a:t> </a:t>
            </a:r>
            <a:r>
              <a:rPr lang="en-US" altLang="tr-TR" sz="1000" i="1" baseline="0" dirty="0" err="1">
                <a:solidFill>
                  <a:srgbClr val="590000"/>
                </a:solidFill>
              </a:rPr>
              <a:t>Programlama</a:t>
            </a:r>
            <a:r>
              <a:rPr lang="en-US" altLang="tr-TR" sz="1000" i="1" dirty="0">
                <a:solidFill>
                  <a:srgbClr val="590000"/>
                </a:solidFill>
              </a:rPr>
              <a:t>, 2016</a:t>
            </a:r>
          </a:p>
        </p:txBody>
      </p:sp>
      <p:sp>
        <p:nvSpPr>
          <p:cNvPr id="1030" name="TextBox 5"/>
          <p:cNvSpPr txBox="1">
            <a:spLocks noChangeArrowheads="1"/>
          </p:cNvSpPr>
          <p:nvPr userDrawn="1"/>
        </p:nvSpPr>
        <p:spPr bwMode="auto">
          <a:xfrm>
            <a:off x="0" y="6611938"/>
            <a:ext cx="31470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r>
              <a:rPr lang="en-US" altLang="tr-TR" sz="1000" b="1" i="1" dirty="0" err="1">
                <a:solidFill>
                  <a:srgbClr val="590000"/>
                </a:solidFill>
              </a:rPr>
              <a:t>Ders</a:t>
            </a:r>
            <a:r>
              <a:rPr lang="en-US" altLang="tr-TR" sz="1000" b="1" i="1" dirty="0">
                <a:solidFill>
                  <a:srgbClr val="590000"/>
                </a:solidFill>
              </a:rPr>
              <a:t>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Sunumu</a:t>
            </a:r>
            <a:r>
              <a:rPr lang="en-US" altLang="tr-TR" sz="1000" b="1" i="1" dirty="0">
                <a:solidFill>
                  <a:srgbClr val="590000"/>
                </a:solidFill>
              </a:rPr>
              <a:t>,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Yrd</a:t>
            </a:r>
            <a:r>
              <a:rPr lang="en-US" altLang="tr-TR" sz="1000" b="1" i="1" dirty="0">
                <a:solidFill>
                  <a:srgbClr val="590000"/>
                </a:solidFill>
              </a:rPr>
              <a:t>.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Doç</a:t>
            </a:r>
            <a:r>
              <a:rPr lang="en-US" altLang="tr-TR" sz="1000" b="1" i="1" dirty="0">
                <a:solidFill>
                  <a:srgbClr val="590000"/>
                </a:solidFill>
              </a:rPr>
              <a:t>.</a:t>
            </a:r>
            <a:r>
              <a:rPr lang="en-US" altLang="tr-TR" sz="1000" b="1" i="1" baseline="0" dirty="0">
                <a:solidFill>
                  <a:srgbClr val="590000"/>
                </a:solidFill>
              </a:rPr>
              <a:t> Dr. </a:t>
            </a:r>
            <a:r>
              <a:rPr lang="en-US" altLang="tr-TR" sz="1000" b="1" i="1" dirty="0" err="1">
                <a:solidFill>
                  <a:srgbClr val="590000"/>
                </a:solidFill>
              </a:rPr>
              <a:t>Asım</a:t>
            </a:r>
            <a:r>
              <a:rPr lang="en-US" altLang="tr-TR" sz="1000" b="1" i="1" dirty="0">
                <a:solidFill>
                  <a:srgbClr val="590000"/>
                </a:solidFill>
              </a:rPr>
              <a:t> Sinan YÜKSEL</a:t>
            </a:r>
          </a:p>
        </p:txBody>
      </p:sp>
      <p:pic>
        <p:nvPicPr>
          <p:cNvPr id="1031" name="Picture 2" descr="S__leyman_Demirel___niversitesi-logo-034BCFD506-seeklogo.com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57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59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ghtm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396875" y="6683375"/>
            <a:ext cx="184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1pPr>
            <a:lvl2pPr marL="742950" indent="-28575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2pPr>
            <a:lvl3pPr marL="11430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3pPr>
            <a:lvl4pPr marL="16002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4pPr>
            <a:lvl5pPr marL="2057400" indent="-228600"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-94"/>
                <a:ea typeface="ＭＳ Ｐゴシック" charset="-128"/>
              </a:defRPr>
            </a:lvl9pPr>
          </a:lstStyle>
          <a:p>
            <a:endParaRPr lang="tr-TR" altLang="tr-TR"/>
          </a:p>
        </p:txBody>
      </p:sp>
      <p:cxnSp>
        <p:nvCxnSpPr>
          <p:cNvPr id="3" name="Düz Bağlayıcı 2"/>
          <p:cNvCxnSpPr/>
          <p:nvPr/>
        </p:nvCxnSpPr>
        <p:spPr bwMode="auto">
          <a:xfrm>
            <a:off x="304800" y="5715000"/>
            <a:ext cx="853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990" y="26581"/>
            <a:ext cx="9236990" cy="6870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6467931"/>
            <a:ext cx="20299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Brush Script MT" charset="0"/>
                <a:ea typeface="Brush Script MT" charset="0"/>
                <a:cs typeface="Brush Script MT" charset="0"/>
              </a:rPr>
              <a:t>Tasarım</a:t>
            </a:r>
            <a:r>
              <a:rPr lang="en-US" sz="2200" i="1" dirty="0">
                <a:latin typeface="Brush Script MT" charset="0"/>
                <a:ea typeface="Brush Script MT" charset="0"/>
                <a:cs typeface="Brush Script MT" charset="0"/>
              </a:rPr>
              <a:t>: Ali </a:t>
            </a:r>
            <a:r>
              <a:rPr lang="en-US" sz="2200" i="1" dirty="0" err="1">
                <a:latin typeface="Brush Script MT" charset="0"/>
                <a:ea typeface="Brush Script MT" charset="0"/>
                <a:cs typeface="Brush Script MT" charset="0"/>
              </a:rPr>
              <a:t>Topal</a:t>
            </a:r>
            <a:endParaRPr lang="en-US" sz="2200" i="1" dirty="0">
              <a:latin typeface="Brush Script MT" charset="0"/>
              <a:ea typeface="Brush Script MT" charset="0"/>
              <a:cs typeface="Brush Script M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sz="2200" dirty="0"/>
              <a:t>Eğer yıldızlı yorum sistemini başka yerlerde de sıkça kullanacaksak, ya da yıldız yerine başka işaretler kullanacaksak bunu üreten kodu bir bileşen olarak kaydedebiliriz.</a:t>
            </a:r>
          </a:p>
          <a:p>
            <a:r>
              <a:rPr lang="tr-TR" sz="2200" dirty="0" err="1"/>
              <a:t>Pug</a:t>
            </a:r>
            <a:r>
              <a:rPr lang="tr-TR" sz="2200" dirty="0"/>
              <a:t> bu işi yapmak için “</a:t>
            </a:r>
            <a:r>
              <a:rPr lang="tr-TR" sz="2200" dirty="0" err="1"/>
              <a:t>mixin</a:t>
            </a:r>
            <a:r>
              <a:rPr lang="tr-TR" sz="2200" dirty="0"/>
              <a:t>” ve “</a:t>
            </a:r>
            <a:r>
              <a:rPr lang="tr-TR" sz="2200" dirty="0" err="1"/>
              <a:t>include</a:t>
            </a:r>
            <a:r>
              <a:rPr lang="tr-TR" sz="2200" dirty="0"/>
              <a:t>” fonksiyonlarına sahiptir.</a:t>
            </a:r>
          </a:p>
          <a:p>
            <a:r>
              <a:rPr lang="tr-TR" sz="2200" dirty="0"/>
              <a:t>Aşağıda </a:t>
            </a:r>
            <a:r>
              <a:rPr lang="tr-TR" sz="2200" dirty="0" err="1"/>
              <a:t>mixin</a:t>
            </a:r>
            <a:r>
              <a:rPr lang="tr-TR" sz="2200" dirty="0"/>
              <a:t> kullanılarak bir fonksiyon oluşturulmuştur. “mekanlar-</a:t>
            </a:r>
            <a:r>
              <a:rPr lang="tr-TR" sz="2200" dirty="0" err="1"/>
              <a:t>liste.pug</a:t>
            </a:r>
            <a:r>
              <a:rPr lang="tr-TR" sz="2200" dirty="0"/>
              <a:t>” dosyasının en üst satırına “</a:t>
            </a:r>
            <a:r>
              <a:rPr lang="tr-TR" sz="2200" dirty="0" err="1"/>
              <a:t>extends</a:t>
            </a:r>
            <a:r>
              <a:rPr lang="tr-TR" sz="2200" dirty="0"/>
              <a:t> </a:t>
            </a:r>
            <a:r>
              <a:rPr lang="tr-TR" sz="2200" dirty="0" err="1"/>
              <a:t>layout</a:t>
            </a:r>
            <a:r>
              <a:rPr lang="tr-TR" sz="2200" dirty="0"/>
              <a:t>” ve “</a:t>
            </a:r>
            <a:r>
              <a:rPr lang="tr-TR" sz="2200" dirty="0" err="1"/>
              <a:t>block</a:t>
            </a:r>
            <a:r>
              <a:rPr lang="tr-TR" sz="2200" dirty="0"/>
              <a:t> </a:t>
            </a:r>
            <a:r>
              <a:rPr lang="tr-TR" sz="2200" dirty="0" err="1"/>
              <a:t>content</a:t>
            </a:r>
            <a:r>
              <a:rPr lang="tr-TR" sz="2200" dirty="0"/>
              <a:t>”  arasına koyarak kullanılabilir.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4" y="4191000"/>
            <a:ext cx="5383836" cy="1824522"/>
          </a:xfrm>
          <a:prstGeom prst="rect">
            <a:avLst/>
          </a:prstGeom>
        </p:spPr>
      </p:pic>
      <p:sp>
        <p:nvSpPr>
          <p:cNvPr id="7" name="Shape 267"/>
          <p:cNvSpPr/>
          <p:nvPr/>
        </p:nvSpPr>
        <p:spPr>
          <a:xfrm>
            <a:off x="224178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49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6324600" cy="5092114"/>
          </a:xfrm>
          <a:prstGeom prst="rect">
            <a:avLst/>
          </a:prstGeom>
        </p:spPr>
      </p:pic>
      <p:sp>
        <p:nvSpPr>
          <p:cNvPr id="7" name="Shape 267"/>
          <p:cNvSpPr/>
          <p:nvPr/>
        </p:nvSpPr>
        <p:spPr>
          <a:xfrm>
            <a:off x="224178" y="68137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47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dirty="0"/>
              <a:t>Eğer </a:t>
            </a:r>
            <a:r>
              <a:rPr lang="tr-TR" dirty="0" err="1"/>
              <a:t>mixin’leri</a:t>
            </a:r>
            <a:r>
              <a:rPr lang="tr-TR" dirty="0"/>
              <a:t> başka </a:t>
            </a:r>
            <a:r>
              <a:rPr lang="tr-TR" dirty="0" err="1"/>
              <a:t>pug</a:t>
            </a:r>
            <a:r>
              <a:rPr lang="tr-TR" dirty="0"/>
              <a:t> dosyalarının da kullanmasını istiyorsak ayrı bir dosya içinde tanımlayarak çağırabiliriz.</a:t>
            </a:r>
          </a:p>
          <a:p>
            <a:r>
              <a:rPr lang="tr-TR" dirty="0"/>
              <a:t>Önce “</a:t>
            </a:r>
            <a:r>
              <a:rPr lang="tr-TR" dirty="0" err="1"/>
              <a:t>app_server</a:t>
            </a:r>
            <a:r>
              <a:rPr lang="tr-TR" dirty="0"/>
              <a:t>/</a:t>
            </a:r>
            <a:r>
              <a:rPr lang="tr-TR" dirty="0" err="1"/>
              <a:t>views</a:t>
            </a:r>
            <a:r>
              <a:rPr lang="tr-TR" dirty="0"/>
              <a:t>” içinde </a:t>
            </a:r>
            <a:r>
              <a:rPr lang="tr-TR" b="1" dirty="0" err="1"/>
              <a:t>ortak_fonksiyonlar</a:t>
            </a:r>
            <a:r>
              <a:rPr lang="tr-TR" dirty="0"/>
              <a:t> isminde bir klasör tanımlayın.</a:t>
            </a:r>
          </a:p>
          <a:p>
            <a:r>
              <a:rPr lang="tr-TR" dirty="0"/>
              <a:t>Bu klasörün içinde</a:t>
            </a:r>
            <a:r>
              <a:rPr lang="tr-TR" b="1" dirty="0"/>
              <a:t> </a:t>
            </a:r>
            <a:r>
              <a:rPr lang="tr-TR" b="1" dirty="0" err="1"/>
              <a:t>fonksiyonlar.pug</a:t>
            </a:r>
            <a:r>
              <a:rPr lang="tr-TR" b="1" dirty="0"/>
              <a:t> </a:t>
            </a:r>
            <a:r>
              <a:rPr lang="tr-TR" dirty="0"/>
              <a:t>adında bir dosya oluşturun.</a:t>
            </a:r>
          </a:p>
          <a:p>
            <a:r>
              <a:rPr lang="tr-TR" dirty="0" err="1"/>
              <a:t>puanOlustur</a:t>
            </a:r>
            <a:r>
              <a:rPr lang="tr-TR" dirty="0"/>
              <a:t> fonksiyonunu bu dosya içinde tanımlayın.</a:t>
            </a:r>
          </a:p>
          <a:p>
            <a:r>
              <a:rPr lang="tr-TR" dirty="0"/>
              <a:t>”mekanlar-</a:t>
            </a:r>
            <a:r>
              <a:rPr lang="tr-TR" dirty="0" err="1"/>
              <a:t>liste.pug</a:t>
            </a:r>
            <a:r>
              <a:rPr lang="tr-TR" dirty="0"/>
              <a:t>” dosyasında</a:t>
            </a:r>
          </a:p>
          <a:p>
            <a:pPr lvl="1"/>
            <a:r>
              <a:rPr lang="tr-TR" b="1" dirty="0" err="1"/>
              <a:t>include</a:t>
            </a:r>
            <a:r>
              <a:rPr lang="tr-TR" b="1" dirty="0"/>
              <a:t> </a:t>
            </a:r>
            <a:r>
              <a:rPr lang="tr-TR" b="1" dirty="0" err="1"/>
              <a:t>ortak_fonksiyonlar</a:t>
            </a:r>
            <a:r>
              <a:rPr lang="tr-TR" b="1" dirty="0"/>
              <a:t>/fonksiyonlar </a:t>
            </a:r>
            <a:r>
              <a:rPr lang="tr-TR" dirty="0"/>
              <a:t>diyerek </a:t>
            </a:r>
            <a:r>
              <a:rPr lang="tr-TR" dirty="0" err="1"/>
              <a:t>puanOlustur</a:t>
            </a:r>
            <a:r>
              <a:rPr lang="tr-TR" dirty="0"/>
              <a:t> fonksiyonunu kullanıma başlayabilirsiniz.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5334000"/>
            <a:ext cx="5303670" cy="1129353"/>
          </a:xfrm>
          <a:prstGeom prst="rect">
            <a:avLst/>
          </a:prstGeom>
        </p:spPr>
      </p:pic>
      <p:sp>
        <p:nvSpPr>
          <p:cNvPr id="6" name="Shape 267"/>
          <p:cNvSpPr/>
          <p:nvPr/>
        </p:nvSpPr>
        <p:spPr>
          <a:xfrm>
            <a:off x="224178" y="665430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25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dirty="0"/>
              <a:t>Diğer kalan sayfalarda da aynı işlemler yapılarak veri </a:t>
            </a:r>
            <a:r>
              <a:rPr lang="tr-TR" dirty="0" err="1"/>
              <a:t>arayüzden</a:t>
            </a:r>
            <a:r>
              <a:rPr lang="tr-TR" dirty="0"/>
              <a:t> ayrılır.</a:t>
            </a:r>
          </a:p>
          <a:p>
            <a:r>
              <a:rPr lang="tr-TR" dirty="0"/>
              <a:t>Bunu yapmak için izlenmesi gereken adımlar:</a:t>
            </a:r>
          </a:p>
          <a:p>
            <a:pPr lvl="1"/>
            <a:r>
              <a:rPr lang="tr-TR" dirty="0" err="1"/>
              <a:t>Arayüzdeki</a:t>
            </a:r>
            <a:r>
              <a:rPr lang="tr-TR" dirty="0"/>
              <a:t> verilere bakın.</a:t>
            </a:r>
          </a:p>
          <a:p>
            <a:pPr lvl="1"/>
            <a:r>
              <a:rPr lang="tr-TR" dirty="0" err="1"/>
              <a:t>Controller’da</a:t>
            </a:r>
            <a:r>
              <a:rPr lang="tr-TR" dirty="0"/>
              <a:t> bu veriler için gerekli yapıları oluşturun.</a:t>
            </a:r>
          </a:p>
          <a:p>
            <a:pPr lvl="1"/>
            <a:r>
              <a:rPr lang="tr-TR" dirty="0" err="1"/>
              <a:t>Arayüzdeki</a:t>
            </a:r>
            <a:r>
              <a:rPr lang="tr-TR" dirty="0"/>
              <a:t> veriyi </a:t>
            </a:r>
            <a:r>
              <a:rPr lang="tr-TR" dirty="0" err="1"/>
              <a:t>controller’da</a:t>
            </a:r>
            <a:r>
              <a:rPr lang="tr-TR" dirty="0"/>
              <a:t> tanımladığınız yapılar ile değiştirin.</a:t>
            </a:r>
          </a:p>
          <a:p>
            <a:pPr lvl="1"/>
            <a:r>
              <a:rPr lang="tr-TR" dirty="0"/>
              <a:t>Yeniden </a:t>
            </a:r>
            <a:r>
              <a:rPr lang="tr-TR" dirty="0" err="1"/>
              <a:t>kulllanılabilir</a:t>
            </a:r>
            <a:r>
              <a:rPr lang="tr-TR" dirty="0"/>
              <a:t> kod var mı bakın. Bu kodları fonksiyona alarak </a:t>
            </a:r>
            <a:r>
              <a:rPr lang="tr-TR" dirty="0" err="1"/>
              <a:t>mixin’ler</a:t>
            </a:r>
            <a:r>
              <a:rPr lang="tr-TR" dirty="0"/>
              <a:t> tanımlayın.</a:t>
            </a:r>
          </a:p>
          <a:p>
            <a:r>
              <a:rPr lang="tr-TR" dirty="0"/>
              <a:t>“mekan-</a:t>
            </a:r>
            <a:r>
              <a:rPr lang="tr-TR" dirty="0" err="1"/>
              <a:t>detay.pug</a:t>
            </a:r>
            <a:r>
              <a:rPr lang="tr-TR" dirty="0"/>
              <a:t>” sayfası en karmaşık ve verisi bol olan sayfadır.</a:t>
            </a:r>
          </a:p>
          <a:p>
            <a:r>
              <a:rPr lang="tr-TR" dirty="0"/>
              <a:t>Bu sayfa için ilk adım </a:t>
            </a:r>
            <a:r>
              <a:rPr lang="tr-TR" dirty="0" err="1"/>
              <a:t>controller’ın</a:t>
            </a:r>
            <a:r>
              <a:rPr lang="tr-TR" dirty="0"/>
              <a:t> ayarlanması.</a:t>
            </a:r>
          </a:p>
          <a:p>
            <a:r>
              <a:rPr lang="tr-TR" dirty="0"/>
              <a:t>“</a:t>
            </a:r>
            <a:r>
              <a:rPr lang="tr-TR" dirty="0" err="1"/>
              <a:t>app_server</a:t>
            </a:r>
            <a:r>
              <a:rPr lang="tr-TR" dirty="0"/>
              <a:t>/</a:t>
            </a:r>
            <a:r>
              <a:rPr lang="tr-TR" dirty="0" err="1"/>
              <a:t>controllers</a:t>
            </a:r>
            <a:r>
              <a:rPr lang="tr-TR" dirty="0"/>
              <a:t>/</a:t>
            </a:r>
            <a:r>
              <a:rPr lang="tr-TR" dirty="0" err="1"/>
              <a:t>mekanlar.js</a:t>
            </a:r>
            <a:r>
              <a:rPr lang="tr-TR" dirty="0"/>
              <a:t>” içinde </a:t>
            </a:r>
            <a:r>
              <a:rPr lang="tr-TR" dirty="0" err="1"/>
              <a:t>mekanBilgisi</a:t>
            </a:r>
            <a:r>
              <a:rPr lang="tr-TR" dirty="0"/>
              <a:t> isimli </a:t>
            </a:r>
            <a:r>
              <a:rPr lang="tr-TR" dirty="0" err="1"/>
              <a:t>controller</a:t>
            </a:r>
            <a:r>
              <a:rPr lang="tr-TR" dirty="0"/>
              <a:t> güncellenmeli.</a:t>
            </a:r>
          </a:p>
        </p:txBody>
      </p:sp>
      <p:sp>
        <p:nvSpPr>
          <p:cNvPr id="5" name="Shape 267"/>
          <p:cNvSpPr/>
          <p:nvPr/>
        </p:nvSpPr>
        <p:spPr>
          <a:xfrm>
            <a:off x="224178" y="651143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27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" y="1412498"/>
            <a:ext cx="4089076" cy="4775458"/>
          </a:xfrm>
        </p:spPr>
      </p:pic>
      <p:sp>
        <p:nvSpPr>
          <p:cNvPr id="5" name="Metin kutusu 4"/>
          <p:cNvSpPr txBox="1"/>
          <p:nvPr/>
        </p:nvSpPr>
        <p:spPr>
          <a:xfrm>
            <a:off x="146686" y="6172200"/>
            <a:ext cx="4730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err="1"/>
              <a:t>mekanBilgisi</a:t>
            </a:r>
            <a:r>
              <a:rPr lang="tr-TR" sz="2200" dirty="0"/>
              <a:t> </a:t>
            </a:r>
            <a:r>
              <a:rPr lang="tr-TR" sz="2200" dirty="0" err="1"/>
              <a:t>controller</a:t>
            </a:r>
            <a:endParaRPr lang="tr-TR" sz="2200" dirty="0"/>
          </a:p>
        </p:txBody>
      </p:sp>
      <p:sp>
        <p:nvSpPr>
          <p:cNvPr id="6" name="Shape 267"/>
          <p:cNvSpPr/>
          <p:nvPr/>
        </p:nvSpPr>
        <p:spPr>
          <a:xfrm>
            <a:off x="237826" y="659847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1412498"/>
            <a:ext cx="3810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200" dirty="0" err="1"/>
              <a:t>Mekana</a:t>
            </a:r>
            <a:r>
              <a:rPr lang="en-US" sz="2200" dirty="0"/>
              <a:t> </a:t>
            </a:r>
            <a:r>
              <a:rPr lang="en-US" sz="2200" dirty="0" err="1"/>
              <a:t>ait</a:t>
            </a:r>
            <a:r>
              <a:rPr lang="en-US" sz="2200" dirty="0"/>
              <a:t> </a:t>
            </a:r>
            <a:r>
              <a:rPr lang="en-US" sz="2200" dirty="0" err="1"/>
              <a:t>tüm</a:t>
            </a:r>
            <a:r>
              <a:rPr lang="en-US" sz="2200" dirty="0"/>
              <a:t> </a:t>
            </a:r>
            <a:r>
              <a:rPr lang="en-US" sz="2200" dirty="0" err="1"/>
              <a:t>detayları</a:t>
            </a:r>
            <a:r>
              <a:rPr lang="en-US" sz="2200" dirty="0"/>
              <a:t> JSON </a:t>
            </a:r>
            <a:r>
              <a:rPr lang="en-US" sz="2200" dirty="0" err="1"/>
              <a:t>formatında</a:t>
            </a:r>
            <a:r>
              <a:rPr lang="en-US" sz="2200" dirty="0"/>
              <a:t> </a:t>
            </a:r>
            <a:r>
              <a:rPr lang="en-US" sz="2200" dirty="0" err="1"/>
              <a:t>tanımladık</a:t>
            </a:r>
            <a:r>
              <a:rPr lang="en-US" sz="2200" dirty="0"/>
              <a:t>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/>
              <a:t>Ad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Adres</a:t>
            </a:r>
            <a:endParaRPr lang="en-US" sz="20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Puan</a:t>
            </a:r>
            <a:endParaRPr lang="en-US" sz="20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İmkanlar</a:t>
            </a:r>
            <a:endParaRPr lang="en-US" sz="20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Koordinatlar</a:t>
            </a:r>
            <a:endParaRPr lang="en-US" sz="20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Açılış-Kapanış</a:t>
            </a:r>
            <a:r>
              <a:rPr lang="en-US" sz="2000" dirty="0"/>
              <a:t> </a:t>
            </a:r>
            <a:r>
              <a:rPr lang="en-US" sz="2000" dirty="0" err="1"/>
              <a:t>Saatleri</a:t>
            </a:r>
            <a:endParaRPr lang="en-US" sz="20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000" dirty="0" err="1"/>
              <a:t>Yorumlar</a:t>
            </a:r>
            <a:endParaRPr lang="en-US" sz="20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863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28" y="1410763"/>
            <a:ext cx="5783721" cy="4832865"/>
          </a:xfrm>
        </p:spPr>
      </p:pic>
      <p:sp>
        <p:nvSpPr>
          <p:cNvPr id="5" name="Metin kutusu 4"/>
          <p:cNvSpPr txBox="1"/>
          <p:nvPr/>
        </p:nvSpPr>
        <p:spPr>
          <a:xfrm>
            <a:off x="838200" y="6167820"/>
            <a:ext cx="4730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mekan-</a:t>
            </a:r>
            <a:r>
              <a:rPr lang="tr-TR" sz="2200" dirty="0" err="1"/>
              <a:t>detay.pug</a:t>
            </a:r>
            <a:r>
              <a:rPr lang="tr-TR" sz="2200" dirty="0"/>
              <a:t> </a:t>
            </a:r>
            <a:r>
              <a:rPr lang="tr-TR" sz="2200" dirty="0" err="1"/>
              <a:t>arayüzü</a:t>
            </a:r>
            <a:endParaRPr lang="tr-TR" sz="2200" dirty="0"/>
          </a:p>
        </p:txBody>
      </p:sp>
      <p:sp>
        <p:nvSpPr>
          <p:cNvPr id="6" name="Shape 267"/>
          <p:cNvSpPr/>
          <p:nvPr/>
        </p:nvSpPr>
        <p:spPr>
          <a:xfrm>
            <a:off x="224178" y="651143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56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06367"/>
            <a:ext cx="7620000" cy="4510981"/>
          </a:xfrm>
        </p:spPr>
      </p:pic>
      <p:sp>
        <p:nvSpPr>
          <p:cNvPr id="5" name="Metin kutusu 4"/>
          <p:cNvSpPr txBox="1"/>
          <p:nvPr/>
        </p:nvSpPr>
        <p:spPr>
          <a:xfrm>
            <a:off x="1066800" y="6116421"/>
            <a:ext cx="4730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mekan-</a:t>
            </a:r>
            <a:r>
              <a:rPr lang="tr-TR" sz="2200" dirty="0" err="1"/>
              <a:t>detay.pug</a:t>
            </a:r>
            <a:r>
              <a:rPr lang="tr-TR" sz="2200" dirty="0"/>
              <a:t> </a:t>
            </a:r>
            <a:r>
              <a:rPr lang="tr-TR" sz="2200" dirty="0" err="1"/>
              <a:t>arayüzü</a:t>
            </a:r>
            <a:r>
              <a:rPr lang="tr-TR" sz="2200" dirty="0"/>
              <a:t> devamı</a:t>
            </a:r>
          </a:p>
        </p:txBody>
      </p:sp>
      <p:sp>
        <p:nvSpPr>
          <p:cNvPr id="6" name="Shape 267"/>
          <p:cNvSpPr/>
          <p:nvPr/>
        </p:nvSpPr>
        <p:spPr>
          <a:xfrm>
            <a:off x="243228" y="618949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01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633552"/>
            <a:ext cx="7315200" cy="523220"/>
          </a:xfrm>
        </p:spPr>
        <p:txBody>
          <a:bodyPr/>
          <a:lstStyle/>
          <a:p>
            <a:r>
              <a:rPr lang="en-US" sz="2800" dirty="0" err="1"/>
              <a:t>Uygulama</a:t>
            </a:r>
            <a:r>
              <a:rPr lang="en-US" sz="2800" dirty="0"/>
              <a:t> </a:t>
            </a:r>
            <a:r>
              <a:rPr lang="en-US" sz="2800" dirty="0" err="1"/>
              <a:t>Dosyaları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Önemli</a:t>
            </a:r>
            <a:r>
              <a:rPr lang="en-US" sz="2800" dirty="0"/>
              <a:t> </a:t>
            </a:r>
            <a:r>
              <a:rPr lang="en-US" sz="2800" dirty="0" err="1"/>
              <a:t>Linkler</a:t>
            </a:r>
            <a:endParaRPr lang="en-US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r>
              <a:rPr lang="tr-TR" sz="2200" dirty="0"/>
              <a:t>HTML </a:t>
            </a:r>
            <a:r>
              <a:rPr lang="tr-TR" sz="2200" dirty="0" err="1"/>
              <a:t>Pug</a:t>
            </a:r>
            <a:r>
              <a:rPr lang="tr-TR" sz="2200" dirty="0"/>
              <a:t> </a:t>
            </a:r>
            <a:r>
              <a:rPr lang="tr-TR" sz="2200"/>
              <a:t>çift taraflı dönüştürme</a:t>
            </a:r>
            <a:r>
              <a:rPr lang="tr-TR" sz="2200" dirty="0"/>
              <a:t>: </a:t>
            </a:r>
            <a:r>
              <a:rPr lang="tr-TR" sz="2200" dirty="0">
                <a:hlinkClick r:id="rId2"/>
              </a:rPr>
              <a:t>https://pughtml.com</a:t>
            </a:r>
            <a:endParaRPr lang="tr-TR" sz="2200" dirty="0"/>
          </a:p>
          <a:p>
            <a:r>
              <a:rPr lang="en-US" dirty="0"/>
              <a:t>Bu </a:t>
            </a:r>
            <a:r>
              <a:rPr lang="en-US" dirty="0" err="1"/>
              <a:t>ders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:</a:t>
            </a:r>
          </a:p>
          <a:p>
            <a:pPr lvl="1"/>
            <a:r>
              <a:rPr lang="en-US" sz="1600" b="1" dirty="0"/>
              <a:t>Git </a:t>
            </a:r>
            <a:r>
              <a:rPr lang="en-US" sz="1600" b="1" dirty="0" err="1"/>
              <a:t>ile</a:t>
            </a:r>
            <a:r>
              <a:rPr lang="en-US" sz="1600" b="1" dirty="0"/>
              <a:t> </a:t>
            </a:r>
            <a:r>
              <a:rPr lang="en-US" sz="1600" b="1" dirty="0" err="1"/>
              <a:t>indirmek</a:t>
            </a:r>
            <a:r>
              <a:rPr lang="en-US" sz="1600" b="1" dirty="0"/>
              <a:t> </a:t>
            </a:r>
            <a:r>
              <a:rPr lang="en-US" sz="1600" b="1" dirty="0" err="1"/>
              <a:t>için</a:t>
            </a:r>
            <a:r>
              <a:rPr lang="en-US" sz="1600" b="1" dirty="0"/>
              <a:t>: </a:t>
            </a:r>
            <a:r>
              <a:rPr lang="tr-TR" sz="1600" dirty="0"/>
              <a:t>git </a:t>
            </a:r>
            <a:r>
              <a:rPr lang="tr-TR" sz="1600" dirty="0" err="1"/>
              <a:t>clone</a:t>
            </a:r>
            <a:r>
              <a:rPr lang="tr-TR" sz="1600" dirty="0"/>
              <a:t> -b mekan32-2 </a:t>
            </a:r>
            <a:r>
              <a:rPr lang="tr-TR" sz="1600" dirty="0" err="1"/>
              <a:t>https</a:t>
            </a:r>
            <a:r>
              <a:rPr lang="tr-TR" sz="1600" dirty="0"/>
              <a:t>://</a:t>
            </a:r>
            <a:r>
              <a:rPr lang="tr-TR" sz="1600" dirty="0" err="1"/>
              <a:t>github.com</a:t>
            </a:r>
            <a:r>
              <a:rPr lang="tr-TR" sz="1600" dirty="0"/>
              <a:t>/</a:t>
            </a:r>
            <a:r>
              <a:rPr lang="tr-TR" sz="1600" dirty="0" err="1"/>
              <a:t>asimsinan</a:t>
            </a:r>
            <a:r>
              <a:rPr lang="tr-TR" sz="1600" dirty="0"/>
              <a:t>/mekan32</a:t>
            </a:r>
          </a:p>
          <a:p>
            <a:pPr lvl="1"/>
            <a:endParaRPr lang="tr-TR" sz="1800" dirty="0"/>
          </a:p>
          <a:p>
            <a:endParaRPr lang="tr-TR" sz="1000" dirty="0"/>
          </a:p>
          <a:p>
            <a:pPr lvl="1"/>
            <a:endParaRPr lang="tr-TR" sz="2100" dirty="0"/>
          </a:p>
          <a:p>
            <a:endParaRPr lang="tr-TR" sz="2100" dirty="0"/>
          </a:p>
        </p:txBody>
      </p:sp>
      <p:sp>
        <p:nvSpPr>
          <p:cNvPr id="5" name="Shape 276"/>
          <p:cNvSpPr/>
          <p:nvPr/>
        </p:nvSpPr>
        <p:spPr>
          <a:xfrm>
            <a:off x="235551" y="648337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1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67"/>
          <p:cNvSpPr/>
          <p:nvPr/>
        </p:nvSpPr>
        <p:spPr>
          <a:xfrm>
            <a:off x="4237009" y="2486530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0" y="2482618"/>
            <a:ext cx="1879997" cy="3026569"/>
            <a:chOff x="2924175" y="1682750"/>
            <a:chExt cx="2506663" cy="4035425"/>
          </a:xfrm>
        </p:grpSpPr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9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2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3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4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5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6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7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8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9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0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61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843463" y="2572633"/>
            <a:ext cx="3148012" cy="300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1500" dirty="0" err="1"/>
              <a:t>Verilerin</a:t>
            </a:r>
            <a:r>
              <a:rPr lang="en-US" sz="1500" dirty="0"/>
              <a:t> </a:t>
            </a:r>
            <a:r>
              <a:rPr lang="en-US" sz="1500" dirty="0" err="1"/>
              <a:t>Arayüzden</a:t>
            </a:r>
            <a:r>
              <a:rPr lang="en-US" sz="1500" dirty="0"/>
              <a:t> </a:t>
            </a:r>
            <a:r>
              <a:rPr lang="en-US" sz="1500" dirty="0" err="1"/>
              <a:t>Ayrıştırılması</a:t>
            </a:r>
            <a:endParaRPr lang="en-US" sz="1500" dirty="0"/>
          </a:p>
        </p:txBody>
      </p:sp>
      <p:sp>
        <p:nvSpPr>
          <p:cNvPr id="82" name="Başlık 1"/>
          <p:cNvSpPr txBox="1">
            <a:spLocks/>
          </p:cNvSpPr>
          <p:nvPr/>
        </p:nvSpPr>
        <p:spPr>
          <a:xfrm>
            <a:off x="106562" y="518391"/>
            <a:ext cx="7391400" cy="7008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  <a:ea typeface="ＭＳ Ｐゴシック" charset="-128"/>
                <a:cs typeface="ＭＳ Ｐゴシック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590000"/>
                </a:solidFill>
                <a:latin typeface="Arial" pitchFamily="-110" charset="0"/>
              </a:defRPr>
            </a:lvl9pPr>
          </a:lstStyle>
          <a:p>
            <a:r>
              <a:rPr lang="tr-TR" kern="0" dirty="0">
                <a:solidFill>
                  <a:srgbClr val="FF0000"/>
                </a:solidFill>
              </a:rPr>
              <a:t>Sunum Planı</a:t>
            </a:r>
          </a:p>
        </p:txBody>
      </p:sp>
      <p:sp>
        <p:nvSpPr>
          <p:cNvPr id="63" name="Shape 276"/>
          <p:cNvSpPr/>
          <p:nvPr/>
        </p:nvSpPr>
        <p:spPr>
          <a:xfrm>
            <a:off x="4237009" y="3415217"/>
            <a:ext cx="537822" cy="53782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+mj-lt"/>
              </a:rPr>
              <a:t>02</a:t>
            </a:r>
            <a:endParaRPr sz="2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TextBox 70"/>
          <p:cNvSpPr txBox="1"/>
          <p:nvPr/>
        </p:nvSpPr>
        <p:spPr>
          <a:xfrm>
            <a:off x="4633912" y="3547274"/>
            <a:ext cx="4052888" cy="315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Dosyaları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Önemli</a:t>
            </a:r>
            <a:r>
              <a:rPr lang="en-US" sz="1600" dirty="0"/>
              <a:t> </a:t>
            </a:r>
            <a:r>
              <a:rPr lang="en-US" sz="1600" dirty="0" err="1"/>
              <a:t>Linkler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12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dirty="0"/>
              <a:t>Şu aşamada verilerin ve içeriğin tümü </a:t>
            </a:r>
            <a:r>
              <a:rPr lang="tr-TR" dirty="0" err="1"/>
              <a:t>arayüzlerde</a:t>
            </a:r>
            <a:r>
              <a:rPr lang="tr-TR" dirty="0"/>
              <a:t> tutuluyor.</a:t>
            </a:r>
          </a:p>
          <a:p>
            <a:r>
              <a:rPr lang="tr-TR" dirty="0" err="1"/>
              <a:t>MVC’nin</a:t>
            </a:r>
            <a:r>
              <a:rPr lang="tr-TR" dirty="0"/>
              <a:t> amacı </a:t>
            </a:r>
            <a:r>
              <a:rPr lang="tr-TR" dirty="0" err="1"/>
              <a:t>arayüzü</a:t>
            </a:r>
            <a:r>
              <a:rPr lang="tr-TR" dirty="0"/>
              <a:t> veriden soyutlamaktır.</a:t>
            </a:r>
          </a:p>
          <a:p>
            <a:r>
              <a:rPr lang="tr-TR" dirty="0" err="1"/>
              <a:t>Arayüzlerin</a:t>
            </a:r>
            <a:r>
              <a:rPr lang="tr-TR" dirty="0"/>
              <a:t> yapması gereken tek iş gelen veriyi ekranda göstermek olmalı. </a:t>
            </a:r>
          </a:p>
          <a:p>
            <a:r>
              <a:rPr lang="tr-TR" dirty="0"/>
              <a:t>Yapmamız gereken veriyi </a:t>
            </a:r>
            <a:r>
              <a:rPr lang="tr-TR" dirty="0" err="1"/>
              <a:t>arayüzden</a:t>
            </a:r>
            <a:r>
              <a:rPr lang="tr-TR" dirty="0"/>
              <a:t> alıp </a:t>
            </a:r>
            <a:r>
              <a:rPr lang="tr-TR" dirty="0" err="1"/>
              <a:t>controller’lara</a:t>
            </a:r>
            <a:r>
              <a:rPr lang="tr-TR" dirty="0"/>
              <a:t> yerleştirmek.</a:t>
            </a:r>
          </a:p>
          <a:p>
            <a:r>
              <a:rPr lang="tr-TR" dirty="0" err="1"/>
              <a:t>Anasayfadan</a:t>
            </a:r>
            <a:r>
              <a:rPr lang="tr-TR" dirty="0"/>
              <a:t> başlayarak “</a:t>
            </a:r>
            <a:r>
              <a:rPr lang="tr-TR" dirty="0" err="1"/>
              <a:t>pug</a:t>
            </a:r>
            <a:r>
              <a:rPr lang="tr-TR" dirty="0"/>
              <a:t>” dosyaları içindeki içeriği alacağız. Controller içinde bir değişkende saklayacağız.</a:t>
            </a:r>
          </a:p>
          <a:p>
            <a:r>
              <a:rPr lang="tr-TR" dirty="0" err="1"/>
              <a:t>Arayüz</a:t>
            </a:r>
            <a:r>
              <a:rPr lang="tr-TR" dirty="0"/>
              <a:t> sadece </a:t>
            </a:r>
            <a:r>
              <a:rPr lang="tr-TR" dirty="0" err="1"/>
              <a:t>controller’lardan</a:t>
            </a:r>
            <a:r>
              <a:rPr lang="tr-TR" dirty="0"/>
              <a:t> gelen veriyi gösterecek. </a:t>
            </a:r>
          </a:p>
          <a:p>
            <a:endParaRPr lang="tr-TR" dirty="0"/>
          </a:p>
        </p:txBody>
      </p:sp>
      <p:sp>
        <p:nvSpPr>
          <p:cNvPr id="5" name="Shape 267"/>
          <p:cNvSpPr/>
          <p:nvPr/>
        </p:nvSpPr>
        <p:spPr>
          <a:xfrm>
            <a:off x="224178" y="637999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sz="2300" dirty="0"/>
              <a:t>İlk olarak “</a:t>
            </a:r>
            <a:r>
              <a:rPr lang="tr-TR" sz="2300" dirty="0" err="1"/>
              <a:t>mekanlar.js</a:t>
            </a:r>
            <a:r>
              <a:rPr lang="tr-TR" sz="2300" dirty="0"/>
              <a:t>” isimli </a:t>
            </a:r>
            <a:r>
              <a:rPr lang="tr-TR" sz="2300" dirty="0" err="1"/>
              <a:t>controller’ı</a:t>
            </a:r>
            <a:r>
              <a:rPr lang="tr-TR" sz="2300" dirty="0"/>
              <a:t> güncelleyelim.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2300" dirty="0"/>
              <a:t>Yukarda da görüldüğü gibi </a:t>
            </a:r>
            <a:r>
              <a:rPr lang="tr-TR" sz="2300" b="1" dirty="0" err="1"/>
              <a:t>sayfaBaslik</a:t>
            </a:r>
            <a:r>
              <a:rPr lang="tr-TR" sz="2300" dirty="0"/>
              <a:t> isimli bir anahtar (JSON formatında) tanımladık ve bu anahtar da kendi içinde iki alt anahtara sahip.</a:t>
            </a:r>
          </a:p>
          <a:p>
            <a:pPr lvl="1"/>
            <a:r>
              <a:rPr lang="tr-TR" sz="1900" dirty="0" err="1"/>
              <a:t>baslik</a:t>
            </a:r>
            <a:r>
              <a:rPr lang="tr-TR" sz="1900" dirty="0"/>
              <a:t>: Sayfamızın başlığı (Sekmedeki yazı)</a:t>
            </a:r>
          </a:p>
          <a:p>
            <a:pPr lvl="1"/>
            <a:r>
              <a:rPr lang="tr-TR" sz="1900" dirty="0" err="1"/>
              <a:t>siteAd</a:t>
            </a:r>
            <a:r>
              <a:rPr lang="tr-TR" sz="1900" dirty="0"/>
              <a:t>: Sitemizin adını belirtiyor. (</a:t>
            </a:r>
            <a:r>
              <a:rPr lang="tr-TR" sz="1900" dirty="0" err="1"/>
              <a:t>Navigasyon</a:t>
            </a:r>
            <a:r>
              <a:rPr lang="tr-TR" sz="1900" dirty="0"/>
              <a:t> çubuğunun altındaki büyük Mekan32 yazısı)</a:t>
            </a:r>
          </a:p>
          <a:p>
            <a:pPr lvl="1"/>
            <a:r>
              <a:rPr lang="tr-TR" sz="1900" dirty="0" err="1"/>
              <a:t>aciklama</a:t>
            </a:r>
            <a:r>
              <a:rPr lang="tr-TR" sz="1900" dirty="0"/>
              <a:t>: Mekan32 yazısının yanında yer alan küçük yazı.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47" y="1828386"/>
            <a:ext cx="5303227" cy="2134014"/>
          </a:xfrm>
          <a:prstGeom prst="rect">
            <a:avLst/>
          </a:prstGeom>
        </p:spPr>
      </p:pic>
      <p:sp>
        <p:nvSpPr>
          <p:cNvPr id="7" name="Shape 267"/>
          <p:cNvSpPr/>
          <p:nvPr/>
        </p:nvSpPr>
        <p:spPr>
          <a:xfrm>
            <a:off x="195603" y="62831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dirty="0"/>
              <a:t>Şimdi “mekanlar-</a:t>
            </a:r>
            <a:r>
              <a:rPr lang="tr-TR" dirty="0" err="1"/>
              <a:t>liste.pug</a:t>
            </a:r>
            <a:r>
              <a:rPr lang="tr-TR" dirty="0"/>
              <a:t>” dosyasını yukarda tanımladığımız değişkenlere göre güncelleyelim.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mekanlar.js</a:t>
            </a:r>
            <a:r>
              <a:rPr lang="tr-TR" dirty="0"/>
              <a:t> de tanımladığımız anahtar kelimeleri nokta </a:t>
            </a:r>
            <a:r>
              <a:rPr lang="tr-TR" dirty="0" err="1"/>
              <a:t>notasyonu</a:t>
            </a:r>
            <a:r>
              <a:rPr lang="tr-TR" dirty="0"/>
              <a:t> ile çağırabiliriz. </a:t>
            </a:r>
          </a:p>
          <a:p>
            <a:r>
              <a:rPr lang="tr-TR" dirty="0"/>
              <a:t>Eşittir işareti ile ya da #{} içine yazarak bu anahtarları ve alt anahtarları kullanabiliriz.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4" y="2209800"/>
            <a:ext cx="6018054" cy="2133600"/>
          </a:xfrm>
          <a:prstGeom prst="rect">
            <a:avLst/>
          </a:prstGeom>
        </p:spPr>
      </p:pic>
      <p:sp>
        <p:nvSpPr>
          <p:cNvPr id="7" name="Shape 267"/>
          <p:cNvSpPr/>
          <p:nvPr/>
        </p:nvSpPr>
        <p:spPr>
          <a:xfrm>
            <a:off x="195603" y="62831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78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sz="2000" dirty="0"/>
              <a:t>Eğer içinde HTML kodu içeren bir veri varsa başına ünlem getirilerek </a:t>
            </a:r>
            <a:r>
              <a:rPr lang="tr-TR" sz="2000" b="1" dirty="0"/>
              <a:t>!</a:t>
            </a:r>
            <a:r>
              <a:rPr lang="tr-TR" sz="2000" dirty="0"/>
              <a:t>{</a:t>
            </a:r>
            <a:r>
              <a:rPr lang="tr-TR" sz="2000" dirty="0" err="1"/>
              <a:t>pageHeader.aciklama</a:t>
            </a:r>
            <a:r>
              <a:rPr lang="tr-TR" sz="2000" dirty="0"/>
              <a:t>} şeklinde yazılmalı.</a:t>
            </a:r>
          </a:p>
          <a:p>
            <a:r>
              <a:rPr lang="tr-TR" sz="2000" dirty="0"/>
              <a:t>Listeleme koduna dikkatlice bakarsanız kendini tekrar eden etiketler var.</a:t>
            </a:r>
          </a:p>
          <a:p>
            <a:r>
              <a:rPr lang="tr-TR" sz="2000" dirty="0"/>
              <a:t>Buradaki içerik bir diziye alınabilir ve dizi dolaşılarak veriler ekrana basılabilir.</a:t>
            </a:r>
          </a:p>
          <a:p>
            <a:r>
              <a:rPr lang="tr-TR" sz="2000" dirty="0"/>
              <a:t>Mekanlar listelemesine (mekan-</a:t>
            </a:r>
            <a:r>
              <a:rPr lang="tr-TR" sz="2000" dirty="0" err="1"/>
              <a:t>detay.pug</a:t>
            </a:r>
            <a:r>
              <a:rPr lang="tr-TR" sz="2000" dirty="0"/>
              <a:t>) baktığımızda şu alanların tekrar ettiğini görüyoruz:</a:t>
            </a:r>
          </a:p>
          <a:p>
            <a:pPr lvl="1"/>
            <a:r>
              <a:rPr lang="tr-TR" sz="1800" dirty="0"/>
              <a:t>Mekan adı, puan, mesafe, adres, imkanlar</a:t>
            </a:r>
          </a:p>
          <a:p>
            <a:r>
              <a:rPr lang="tr-TR" sz="2000" dirty="0"/>
              <a:t>Aşağıdaki gibi bir veri yapısı oluşturabiliriz. Bu veri yapısını da bir JSON dizisi biçiminde (</a:t>
            </a:r>
            <a:r>
              <a:rPr lang="tr-TR" sz="2000" b="1" dirty="0"/>
              <a:t>mekanlar:[]) </a:t>
            </a:r>
            <a:r>
              <a:rPr lang="tr-TR" sz="2000" dirty="0"/>
              <a:t>temsil edebiliriz.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76800"/>
            <a:ext cx="6921137" cy="1362661"/>
          </a:xfrm>
          <a:prstGeom prst="rect">
            <a:avLst/>
          </a:prstGeom>
        </p:spPr>
      </p:pic>
      <p:sp>
        <p:nvSpPr>
          <p:cNvPr id="6" name="Shape 267"/>
          <p:cNvSpPr/>
          <p:nvPr/>
        </p:nvSpPr>
        <p:spPr>
          <a:xfrm>
            <a:off x="224178" y="68987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446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3935794" cy="5181600"/>
          </a:xfrm>
        </p:spPr>
      </p:pic>
      <p:sp>
        <p:nvSpPr>
          <p:cNvPr id="6" name="Shape 267"/>
          <p:cNvSpPr/>
          <p:nvPr/>
        </p:nvSpPr>
        <p:spPr>
          <a:xfrm>
            <a:off x="224178" y="689871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104" y="2308101"/>
            <a:ext cx="434565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200" dirty="0" err="1"/>
              <a:t>Beyaz</a:t>
            </a:r>
            <a:r>
              <a:rPr lang="en-US" sz="2200" dirty="0"/>
              <a:t> </a:t>
            </a:r>
            <a:r>
              <a:rPr lang="en-US" sz="2200" dirty="0" err="1"/>
              <a:t>kare</a:t>
            </a:r>
            <a:r>
              <a:rPr lang="en-US" sz="2200" dirty="0"/>
              <a:t> </a:t>
            </a:r>
            <a:r>
              <a:rPr lang="en-US" sz="2200" dirty="0" err="1"/>
              <a:t>içindeki</a:t>
            </a:r>
            <a:r>
              <a:rPr lang="en-US" sz="2200" dirty="0"/>
              <a:t> </a:t>
            </a:r>
            <a:r>
              <a:rPr lang="en-US" sz="2200" dirty="0" err="1"/>
              <a:t>yapıya</a:t>
            </a:r>
            <a:r>
              <a:rPr lang="en-US" sz="2200" dirty="0"/>
              <a:t> </a:t>
            </a:r>
            <a:r>
              <a:rPr lang="en-US" sz="2200" dirty="0" err="1"/>
              <a:t>dikkat</a:t>
            </a:r>
            <a:r>
              <a:rPr lang="en-US" sz="2200" dirty="0"/>
              <a:t> </a:t>
            </a:r>
            <a:r>
              <a:rPr lang="en-US" sz="2200" dirty="0" err="1"/>
              <a:t>edin</a:t>
            </a:r>
            <a:r>
              <a:rPr lang="en-US" sz="2200" dirty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200" dirty="0" err="1"/>
              <a:t>Tekrarlı</a:t>
            </a:r>
            <a:r>
              <a:rPr lang="en-US" sz="2200" dirty="0"/>
              <a:t> </a:t>
            </a:r>
            <a:r>
              <a:rPr lang="en-US" sz="2200" dirty="0" err="1"/>
              <a:t>veriler</a:t>
            </a:r>
            <a:r>
              <a:rPr lang="en-US" sz="2200" dirty="0"/>
              <a:t> </a:t>
            </a:r>
            <a:r>
              <a:rPr lang="en-US" sz="2200" dirty="0" err="1"/>
              <a:t>var</a:t>
            </a:r>
            <a:r>
              <a:rPr lang="en-US" sz="2200" dirty="0"/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200" dirty="0" err="1"/>
              <a:t>Mekan</a:t>
            </a:r>
            <a:r>
              <a:rPr lang="en-US" sz="2200" dirty="0"/>
              <a:t> </a:t>
            </a:r>
            <a:r>
              <a:rPr lang="en-US" sz="2200" dirty="0" err="1"/>
              <a:t>Adı</a:t>
            </a:r>
            <a:endParaRPr lang="en-US" sz="22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200" dirty="0" err="1"/>
              <a:t>Puan</a:t>
            </a:r>
            <a:endParaRPr lang="en-US" sz="22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200" dirty="0" err="1"/>
              <a:t>Mesafe</a:t>
            </a:r>
            <a:endParaRPr lang="en-US" sz="2200" dirty="0"/>
          </a:p>
          <a:p>
            <a:pPr marL="800100" lvl="1" indent="-342900" algn="l">
              <a:buFont typeface="Arial" charset="0"/>
              <a:buChar char="•"/>
            </a:pPr>
            <a:r>
              <a:rPr lang="en-US" sz="2200" dirty="0" err="1"/>
              <a:t>İmkanlar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903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dirty="0"/>
              <a:t>Yeni güncel “</a:t>
            </a:r>
            <a:r>
              <a:rPr lang="tr-TR" dirty="0" err="1"/>
              <a:t>mekanlar.js</a:t>
            </a:r>
            <a:r>
              <a:rPr lang="tr-TR" dirty="0"/>
              <a:t>” </a:t>
            </a:r>
            <a:r>
              <a:rPr lang="tr-TR" dirty="0" err="1"/>
              <a:t>controller</a:t>
            </a:r>
            <a:r>
              <a:rPr lang="tr-TR" dirty="0"/>
              <a:t> aşağıdaki gibi oldu.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" y="1800466"/>
            <a:ext cx="5551707" cy="4739087"/>
          </a:xfrm>
          <a:prstGeom prst="rect">
            <a:avLst/>
          </a:prstGeom>
        </p:spPr>
      </p:pic>
      <p:sp>
        <p:nvSpPr>
          <p:cNvPr id="6" name="Shape 267"/>
          <p:cNvSpPr/>
          <p:nvPr/>
        </p:nvSpPr>
        <p:spPr>
          <a:xfrm>
            <a:off x="224178" y="679718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0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02665"/>
            <a:ext cx="7239000" cy="954107"/>
          </a:xfrm>
        </p:spPr>
        <p:txBody>
          <a:bodyPr/>
          <a:lstStyle/>
          <a:p>
            <a:r>
              <a:rPr lang="en-US" sz="2800"/>
              <a:t>Verilerin</a:t>
            </a:r>
            <a:r>
              <a:rPr lang="en-US" sz="2800" dirty="0"/>
              <a:t> </a:t>
            </a:r>
            <a:r>
              <a:rPr lang="en-US" sz="2800" dirty="0" err="1"/>
              <a:t>Arayüzden</a:t>
            </a:r>
            <a:r>
              <a:rPr lang="en-US" sz="2800" dirty="0"/>
              <a:t> </a:t>
            </a:r>
            <a:r>
              <a:rPr lang="en-US" sz="2800" dirty="0" err="1"/>
              <a:t>Ayrıştırılması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38" y="1357953"/>
            <a:ext cx="8988062" cy="5181600"/>
          </a:xfrm>
        </p:spPr>
        <p:txBody>
          <a:bodyPr/>
          <a:lstStyle/>
          <a:p>
            <a:r>
              <a:rPr lang="tr-TR" sz="2200" dirty="0"/>
              <a:t>Yeni güncel “mekanlar-</a:t>
            </a:r>
            <a:r>
              <a:rPr lang="tr-TR" sz="2200" dirty="0" err="1"/>
              <a:t>liste.pug</a:t>
            </a:r>
            <a:r>
              <a:rPr lang="tr-TR" sz="2200" dirty="0"/>
              <a:t>” </a:t>
            </a:r>
            <a:r>
              <a:rPr lang="tr-TR" sz="2200" dirty="0" err="1"/>
              <a:t>arayüzümüz</a:t>
            </a:r>
            <a:r>
              <a:rPr lang="tr-TR" sz="2200" dirty="0"/>
              <a:t> aşağıdaki gibi oldu.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42958"/>
            <a:ext cx="4993311" cy="4696595"/>
          </a:xfrm>
          <a:prstGeom prst="rect">
            <a:avLst/>
          </a:prstGeom>
        </p:spPr>
      </p:pic>
      <p:sp>
        <p:nvSpPr>
          <p:cNvPr id="6" name="Shape 267"/>
          <p:cNvSpPr/>
          <p:nvPr/>
        </p:nvSpPr>
        <p:spPr>
          <a:xfrm>
            <a:off x="224178" y="679718"/>
            <a:ext cx="537822" cy="537823"/>
          </a:xfrm>
          <a:prstGeom prst="rect">
            <a:avLst/>
          </a:prstGeom>
          <a:solidFill>
            <a:srgbClr val="00336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eaLnBrk="1" hangingPunct="1"/>
            <a:r>
              <a:rPr lang="en-US" sz="2400" b="1">
                <a:solidFill>
                  <a:srgbClr val="FFFFFF"/>
                </a:solidFill>
                <a:latin typeface="+mj-lt"/>
                <a:ea typeface="+mn-ea"/>
              </a:rPr>
              <a:t>01</a:t>
            </a:r>
            <a:endParaRPr sz="2400" b="1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8735" y="3276600"/>
            <a:ext cx="36046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600" b="1" dirty="0"/>
              <a:t>each</a:t>
            </a:r>
            <a:r>
              <a:rPr lang="en-US" sz="1600" dirty="0"/>
              <a:t> </a:t>
            </a:r>
            <a:r>
              <a:rPr lang="en-US" sz="1600" dirty="0" err="1"/>
              <a:t>ifadesiyle</a:t>
            </a:r>
            <a:r>
              <a:rPr lang="en-US" sz="1600" dirty="0"/>
              <a:t> </a:t>
            </a:r>
            <a:r>
              <a:rPr lang="en-US" sz="1600" dirty="0" err="1"/>
              <a:t>dizileri</a:t>
            </a:r>
            <a:r>
              <a:rPr lang="en-US" sz="1600" dirty="0"/>
              <a:t> </a:t>
            </a:r>
            <a:r>
              <a:rPr lang="en-US" sz="1600" dirty="0" err="1"/>
              <a:t>dolaştık</a:t>
            </a:r>
            <a:r>
              <a:rPr lang="en-US" sz="1600" dirty="0"/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600" b="1" dirty="0"/>
              <a:t>-</a:t>
            </a:r>
            <a:r>
              <a:rPr lang="en-US" sz="1600" dirty="0"/>
              <a:t> </a:t>
            </a:r>
            <a:r>
              <a:rPr lang="en-US" sz="1600" dirty="0" err="1"/>
              <a:t>işareti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kodu</a:t>
            </a:r>
            <a:r>
              <a:rPr lang="en-US" sz="1600" dirty="0"/>
              <a:t> </a:t>
            </a:r>
            <a:r>
              <a:rPr lang="en-US" sz="1600" dirty="0" err="1"/>
              <a:t>yazdık</a:t>
            </a:r>
            <a:r>
              <a:rPr lang="en-US" sz="1600" dirty="0"/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dirty="0" err="1"/>
              <a:t>döngüsü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yıldız</a:t>
            </a:r>
            <a:r>
              <a:rPr lang="en-US" sz="1600" dirty="0"/>
              <a:t> </a:t>
            </a:r>
            <a:r>
              <a:rPr lang="en-US" sz="1600" dirty="0" err="1"/>
              <a:t>oluşturduk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576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16770</TotalTime>
  <Words>680</Words>
  <Application>Microsoft Macintosh PowerPoint</Application>
  <PresentationFormat>On-screen Show (4:3)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Brush Script MT</vt:lpstr>
      <vt:lpstr>ＭＳ Ｐゴシック</vt:lpstr>
      <vt:lpstr>Arial</vt:lpstr>
      <vt:lpstr>Tahoma</vt:lpstr>
      <vt:lpstr>Times</vt:lpstr>
      <vt:lpstr>Blank Presentation</vt:lpstr>
      <vt:lpstr>PowerPoint Presentation</vt:lpstr>
      <vt:lpstr>PowerPoint Presentation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Verilerin Arayüzden Ayrıştırılması</vt:lpstr>
      <vt:lpstr>Uygulama Dosyaları Ve Önemli Linkler</vt:lpstr>
    </vt:vector>
  </TitlesOfParts>
  <Company>TEES Communications Division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Amy Yarbrough</dc:creator>
  <cp:lastModifiedBy>Asım Sinan Yüksel</cp:lastModifiedBy>
  <cp:revision>2315</cp:revision>
  <cp:lastPrinted>1999-07-13T10:45:18Z</cp:lastPrinted>
  <dcterms:created xsi:type="dcterms:W3CDTF">1999-06-28T14:13:43Z</dcterms:created>
  <dcterms:modified xsi:type="dcterms:W3CDTF">2018-10-23T15:45:04Z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