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9" r:id="rId3"/>
    <p:sldId id="258" r:id="rId4"/>
    <p:sldId id="260" r:id="rId5"/>
    <p:sldId id="274" r:id="rId6"/>
    <p:sldId id="262" r:id="rId7"/>
    <p:sldId id="263" r:id="rId8"/>
    <p:sldId id="265" r:id="rId9"/>
    <p:sldId id="268" r:id="rId10"/>
    <p:sldId id="273" r:id="rId11"/>
    <p:sldId id="266" r:id="rId12"/>
    <p:sldId id="267" r:id="rId13"/>
    <p:sldId id="271" r:id="rId14"/>
    <p:sldId id="269" r:id="rId15"/>
    <p:sldId id="270" r:id="rId16"/>
    <p:sldId id="280" r:id="rId17"/>
    <p:sldId id="281" r:id="rId18"/>
    <p:sldId id="282"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1E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012" autoAdjust="0"/>
  </p:normalViewPr>
  <p:slideViewPr>
    <p:cSldViewPr snapToGrid="0">
      <p:cViewPr varScale="1">
        <p:scale>
          <a:sx n="103" d="100"/>
          <a:sy n="103" d="100"/>
        </p:scale>
        <p:origin x="8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99758-20A0-4860-AD79-49FEBFDE7EA6}" type="datetimeFigureOut">
              <a:rPr lang="en-US" smtClean="0"/>
              <a:t>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F50FB-012C-408F-A43E-AC1FAF192C99}" type="slidenum">
              <a:rPr lang="en-US" smtClean="0"/>
              <a:t>‹#›</a:t>
            </a:fld>
            <a:endParaRPr lang="en-US"/>
          </a:p>
        </p:txBody>
      </p:sp>
    </p:spTree>
    <p:extLst>
      <p:ext uri="{BB962C8B-B14F-4D97-AF65-F5344CB8AC3E}">
        <p14:creationId xmlns:p14="http://schemas.microsoft.com/office/powerpoint/2010/main" val="3615239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1981 reform, the higher education system is changed and all high education institutions united into single institution. At first there were only 27 universities were changed into High Education.</a:t>
            </a:r>
          </a:p>
          <a:p>
            <a:endParaRPr lang="en-US" dirty="0"/>
          </a:p>
          <a:p>
            <a:r>
              <a:rPr lang="en-US" dirty="0"/>
              <a:t>System Changes:</a:t>
            </a:r>
          </a:p>
          <a:p>
            <a:r>
              <a:rPr lang="en-US" dirty="0"/>
              <a:t>1- 1981 : 2 step testing</a:t>
            </a:r>
          </a:p>
          <a:p>
            <a:r>
              <a:rPr lang="en-US" dirty="0"/>
              <a:t>2- 1982:  2 step testing with academic score</a:t>
            </a:r>
          </a:p>
          <a:p>
            <a:r>
              <a:rPr lang="en-US" dirty="0"/>
              <a:t>3- 1987 : test according to field preference</a:t>
            </a:r>
          </a:p>
          <a:p>
            <a:r>
              <a:rPr lang="en-US" dirty="0"/>
              <a:t>4- 1999 : 1 step testing</a:t>
            </a:r>
          </a:p>
          <a:p>
            <a:r>
              <a:rPr lang="en-US" dirty="0"/>
              <a:t>5- 2006 : 1 step testing with all high school curriculum</a:t>
            </a:r>
          </a:p>
          <a:p>
            <a:r>
              <a:rPr lang="en-US" dirty="0"/>
              <a:t>6- 2010 : 2 step testing</a:t>
            </a:r>
          </a:p>
          <a:p>
            <a:r>
              <a:rPr lang="en-US" dirty="0"/>
              <a:t>7- 2018 : 1 test with 2 sessions (with the decision of president Recep Tayyip </a:t>
            </a:r>
            <a:r>
              <a:rPr lang="en-US" dirty="0" err="1"/>
              <a:t>Erdoğan</a:t>
            </a:r>
            <a:r>
              <a:rPr lang="en-US" dirty="0"/>
              <a:t>)</a:t>
            </a:r>
          </a:p>
          <a:p>
            <a:endParaRPr lang="en-US" dirty="0"/>
          </a:p>
          <a:p>
            <a:r>
              <a:rPr lang="en-US" dirty="0"/>
              <a:t>Exchange Programs:</a:t>
            </a:r>
          </a:p>
          <a:p>
            <a:r>
              <a:rPr lang="en-US" dirty="0"/>
              <a:t>1- Erasmus : European Union countries</a:t>
            </a:r>
          </a:p>
          <a:p>
            <a:r>
              <a:rPr lang="en-US" dirty="0"/>
              <a:t>2- </a:t>
            </a:r>
            <a:r>
              <a:rPr lang="en-US" dirty="0" err="1"/>
              <a:t>Farabi</a:t>
            </a:r>
            <a:r>
              <a:rPr lang="en-US" dirty="0"/>
              <a:t> : Domestic exchange</a:t>
            </a:r>
          </a:p>
          <a:p>
            <a:r>
              <a:rPr lang="en-US" dirty="0"/>
              <a:t>3- </a:t>
            </a:r>
            <a:r>
              <a:rPr lang="en-US" dirty="0" err="1"/>
              <a:t>Mevlana</a:t>
            </a:r>
            <a:r>
              <a:rPr lang="en-US" dirty="0"/>
              <a:t> : EU countries + other countries</a:t>
            </a:r>
          </a:p>
          <a:p>
            <a:r>
              <a:rPr lang="en-US" dirty="0"/>
              <a:t>4- Bilateral Student Exchange Agreements : Any countries</a:t>
            </a:r>
          </a:p>
          <a:p>
            <a:endParaRPr lang="en-US" dirty="0"/>
          </a:p>
        </p:txBody>
      </p:sp>
      <p:sp>
        <p:nvSpPr>
          <p:cNvPr id="4" name="Slide Number Placeholder 3"/>
          <p:cNvSpPr>
            <a:spLocks noGrp="1"/>
          </p:cNvSpPr>
          <p:nvPr>
            <p:ph type="sldNum" sz="quarter" idx="5"/>
          </p:nvPr>
        </p:nvSpPr>
        <p:spPr/>
        <p:txBody>
          <a:bodyPr/>
          <a:lstStyle/>
          <a:p>
            <a:fld id="{0D8F50FB-012C-408F-A43E-AC1FAF192C99}" type="slidenum">
              <a:rPr lang="en-US" smtClean="0"/>
              <a:t>5</a:t>
            </a:fld>
            <a:endParaRPr lang="en-US"/>
          </a:p>
        </p:txBody>
      </p:sp>
    </p:spTree>
    <p:extLst>
      <p:ext uri="{BB962C8B-B14F-4D97-AF65-F5344CB8AC3E}">
        <p14:creationId xmlns:p14="http://schemas.microsoft.com/office/powerpoint/2010/main" val="298852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8F50FB-012C-408F-A43E-AC1FAF192C99}" type="slidenum">
              <a:rPr lang="en-US" smtClean="0"/>
              <a:t>10</a:t>
            </a:fld>
            <a:endParaRPr lang="en-US"/>
          </a:p>
        </p:txBody>
      </p:sp>
    </p:spTree>
    <p:extLst>
      <p:ext uri="{BB962C8B-B14F-4D97-AF65-F5344CB8AC3E}">
        <p14:creationId xmlns:p14="http://schemas.microsoft.com/office/powerpoint/2010/main" val="323986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8F50FB-012C-408F-A43E-AC1FAF192C99}" type="slidenum">
              <a:rPr lang="en-US" smtClean="0"/>
              <a:t>11</a:t>
            </a:fld>
            <a:endParaRPr lang="en-US"/>
          </a:p>
        </p:txBody>
      </p:sp>
    </p:spTree>
    <p:extLst>
      <p:ext uri="{BB962C8B-B14F-4D97-AF65-F5344CB8AC3E}">
        <p14:creationId xmlns:p14="http://schemas.microsoft.com/office/powerpoint/2010/main" val="21249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8F50FB-012C-408F-A43E-AC1FAF192C99}" type="slidenum">
              <a:rPr lang="en-US" smtClean="0"/>
              <a:t>12</a:t>
            </a:fld>
            <a:endParaRPr lang="en-US"/>
          </a:p>
        </p:txBody>
      </p:sp>
    </p:spTree>
    <p:extLst>
      <p:ext uri="{BB962C8B-B14F-4D97-AF65-F5344CB8AC3E}">
        <p14:creationId xmlns:p14="http://schemas.microsoft.com/office/powerpoint/2010/main" val="107540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8F50FB-012C-408F-A43E-AC1FAF192C99}" type="slidenum">
              <a:rPr lang="en-US" smtClean="0"/>
              <a:t>18</a:t>
            </a:fld>
            <a:endParaRPr lang="en-US"/>
          </a:p>
        </p:txBody>
      </p:sp>
    </p:spTree>
    <p:extLst>
      <p:ext uri="{BB962C8B-B14F-4D97-AF65-F5344CB8AC3E}">
        <p14:creationId xmlns:p14="http://schemas.microsoft.com/office/powerpoint/2010/main" val="315542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8F50FB-012C-408F-A43E-AC1FAF192C99}" type="slidenum">
              <a:rPr lang="en-US" smtClean="0"/>
              <a:t>20</a:t>
            </a:fld>
            <a:endParaRPr lang="en-US"/>
          </a:p>
        </p:txBody>
      </p:sp>
    </p:spTree>
    <p:extLst>
      <p:ext uri="{BB962C8B-B14F-4D97-AF65-F5344CB8AC3E}">
        <p14:creationId xmlns:p14="http://schemas.microsoft.com/office/powerpoint/2010/main" val="5997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5316-A542-47E9-8BF0-2C9EB79DE3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D6657A-6060-4D63-A8CD-FA13628FD1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B7F80F-1513-40F8-BA1B-6ED0FC48AB28}"/>
              </a:ext>
            </a:extLst>
          </p:cNvPr>
          <p:cNvSpPr>
            <a:spLocks noGrp="1"/>
          </p:cNvSpPr>
          <p:nvPr>
            <p:ph type="dt" sz="half" idx="10"/>
          </p:nvPr>
        </p:nvSpPr>
        <p:spPr/>
        <p:txBody>
          <a:bodyPr/>
          <a:lstStyle/>
          <a:p>
            <a:fld id="{718E9F20-1F0A-491C-9DB0-1A861E62A13B}" type="datetimeFigureOut">
              <a:rPr lang="en-US" smtClean="0"/>
              <a:t>12/8/2019</a:t>
            </a:fld>
            <a:endParaRPr lang="en-US"/>
          </a:p>
        </p:txBody>
      </p:sp>
      <p:sp>
        <p:nvSpPr>
          <p:cNvPr id="5" name="Footer Placeholder 4">
            <a:extLst>
              <a:ext uri="{FF2B5EF4-FFF2-40B4-BE49-F238E27FC236}">
                <a16:creationId xmlns:a16="http://schemas.microsoft.com/office/drawing/2014/main" id="{50C21C7D-6C73-4A38-B158-28A96BA5A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7FA45-A57D-42C7-B37E-DD1319E3BD47}"/>
              </a:ext>
            </a:extLst>
          </p:cNvPr>
          <p:cNvSpPr>
            <a:spLocks noGrp="1"/>
          </p:cNvSpPr>
          <p:nvPr>
            <p:ph type="sldNum" sz="quarter" idx="12"/>
          </p:nvPr>
        </p:nvSpPr>
        <p:spPr/>
        <p:txBody>
          <a:bodyPr/>
          <a:lstStyle/>
          <a:p>
            <a:fld id="{B4D84E81-3EDB-4B85-B60C-25ACE4CA056E}" type="slidenum">
              <a:rPr lang="en-US" smtClean="0"/>
              <a:t>‹#›</a:t>
            </a:fld>
            <a:endParaRPr lang="en-US"/>
          </a:p>
        </p:txBody>
      </p:sp>
    </p:spTree>
    <p:extLst>
      <p:ext uri="{BB962C8B-B14F-4D97-AF65-F5344CB8AC3E}">
        <p14:creationId xmlns:p14="http://schemas.microsoft.com/office/powerpoint/2010/main" val="211012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983B-E1CF-4FAF-BE08-2DAD2C9569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FAC04E-E3CE-4CA1-8B65-8BBCF9D088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D13E2-E29E-43FD-97C8-CD3D7C022B91}"/>
              </a:ext>
            </a:extLst>
          </p:cNvPr>
          <p:cNvSpPr>
            <a:spLocks noGrp="1"/>
          </p:cNvSpPr>
          <p:nvPr>
            <p:ph type="dt" sz="half" idx="10"/>
          </p:nvPr>
        </p:nvSpPr>
        <p:spPr/>
        <p:txBody>
          <a:bodyPr/>
          <a:lstStyle/>
          <a:p>
            <a:fld id="{718E9F20-1F0A-491C-9DB0-1A861E62A13B}" type="datetimeFigureOut">
              <a:rPr lang="en-US" smtClean="0"/>
              <a:t>12/8/2019</a:t>
            </a:fld>
            <a:endParaRPr lang="en-US"/>
          </a:p>
        </p:txBody>
      </p:sp>
      <p:sp>
        <p:nvSpPr>
          <p:cNvPr id="5" name="Footer Placeholder 4">
            <a:extLst>
              <a:ext uri="{FF2B5EF4-FFF2-40B4-BE49-F238E27FC236}">
                <a16:creationId xmlns:a16="http://schemas.microsoft.com/office/drawing/2014/main" id="{5B862F73-6CB6-4CC9-A97B-A03CA913E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EB29B-CE7C-4CEB-8A3A-A3C1FBFB59EE}"/>
              </a:ext>
            </a:extLst>
          </p:cNvPr>
          <p:cNvSpPr>
            <a:spLocks noGrp="1"/>
          </p:cNvSpPr>
          <p:nvPr>
            <p:ph type="sldNum" sz="quarter" idx="12"/>
          </p:nvPr>
        </p:nvSpPr>
        <p:spPr/>
        <p:txBody>
          <a:bodyPr/>
          <a:lstStyle/>
          <a:p>
            <a:fld id="{B4D84E81-3EDB-4B85-B60C-25ACE4CA056E}" type="slidenum">
              <a:rPr lang="en-US" smtClean="0"/>
              <a:t>‹#›</a:t>
            </a:fld>
            <a:endParaRPr lang="en-US"/>
          </a:p>
        </p:txBody>
      </p:sp>
    </p:spTree>
    <p:extLst>
      <p:ext uri="{BB962C8B-B14F-4D97-AF65-F5344CB8AC3E}">
        <p14:creationId xmlns:p14="http://schemas.microsoft.com/office/powerpoint/2010/main" val="82862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FCE46-8BCE-408F-B7E7-CF40A6B450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3452F9-BA5A-4330-B5DF-91C1FAB705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E984F-04F5-4F4E-B98B-77AA32BBC27E}"/>
              </a:ext>
            </a:extLst>
          </p:cNvPr>
          <p:cNvSpPr>
            <a:spLocks noGrp="1"/>
          </p:cNvSpPr>
          <p:nvPr>
            <p:ph type="dt" sz="half" idx="10"/>
          </p:nvPr>
        </p:nvSpPr>
        <p:spPr/>
        <p:txBody>
          <a:bodyPr/>
          <a:lstStyle/>
          <a:p>
            <a:fld id="{718E9F20-1F0A-491C-9DB0-1A861E62A13B}" type="datetimeFigureOut">
              <a:rPr lang="en-US" smtClean="0"/>
              <a:t>12/8/2019</a:t>
            </a:fld>
            <a:endParaRPr lang="en-US"/>
          </a:p>
        </p:txBody>
      </p:sp>
      <p:sp>
        <p:nvSpPr>
          <p:cNvPr id="5" name="Footer Placeholder 4">
            <a:extLst>
              <a:ext uri="{FF2B5EF4-FFF2-40B4-BE49-F238E27FC236}">
                <a16:creationId xmlns:a16="http://schemas.microsoft.com/office/drawing/2014/main" id="{C9E8A9F1-EB3A-43EA-8DCF-F10405818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8C8FB-E53D-4E54-9F0F-45318758CA4B}"/>
              </a:ext>
            </a:extLst>
          </p:cNvPr>
          <p:cNvSpPr>
            <a:spLocks noGrp="1"/>
          </p:cNvSpPr>
          <p:nvPr>
            <p:ph type="sldNum" sz="quarter" idx="12"/>
          </p:nvPr>
        </p:nvSpPr>
        <p:spPr/>
        <p:txBody>
          <a:bodyPr/>
          <a:lstStyle/>
          <a:p>
            <a:fld id="{B4D84E81-3EDB-4B85-B60C-25ACE4CA056E}" type="slidenum">
              <a:rPr lang="en-US" smtClean="0"/>
              <a:t>‹#›</a:t>
            </a:fld>
            <a:endParaRPr lang="en-US"/>
          </a:p>
        </p:txBody>
      </p:sp>
    </p:spTree>
    <p:extLst>
      <p:ext uri="{BB962C8B-B14F-4D97-AF65-F5344CB8AC3E}">
        <p14:creationId xmlns:p14="http://schemas.microsoft.com/office/powerpoint/2010/main" val="30805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9076-8967-4A5E-8963-AC3D1F051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A7BF3-E409-4AAF-BA2B-DFB10733D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B17B6-1439-41A3-B4C1-D82187F4BFBD}"/>
              </a:ext>
            </a:extLst>
          </p:cNvPr>
          <p:cNvSpPr>
            <a:spLocks noGrp="1"/>
          </p:cNvSpPr>
          <p:nvPr>
            <p:ph type="dt" sz="half" idx="10"/>
          </p:nvPr>
        </p:nvSpPr>
        <p:spPr/>
        <p:txBody>
          <a:bodyPr/>
          <a:lstStyle/>
          <a:p>
            <a:fld id="{718E9F20-1F0A-491C-9DB0-1A861E62A13B}" type="datetimeFigureOut">
              <a:rPr lang="en-US" smtClean="0"/>
              <a:t>12/8/2019</a:t>
            </a:fld>
            <a:endParaRPr lang="en-US"/>
          </a:p>
        </p:txBody>
      </p:sp>
      <p:sp>
        <p:nvSpPr>
          <p:cNvPr id="5" name="Footer Placeholder 4">
            <a:extLst>
              <a:ext uri="{FF2B5EF4-FFF2-40B4-BE49-F238E27FC236}">
                <a16:creationId xmlns:a16="http://schemas.microsoft.com/office/drawing/2014/main" id="{89AA3A65-7939-48F9-916A-CE850E4B7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A49EC-67F4-4A62-BB6D-9263F819B6EA}"/>
              </a:ext>
            </a:extLst>
          </p:cNvPr>
          <p:cNvSpPr>
            <a:spLocks noGrp="1"/>
          </p:cNvSpPr>
          <p:nvPr>
            <p:ph type="sldNum" sz="quarter" idx="12"/>
          </p:nvPr>
        </p:nvSpPr>
        <p:spPr/>
        <p:txBody>
          <a:bodyPr/>
          <a:lstStyle/>
          <a:p>
            <a:fld id="{B4D84E81-3EDB-4B85-B60C-25ACE4CA056E}" type="slidenum">
              <a:rPr lang="en-US" smtClean="0"/>
              <a:t>‹#›</a:t>
            </a:fld>
            <a:endParaRPr lang="en-US"/>
          </a:p>
        </p:txBody>
      </p:sp>
    </p:spTree>
    <p:extLst>
      <p:ext uri="{BB962C8B-B14F-4D97-AF65-F5344CB8AC3E}">
        <p14:creationId xmlns:p14="http://schemas.microsoft.com/office/powerpoint/2010/main" val="252241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8754-7F78-4DDD-AC3C-74CA52374A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2719D8-97A2-4E1C-A79E-C77E22995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9E3665-93D2-4B63-9685-5C61B4E87A75}"/>
              </a:ext>
            </a:extLst>
          </p:cNvPr>
          <p:cNvSpPr>
            <a:spLocks noGrp="1"/>
          </p:cNvSpPr>
          <p:nvPr>
            <p:ph type="dt" sz="half" idx="10"/>
          </p:nvPr>
        </p:nvSpPr>
        <p:spPr/>
        <p:txBody>
          <a:bodyPr/>
          <a:lstStyle/>
          <a:p>
            <a:fld id="{718E9F20-1F0A-491C-9DB0-1A861E62A13B}" type="datetimeFigureOut">
              <a:rPr lang="en-US" smtClean="0"/>
              <a:t>12/8/2019</a:t>
            </a:fld>
            <a:endParaRPr lang="en-US"/>
          </a:p>
        </p:txBody>
      </p:sp>
      <p:sp>
        <p:nvSpPr>
          <p:cNvPr id="5" name="Footer Placeholder 4">
            <a:extLst>
              <a:ext uri="{FF2B5EF4-FFF2-40B4-BE49-F238E27FC236}">
                <a16:creationId xmlns:a16="http://schemas.microsoft.com/office/drawing/2014/main" id="{86F63795-FB2C-4A3E-998A-C6D8EF1E4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78FBC-90C1-4EFB-8362-0B089F1F5931}"/>
              </a:ext>
            </a:extLst>
          </p:cNvPr>
          <p:cNvSpPr>
            <a:spLocks noGrp="1"/>
          </p:cNvSpPr>
          <p:nvPr>
            <p:ph type="sldNum" sz="quarter" idx="12"/>
          </p:nvPr>
        </p:nvSpPr>
        <p:spPr/>
        <p:txBody>
          <a:bodyPr/>
          <a:lstStyle/>
          <a:p>
            <a:fld id="{B4D84E81-3EDB-4B85-B60C-25ACE4CA056E}" type="slidenum">
              <a:rPr lang="en-US" smtClean="0"/>
              <a:t>‹#›</a:t>
            </a:fld>
            <a:endParaRPr lang="en-US"/>
          </a:p>
        </p:txBody>
      </p:sp>
    </p:spTree>
    <p:extLst>
      <p:ext uri="{BB962C8B-B14F-4D97-AF65-F5344CB8AC3E}">
        <p14:creationId xmlns:p14="http://schemas.microsoft.com/office/powerpoint/2010/main" val="370844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DDA8-2327-427C-8D38-4344443522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150D0E-6FDA-4DEE-84FC-AD312A8C5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9607DC-1D4A-4DCA-B350-D8F574745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E4FA5F-A41B-482D-BE8F-D135704963B4}"/>
              </a:ext>
            </a:extLst>
          </p:cNvPr>
          <p:cNvSpPr>
            <a:spLocks noGrp="1"/>
          </p:cNvSpPr>
          <p:nvPr>
            <p:ph type="dt" sz="half" idx="10"/>
          </p:nvPr>
        </p:nvSpPr>
        <p:spPr/>
        <p:txBody>
          <a:bodyPr/>
          <a:lstStyle/>
          <a:p>
            <a:fld id="{718E9F20-1F0A-491C-9DB0-1A861E62A13B}" type="datetimeFigureOut">
              <a:rPr lang="en-US" smtClean="0"/>
              <a:t>12/8/2019</a:t>
            </a:fld>
            <a:endParaRPr lang="en-US"/>
          </a:p>
        </p:txBody>
      </p:sp>
      <p:sp>
        <p:nvSpPr>
          <p:cNvPr id="6" name="Footer Placeholder 5">
            <a:extLst>
              <a:ext uri="{FF2B5EF4-FFF2-40B4-BE49-F238E27FC236}">
                <a16:creationId xmlns:a16="http://schemas.microsoft.com/office/drawing/2014/main" id="{785DF715-0242-46CA-B201-0B56B7586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90EBA-0546-48DA-AEA7-D73E9063D734}"/>
              </a:ext>
            </a:extLst>
          </p:cNvPr>
          <p:cNvSpPr>
            <a:spLocks noGrp="1"/>
          </p:cNvSpPr>
          <p:nvPr>
            <p:ph type="sldNum" sz="quarter" idx="12"/>
          </p:nvPr>
        </p:nvSpPr>
        <p:spPr/>
        <p:txBody>
          <a:bodyPr/>
          <a:lstStyle/>
          <a:p>
            <a:fld id="{B4D84E81-3EDB-4B85-B60C-25ACE4CA056E}" type="slidenum">
              <a:rPr lang="en-US" smtClean="0"/>
              <a:t>‹#›</a:t>
            </a:fld>
            <a:endParaRPr lang="en-US"/>
          </a:p>
        </p:txBody>
      </p:sp>
    </p:spTree>
    <p:extLst>
      <p:ext uri="{BB962C8B-B14F-4D97-AF65-F5344CB8AC3E}">
        <p14:creationId xmlns:p14="http://schemas.microsoft.com/office/powerpoint/2010/main" val="251177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283A-9AF2-4921-8882-8E2E9C32F5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D5505-90F8-4673-8019-92E803E07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F4E4F-3065-4456-B4D4-925C97C5A1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2F1FD1-438C-49E6-9353-01AE4B854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476A4-A884-4643-B2B8-9972A7B72B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69684E-295D-41C7-8FD7-734B2ECE4934}"/>
              </a:ext>
            </a:extLst>
          </p:cNvPr>
          <p:cNvSpPr>
            <a:spLocks noGrp="1"/>
          </p:cNvSpPr>
          <p:nvPr>
            <p:ph type="dt" sz="half" idx="10"/>
          </p:nvPr>
        </p:nvSpPr>
        <p:spPr/>
        <p:txBody>
          <a:bodyPr/>
          <a:lstStyle/>
          <a:p>
            <a:fld id="{718E9F20-1F0A-491C-9DB0-1A861E62A13B}" type="datetimeFigureOut">
              <a:rPr lang="en-US" smtClean="0"/>
              <a:t>12/8/2019</a:t>
            </a:fld>
            <a:endParaRPr lang="en-US"/>
          </a:p>
        </p:txBody>
      </p:sp>
      <p:sp>
        <p:nvSpPr>
          <p:cNvPr id="8" name="Footer Placeholder 7">
            <a:extLst>
              <a:ext uri="{FF2B5EF4-FFF2-40B4-BE49-F238E27FC236}">
                <a16:creationId xmlns:a16="http://schemas.microsoft.com/office/drawing/2014/main" id="{DC8EDDBD-D280-4AD4-9B90-86011A8A16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F7FB1C-E7EF-411A-B5EA-DC0CB7879695}"/>
              </a:ext>
            </a:extLst>
          </p:cNvPr>
          <p:cNvSpPr>
            <a:spLocks noGrp="1"/>
          </p:cNvSpPr>
          <p:nvPr>
            <p:ph type="sldNum" sz="quarter" idx="12"/>
          </p:nvPr>
        </p:nvSpPr>
        <p:spPr/>
        <p:txBody>
          <a:bodyPr/>
          <a:lstStyle/>
          <a:p>
            <a:fld id="{B4D84E81-3EDB-4B85-B60C-25ACE4CA056E}" type="slidenum">
              <a:rPr lang="en-US" smtClean="0"/>
              <a:t>‹#›</a:t>
            </a:fld>
            <a:endParaRPr lang="en-US"/>
          </a:p>
        </p:txBody>
      </p:sp>
    </p:spTree>
    <p:extLst>
      <p:ext uri="{BB962C8B-B14F-4D97-AF65-F5344CB8AC3E}">
        <p14:creationId xmlns:p14="http://schemas.microsoft.com/office/powerpoint/2010/main" val="198053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98B5-49E0-4B3A-8E2E-FB1FF72C88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349455-6F2E-4DC5-BAA4-66CB3FC060B6}"/>
              </a:ext>
            </a:extLst>
          </p:cNvPr>
          <p:cNvSpPr>
            <a:spLocks noGrp="1"/>
          </p:cNvSpPr>
          <p:nvPr>
            <p:ph type="dt" sz="half" idx="10"/>
          </p:nvPr>
        </p:nvSpPr>
        <p:spPr/>
        <p:txBody>
          <a:bodyPr/>
          <a:lstStyle/>
          <a:p>
            <a:fld id="{718E9F20-1F0A-491C-9DB0-1A861E62A13B}" type="datetimeFigureOut">
              <a:rPr lang="en-US" smtClean="0"/>
              <a:t>12/8/2019</a:t>
            </a:fld>
            <a:endParaRPr lang="en-US"/>
          </a:p>
        </p:txBody>
      </p:sp>
      <p:sp>
        <p:nvSpPr>
          <p:cNvPr id="4" name="Footer Placeholder 3">
            <a:extLst>
              <a:ext uri="{FF2B5EF4-FFF2-40B4-BE49-F238E27FC236}">
                <a16:creationId xmlns:a16="http://schemas.microsoft.com/office/drawing/2014/main" id="{E7836BD1-7C36-4158-B31B-389D77A4A7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36F989-B3DA-4A9F-823C-6C185FFE9AA9}"/>
              </a:ext>
            </a:extLst>
          </p:cNvPr>
          <p:cNvSpPr>
            <a:spLocks noGrp="1"/>
          </p:cNvSpPr>
          <p:nvPr>
            <p:ph type="sldNum" sz="quarter" idx="12"/>
          </p:nvPr>
        </p:nvSpPr>
        <p:spPr/>
        <p:txBody>
          <a:bodyPr/>
          <a:lstStyle/>
          <a:p>
            <a:fld id="{B4D84E81-3EDB-4B85-B60C-25ACE4CA056E}" type="slidenum">
              <a:rPr lang="en-US" smtClean="0"/>
              <a:t>‹#›</a:t>
            </a:fld>
            <a:endParaRPr lang="en-US"/>
          </a:p>
        </p:txBody>
      </p:sp>
    </p:spTree>
    <p:extLst>
      <p:ext uri="{BB962C8B-B14F-4D97-AF65-F5344CB8AC3E}">
        <p14:creationId xmlns:p14="http://schemas.microsoft.com/office/powerpoint/2010/main" val="412960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3CC514-B1D8-4F01-83B7-4A7C957B141A}"/>
              </a:ext>
            </a:extLst>
          </p:cNvPr>
          <p:cNvSpPr>
            <a:spLocks noGrp="1"/>
          </p:cNvSpPr>
          <p:nvPr>
            <p:ph type="dt" sz="half" idx="10"/>
          </p:nvPr>
        </p:nvSpPr>
        <p:spPr/>
        <p:txBody>
          <a:bodyPr/>
          <a:lstStyle/>
          <a:p>
            <a:fld id="{718E9F20-1F0A-491C-9DB0-1A861E62A13B}" type="datetimeFigureOut">
              <a:rPr lang="en-US" smtClean="0"/>
              <a:t>12/8/2019</a:t>
            </a:fld>
            <a:endParaRPr lang="en-US"/>
          </a:p>
        </p:txBody>
      </p:sp>
      <p:sp>
        <p:nvSpPr>
          <p:cNvPr id="3" name="Footer Placeholder 2">
            <a:extLst>
              <a:ext uri="{FF2B5EF4-FFF2-40B4-BE49-F238E27FC236}">
                <a16:creationId xmlns:a16="http://schemas.microsoft.com/office/drawing/2014/main" id="{B6B45639-DD0A-46B2-88F7-F02B8D924C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ED5886-8F5F-4AD7-BCCF-5EE144E7FD80}"/>
              </a:ext>
            </a:extLst>
          </p:cNvPr>
          <p:cNvSpPr>
            <a:spLocks noGrp="1"/>
          </p:cNvSpPr>
          <p:nvPr>
            <p:ph type="sldNum" sz="quarter" idx="12"/>
          </p:nvPr>
        </p:nvSpPr>
        <p:spPr/>
        <p:txBody>
          <a:bodyPr/>
          <a:lstStyle/>
          <a:p>
            <a:fld id="{B4D84E81-3EDB-4B85-B60C-25ACE4CA056E}" type="slidenum">
              <a:rPr lang="en-US" smtClean="0"/>
              <a:t>‹#›</a:t>
            </a:fld>
            <a:endParaRPr lang="en-US"/>
          </a:p>
        </p:txBody>
      </p:sp>
    </p:spTree>
    <p:extLst>
      <p:ext uri="{BB962C8B-B14F-4D97-AF65-F5344CB8AC3E}">
        <p14:creationId xmlns:p14="http://schemas.microsoft.com/office/powerpoint/2010/main" val="318634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37E6-CF49-4020-BB82-812CEEC26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F57BED-4AC4-4516-8FCE-23F8453056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E01914-79F7-4AE2-8CE3-D2E18F9BD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1441B-AF9E-4571-850E-48EC6240A30C}"/>
              </a:ext>
            </a:extLst>
          </p:cNvPr>
          <p:cNvSpPr>
            <a:spLocks noGrp="1"/>
          </p:cNvSpPr>
          <p:nvPr>
            <p:ph type="dt" sz="half" idx="10"/>
          </p:nvPr>
        </p:nvSpPr>
        <p:spPr/>
        <p:txBody>
          <a:bodyPr/>
          <a:lstStyle/>
          <a:p>
            <a:fld id="{718E9F20-1F0A-491C-9DB0-1A861E62A13B}" type="datetimeFigureOut">
              <a:rPr lang="en-US" smtClean="0"/>
              <a:t>12/8/2019</a:t>
            </a:fld>
            <a:endParaRPr lang="en-US"/>
          </a:p>
        </p:txBody>
      </p:sp>
      <p:sp>
        <p:nvSpPr>
          <p:cNvPr id="6" name="Footer Placeholder 5">
            <a:extLst>
              <a:ext uri="{FF2B5EF4-FFF2-40B4-BE49-F238E27FC236}">
                <a16:creationId xmlns:a16="http://schemas.microsoft.com/office/drawing/2014/main" id="{D2035E6A-2348-474F-99E8-6EAD59E18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7A537-436A-43F4-85D4-601E370F67F0}"/>
              </a:ext>
            </a:extLst>
          </p:cNvPr>
          <p:cNvSpPr>
            <a:spLocks noGrp="1"/>
          </p:cNvSpPr>
          <p:nvPr>
            <p:ph type="sldNum" sz="quarter" idx="12"/>
          </p:nvPr>
        </p:nvSpPr>
        <p:spPr/>
        <p:txBody>
          <a:bodyPr/>
          <a:lstStyle/>
          <a:p>
            <a:fld id="{B4D84E81-3EDB-4B85-B60C-25ACE4CA056E}" type="slidenum">
              <a:rPr lang="en-US" smtClean="0"/>
              <a:t>‹#›</a:t>
            </a:fld>
            <a:endParaRPr lang="en-US"/>
          </a:p>
        </p:txBody>
      </p:sp>
    </p:spTree>
    <p:extLst>
      <p:ext uri="{BB962C8B-B14F-4D97-AF65-F5344CB8AC3E}">
        <p14:creationId xmlns:p14="http://schemas.microsoft.com/office/powerpoint/2010/main" val="41640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F21E-56CD-45C9-9889-82D8FECA8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ED924E-22E9-42DD-8498-1B564A2C67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985BD2-4955-4652-9AF8-8A7D46962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FDC23-2B3A-49F4-8C55-307CD0C2397B}"/>
              </a:ext>
            </a:extLst>
          </p:cNvPr>
          <p:cNvSpPr>
            <a:spLocks noGrp="1"/>
          </p:cNvSpPr>
          <p:nvPr>
            <p:ph type="dt" sz="half" idx="10"/>
          </p:nvPr>
        </p:nvSpPr>
        <p:spPr/>
        <p:txBody>
          <a:bodyPr/>
          <a:lstStyle/>
          <a:p>
            <a:fld id="{718E9F20-1F0A-491C-9DB0-1A861E62A13B}" type="datetimeFigureOut">
              <a:rPr lang="en-US" smtClean="0"/>
              <a:t>12/8/2019</a:t>
            </a:fld>
            <a:endParaRPr lang="en-US"/>
          </a:p>
        </p:txBody>
      </p:sp>
      <p:sp>
        <p:nvSpPr>
          <p:cNvPr id="6" name="Footer Placeholder 5">
            <a:extLst>
              <a:ext uri="{FF2B5EF4-FFF2-40B4-BE49-F238E27FC236}">
                <a16:creationId xmlns:a16="http://schemas.microsoft.com/office/drawing/2014/main" id="{E7119771-50F4-4716-8187-807ECEB17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3FADC-1D54-4E69-8F64-A71EC5118526}"/>
              </a:ext>
            </a:extLst>
          </p:cNvPr>
          <p:cNvSpPr>
            <a:spLocks noGrp="1"/>
          </p:cNvSpPr>
          <p:nvPr>
            <p:ph type="sldNum" sz="quarter" idx="12"/>
          </p:nvPr>
        </p:nvSpPr>
        <p:spPr/>
        <p:txBody>
          <a:bodyPr/>
          <a:lstStyle/>
          <a:p>
            <a:fld id="{B4D84E81-3EDB-4B85-B60C-25ACE4CA056E}" type="slidenum">
              <a:rPr lang="en-US" smtClean="0"/>
              <a:t>‹#›</a:t>
            </a:fld>
            <a:endParaRPr lang="en-US"/>
          </a:p>
        </p:txBody>
      </p:sp>
    </p:spTree>
    <p:extLst>
      <p:ext uri="{BB962C8B-B14F-4D97-AF65-F5344CB8AC3E}">
        <p14:creationId xmlns:p14="http://schemas.microsoft.com/office/powerpoint/2010/main" val="199515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DDE8C6-8CE0-48EE-8A49-B8E27722C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629DF8-E5C8-48BB-9E0B-189397068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27B6B-BED7-4A4E-843C-E868EAFA1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E9F20-1F0A-491C-9DB0-1A861E62A13B}" type="datetimeFigureOut">
              <a:rPr lang="en-US" smtClean="0"/>
              <a:t>12/8/2019</a:t>
            </a:fld>
            <a:endParaRPr lang="en-US"/>
          </a:p>
        </p:txBody>
      </p:sp>
      <p:sp>
        <p:nvSpPr>
          <p:cNvPr id="5" name="Footer Placeholder 4">
            <a:extLst>
              <a:ext uri="{FF2B5EF4-FFF2-40B4-BE49-F238E27FC236}">
                <a16:creationId xmlns:a16="http://schemas.microsoft.com/office/drawing/2014/main" id="{5A755E3A-7B5B-4D15-B830-D37999B47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88582-EDF5-4A3B-ABDB-295CA03E5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84E81-3EDB-4B85-B60C-25ACE4CA056E}" type="slidenum">
              <a:rPr lang="en-US" smtClean="0"/>
              <a:t>‹#›</a:t>
            </a:fld>
            <a:endParaRPr lang="en-US"/>
          </a:p>
        </p:txBody>
      </p:sp>
    </p:spTree>
    <p:extLst>
      <p:ext uri="{BB962C8B-B14F-4D97-AF65-F5344CB8AC3E}">
        <p14:creationId xmlns:p14="http://schemas.microsoft.com/office/powerpoint/2010/main" val="3153118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C39D0D-37F2-46FE-95A2-0A783077628F}"/>
              </a:ext>
            </a:extLst>
          </p:cNvPr>
          <p:cNvSpPr txBox="1"/>
          <p:nvPr/>
        </p:nvSpPr>
        <p:spPr>
          <a:xfrm>
            <a:off x="842772" y="4736028"/>
            <a:ext cx="10506456" cy="119786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800" dirty="0">
                <a:solidFill>
                  <a:srgbClr val="E41E26"/>
                </a:solidFill>
                <a:latin typeface="Berlin Sans FB" panose="020E0602020502020306" pitchFamily="34" charset="0"/>
                <a:ea typeface="+mj-ea"/>
                <a:cs typeface="+mj-cs"/>
              </a:rPr>
              <a:t>UNDERSTANDING HIGHER EDUCATION SYSTEM IN TURKEY</a:t>
            </a:r>
          </a:p>
        </p:txBody>
      </p:sp>
      <p:pic>
        <p:nvPicPr>
          <p:cNvPr id="1026" name="Picture 2" descr="https://www.yok.gov.tr/PublishingImages/Sayfalar/Kurumsal/kurumsal_logo/ingilizce_logolar/ING_PNG_Formatinda_YOK_Logo.png">
            <a:extLst>
              <a:ext uri="{FF2B5EF4-FFF2-40B4-BE49-F238E27FC236}">
                <a16:creationId xmlns:a16="http://schemas.microsoft.com/office/drawing/2014/main" id="{228556EA-769D-4727-BD74-43B8BCB7D7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3100" y="2287072"/>
            <a:ext cx="2475893" cy="12255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of the Erasmus Programme ile ilgili görsel sonucu">
            <a:extLst>
              <a:ext uri="{FF2B5EF4-FFF2-40B4-BE49-F238E27FC236}">
                <a16:creationId xmlns:a16="http://schemas.microsoft.com/office/drawing/2014/main" id="{C867F916-622E-4D21-916C-6976EAC155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28457" y="1827880"/>
            <a:ext cx="1795558" cy="2143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ösym logo ile ilgili görsel sonucu">
            <a:extLst>
              <a:ext uri="{FF2B5EF4-FFF2-40B4-BE49-F238E27FC236}">
                <a16:creationId xmlns:a16="http://schemas.microsoft.com/office/drawing/2014/main" id="{8FDD29DF-8ADA-4B25-9EB3-698A0C46AF2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18200" y="2060115"/>
            <a:ext cx="2254666" cy="14525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na film logo png ile ilgili görsel sonucu">
            <a:extLst>
              <a:ext uri="{FF2B5EF4-FFF2-40B4-BE49-F238E27FC236}">
                <a16:creationId xmlns:a16="http://schemas.microsoft.com/office/drawing/2014/main" id="{E4915B44-0FA1-4E16-9E8D-4192C956B5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arabi programı logo ile ilgili görsel sonucu">
            <a:extLst>
              <a:ext uri="{FF2B5EF4-FFF2-40B4-BE49-F238E27FC236}">
                <a16:creationId xmlns:a16="http://schemas.microsoft.com/office/drawing/2014/main" id="{B67EB521-B906-4ED3-A5E8-3F222E4AF8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5111" y="1697523"/>
            <a:ext cx="1403625" cy="10702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lgili resim">
            <a:extLst>
              <a:ext uri="{FF2B5EF4-FFF2-40B4-BE49-F238E27FC236}">
                <a16:creationId xmlns:a16="http://schemas.microsoft.com/office/drawing/2014/main" id="{FEB354FA-F159-4C18-9941-984D1F5A67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6613" y="3075750"/>
            <a:ext cx="1187216" cy="1187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19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Gender facts</a:t>
            </a:r>
          </a:p>
        </p:txBody>
      </p:sp>
      <p:sp>
        <p:nvSpPr>
          <p:cNvPr id="14" name="Rectangle 13">
            <a:extLst>
              <a:ext uri="{FF2B5EF4-FFF2-40B4-BE49-F238E27FC236}">
                <a16:creationId xmlns:a16="http://schemas.microsoft.com/office/drawing/2014/main" id="{109F3262-FFFA-4084-8886-5EFE1BF96182}"/>
              </a:ext>
            </a:extLst>
          </p:cNvPr>
          <p:cNvSpPr/>
          <p:nvPr/>
        </p:nvSpPr>
        <p:spPr>
          <a:xfrm>
            <a:off x="1367577" y="1371122"/>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masters &amp; doctorate</a:t>
            </a:r>
          </a:p>
        </p:txBody>
      </p:sp>
      <p:sp>
        <p:nvSpPr>
          <p:cNvPr id="8" name="Rectangle 7">
            <a:extLst>
              <a:ext uri="{FF2B5EF4-FFF2-40B4-BE49-F238E27FC236}">
                <a16:creationId xmlns:a16="http://schemas.microsoft.com/office/drawing/2014/main" id="{E09E96D3-9FF7-4024-AEB8-819D897ED127}"/>
              </a:ext>
            </a:extLst>
          </p:cNvPr>
          <p:cNvSpPr/>
          <p:nvPr/>
        </p:nvSpPr>
        <p:spPr>
          <a:xfrm>
            <a:off x="7543504"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total</a:t>
            </a:r>
          </a:p>
        </p:txBody>
      </p:sp>
      <p:pic>
        <p:nvPicPr>
          <p:cNvPr id="6" name="Picture 5">
            <a:extLst>
              <a:ext uri="{FF2B5EF4-FFF2-40B4-BE49-F238E27FC236}">
                <a16:creationId xmlns:a16="http://schemas.microsoft.com/office/drawing/2014/main" id="{F55DE538-042D-4084-8F58-B25E484790CE}"/>
              </a:ext>
            </a:extLst>
          </p:cNvPr>
          <p:cNvPicPr>
            <a:picLocks noChangeAspect="1"/>
          </p:cNvPicPr>
          <p:nvPr/>
        </p:nvPicPr>
        <p:blipFill rotWithShape="1">
          <a:blip r:embed="rId4"/>
          <a:srcRect b="1043"/>
          <a:stretch/>
        </p:blipFill>
        <p:spPr>
          <a:xfrm>
            <a:off x="123727" y="1866481"/>
            <a:ext cx="6519669" cy="4907544"/>
          </a:xfrm>
          <a:prstGeom prst="rect">
            <a:avLst/>
          </a:prstGeom>
        </p:spPr>
      </p:pic>
      <p:pic>
        <p:nvPicPr>
          <p:cNvPr id="7" name="Picture 6">
            <a:extLst>
              <a:ext uri="{FF2B5EF4-FFF2-40B4-BE49-F238E27FC236}">
                <a16:creationId xmlns:a16="http://schemas.microsoft.com/office/drawing/2014/main" id="{FEBEC22B-927F-4CC9-ACB5-753984DF9017}"/>
              </a:ext>
            </a:extLst>
          </p:cNvPr>
          <p:cNvPicPr>
            <a:picLocks noChangeAspect="1"/>
          </p:cNvPicPr>
          <p:nvPr/>
        </p:nvPicPr>
        <p:blipFill>
          <a:blip r:embed="rId5"/>
          <a:stretch>
            <a:fillRect/>
          </a:stretch>
        </p:blipFill>
        <p:spPr>
          <a:xfrm>
            <a:off x="6643396" y="2211355"/>
            <a:ext cx="5419597" cy="4042241"/>
          </a:xfrm>
          <a:prstGeom prst="rect">
            <a:avLst/>
          </a:prstGeom>
        </p:spPr>
      </p:pic>
    </p:spTree>
    <p:extLst>
      <p:ext uri="{BB962C8B-B14F-4D97-AF65-F5344CB8AC3E}">
        <p14:creationId xmlns:p14="http://schemas.microsoft.com/office/powerpoint/2010/main" val="413993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State </a:t>
            </a:r>
            <a:r>
              <a:rPr lang="en-US" sz="4400" cap="all" dirty="0" err="1">
                <a:solidFill>
                  <a:schemeClr val="tx1"/>
                </a:solidFill>
                <a:latin typeface="Berlin Sans FB" panose="020E0602020502020306" pitchFamily="34" charset="0"/>
                <a:cs typeface="Unilever DIN Offc Pro" panose="020B0504020101020102" pitchFamily="34" charset="0"/>
              </a:rPr>
              <a:t>unıversıtıes</a:t>
            </a:r>
            <a:endParaRPr lang="en-US" sz="4400" cap="all" dirty="0">
              <a:solidFill>
                <a:schemeClr val="tx1"/>
              </a:solidFill>
              <a:latin typeface="Berlin Sans FB" panose="020E0602020502020306" pitchFamily="34" charset="0"/>
              <a:cs typeface="Unilever DIN Offc Pro" panose="020B0504020101020102" pitchFamily="34" charset="0"/>
            </a:endParaRPr>
          </a:p>
        </p:txBody>
      </p:sp>
      <p:sp>
        <p:nvSpPr>
          <p:cNvPr id="12" name="TextBox 11">
            <a:extLst>
              <a:ext uri="{FF2B5EF4-FFF2-40B4-BE49-F238E27FC236}">
                <a16:creationId xmlns:a16="http://schemas.microsoft.com/office/drawing/2014/main" id="{4A1C6283-A449-4193-A12F-977544AD3E65}"/>
              </a:ext>
            </a:extLst>
          </p:cNvPr>
          <p:cNvSpPr txBox="1"/>
          <p:nvPr/>
        </p:nvSpPr>
        <p:spPr>
          <a:xfrm>
            <a:off x="315426" y="2112592"/>
            <a:ext cx="322916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~7.5M</a:t>
            </a:r>
          </a:p>
        </p:txBody>
      </p:sp>
      <p:sp>
        <p:nvSpPr>
          <p:cNvPr id="13" name="Rectangle 12">
            <a:extLst>
              <a:ext uri="{FF2B5EF4-FFF2-40B4-BE49-F238E27FC236}">
                <a16:creationId xmlns:a16="http://schemas.microsoft.com/office/drawing/2014/main" id="{1ED105E7-5B7F-4430-B39A-3EA85C49F719}"/>
              </a:ext>
            </a:extLst>
          </p:cNvPr>
          <p:cNvSpPr/>
          <p:nvPr/>
        </p:nvSpPr>
        <p:spPr>
          <a:xfrm>
            <a:off x="329904" y="22163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4" name="Rectangle 13">
            <a:extLst>
              <a:ext uri="{FF2B5EF4-FFF2-40B4-BE49-F238E27FC236}">
                <a16:creationId xmlns:a16="http://schemas.microsoft.com/office/drawing/2014/main" id="{109F3262-FFFA-4084-8886-5EFE1BF96182}"/>
              </a:ext>
            </a:extLst>
          </p:cNvPr>
          <p:cNvSpPr/>
          <p:nvPr/>
        </p:nvSpPr>
        <p:spPr>
          <a:xfrm>
            <a:off x="315426"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 of students</a:t>
            </a:r>
          </a:p>
        </p:txBody>
      </p:sp>
      <p:sp>
        <p:nvSpPr>
          <p:cNvPr id="9" name="Rectangle 8">
            <a:extLst>
              <a:ext uri="{FF2B5EF4-FFF2-40B4-BE49-F238E27FC236}">
                <a16:creationId xmlns:a16="http://schemas.microsoft.com/office/drawing/2014/main" id="{D420A441-1388-47F8-9108-57B4235E1B57}"/>
              </a:ext>
            </a:extLst>
          </p:cNvPr>
          <p:cNvSpPr/>
          <p:nvPr/>
        </p:nvSpPr>
        <p:spPr>
          <a:xfrm>
            <a:off x="344382" y="49468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0" name="Rectangle 9">
            <a:extLst>
              <a:ext uri="{FF2B5EF4-FFF2-40B4-BE49-F238E27FC236}">
                <a16:creationId xmlns:a16="http://schemas.microsoft.com/office/drawing/2014/main" id="{4B330F15-02EC-4FB5-9168-9782E8F92E91}"/>
              </a:ext>
            </a:extLst>
          </p:cNvPr>
          <p:cNvSpPr/>
          <p:nvPr/>
        </p:nvSpPr>
        <p:spPr>
          <a:xfrm>
            <a:off x="329904" y="40701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growth</a:t>
            </a:r>
          </a:p>
        </p:txBody>
      </p:sp>
      <p:pic>
        <p:nvPicPr>
          <p:cNvPr id="6" name="Picture 5">
            <a:extLst>
              <a:ext uri="{FF2B5EF4-FFF2-40B4-BE49-F238E27FC236}">
                <a16:creationId xmlns:a16="http://schemas.microsoft.com/office/drawing/2014/main" id="{EE751ECD-CB68-4EF8-BD5F-02167F5D4BD2}"/>
              </a:ext>
            </a:extLst>
          </p:cNvPr>
          <p:cNvPicPr>
            <a:picLocks noChangeAspect="1"/>
          </p:cNvPicPr>
          <p:nvPr/>
        </p:nvPicPr>
        <p:blipFill rotWithShape="1">
          <a:blip r:embed="rId4"/>
          <a:srcRect l="241"/>
          <a:stretch/>
        </p:blipFill>
        <p:spPr>
          <a:xfrm>
            <a:off x="5542384" y="279747"/>
            <a:ext cx="4497354" cy="3385812"/>
          </a:xfrm>
          <a:prstGeom prst="rect">
            <a:avLst/>
          </a:prstGeom>
        </p:spPr>
      </p:pic>
      <p:pic>
        <p:nvPicPr>
          <p:cNvPr id="7" name="Picture 6">
            <a:extLst>
              <a:ext uri="{FF2B5EF4-FFF2-40B4-BE49-F238E27FC236}">
                <a16:creationId xmlns:a16="http://schemas.microsoft.com/office/drawing/2014/main" id="{66D0CA1D-8AC0-4B8D-BBB5-B90BF175E47A}"/>
              </a:ext>
            </a:extLst>
          </p:cNvPr>
          <p:cNvPicPr>
            <a:picLocks noChangeAspect="1"/>
          </p:cNvPicPr>
          <p:nvPr/>
        </p:nvPicPr>
        <p:blipFill>
          <a:blip r:embed="rId5"/>
          <a:stretch>
            <a:fillRect/>
          </a:stretch>
        </p:blipFill>
        <p:spPr>
          <a:xfrm>
            <a:off x="5823490" y="3665559"/>
            <a:ext cx="4107598" cy="3080699"/>
          </a:xfrm>
          <a:prstGeom prst="rect">
            <a:avLst/>
          </a:prstGeom>
        </p:spPr>
      </p:pic>
    </p:spTree>
    <p:extLst>
      <p:ext uri="{BB962C8B-B14F-4D97-AF65-F5344CB8AC3E}">
        <p14:creationId xmlns:p14="http://schemas.microsoft.com/office/powerpoint/2010/main" val="2863067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err="1">
                <a:solidFill>
                  <a:schemeClr val="tx1"/>
                </a:solidFill>
                <a:latin typeface="Berlin Sans FB" panose="020E0602020502020306" pitchFamily="34" charset="0"/>
                <a:cs typeface="Unilever DIN Offc Pro" panose="020B0504020101020102" pitchFamily="34" charset="0"/>
              </a:rPr>
              <a:t>Foundatıon</a:t>
            </a:r>
            <a:r>
              <a:rPr lang="en-US" sz="4400" cap="all" dirty="0">
                <a:solidFill>
                  <a:schemeClr val="tx1"/>
                </a:solidFill>
                <a:latin typeface="Berlin Sans FB" panose="020E0602020502020306" pitchFamily="34" charset="0"/>
                <a:cs typeface="Unilever DIN Offc Pro" panose="020B0504020101020102" pitchFamily="34" charset="0"/>
              </a:rPr>
              <a:t> </a:t>
            </a:r>
            <a:r>
              <a:rPr lang="en-US" sz="4400" cap="all" dirty="0" err="1">
                <a:solidFill>
                  <a:schemeClr val="tx1"/>
                </a:solidFill>
                <a:latin typeface="Berlin Sans FB" panose="020E0602020502020306" pitchFamily="34" charset="0"/>
                <a:cs typeface="Unilever DIN Offc Pro" panose="020B0504020101020102" pitchFamily="34" charset="0"/>
              </a:rPr>
              <a:t>unıversıtıes</a:t>
            </a:r>
            <a:endParaRPr lang="en-US" sz="4400" cap="all" dirty="0">
              <a:solidFill>
                <a:schemeClr val="tx1"/>
              </a:solidFill>
              <a:latin typeface="Berlin Sans FB" panose="020E0602020502020306" pitchFamily="34" charset="0"/>
              <a:cs typeface="Unilever DIN Offc Pro" panose="020B0504020101020102" pitchFamily="34" charset="0"/>
            </a:endParaRPr>
          </a:p>
        </p:txBody>
      </p:sp>
      <p:sp>
        <p:nvSpPr>
          <p:cNvPr id="12" name="TextBox 11">
            <a:extLst>
              <a:ext uri="{FF2B5EF4-FFF2-40B4-BE49-F238E27FC236}">
                <a16:creationId xmlns:a16="http://schemas.microsoft.com/office/drawing/2014/main" id="{4A1C6283-A449-4193-A12F-977544AD3E65}"/>
              </a:ext>
            </a:extLst>
          </p:cNvPr>
          <p:cNvSpPr txBox="1"/>
          <p:nvPr/>
        </p:nvSpPr>
        <p:spPr>
          <a:xfrm>
            <a:off x="315426" y="2112592"/>
            <a:ext cx="322916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~600K</a:t>
            </a:r>
          </a:p>
        </p:txBody>
      </p:sp>
      <p:sp>
        <p:nvSpPr>
          <p:cNvPr id="13" name="Rectangle 12">
            <a:extLst>
              <a:ext uri="{FF2B5EF4-FFF2-40B4-BE49-F238E27FC236}">
                <a16:creationId xmlns:a16="http://schemas.microsoft.com/office/drawing/2014/main" id="{1ED105E7-5B7F-4430-B39A-3EA85C49F719}"/>
              </a:ext>
            </a:extLst>
          </p:cNvPr>
          <p:cNvSpPr/>
          <p:nvPr/>
        </p:nvSpPr>
        <p:spPr>
          <a:xfrm>
            <a:off x="329904" y="22163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4" name="Rectangle 13">
            <a:extLst>
              <a:ext uri="{FF2B5EF4-FFF2-40B4-BE49-F238E27FC236}">
                <a16:creationId xmlns:a16="http://schemas.microsoft.com/office/drawing/2014/main" id="{109F3262-FFFA-4084-8886-5EFE1BF96182}"/>
              </a:ext>
            </a:extLst>
          </p:cNvPr>
          <p:cNvSpPr/>
          <p:nvPr/>
        </p:nvSpPr>
        <p:spPr>
          <a:xfrm>
            <a:off x="315426"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 of students</a:t>
            </a:r>
          </a:p>
        </p:txBody>
      </p:sp>
      <p:sp>
        <p:nvSpPr>
          <p:cNvPr id="7" name="Rectangle 6">
            <a:extLst>
              <a:ext uri="{FF2B5EF4-FFF2-40B4-BE49-F238E27FC236}">
                <a16:creationId xmlns:a16="http://schemas.microsoft.com/office/drawing/2014/main" id="{307E7B39-FEC4-41BA-A117-9458AC77EF8C}"/>
              </a:ext>
            </a:extLst>
          </p:cNvPr>
          <p:cNvSpPr/>
          <p:nvPr/>
        </p:nvSpPr>
        <p:spPr>
          <a:xfrm>
            <a:off x="344382" y="49468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8" name="Rectangle 7">
            <a:extLst>
              <a:ext uri="{FF2B5EF4-FFF2-40B4-BE49-F238E27FC236}">
                <a16:creationId xmlns:a16="http://schemas.microsoft.com/office/drawing/2014/main" id="{E09E96D3-9FF7-4024-AEB8-819D897ED127}"/>
              </a:ext>
            </a:extLst>
          </p:cNvPr>
          <p:cNvSpPr/>
          <p:nvPr/>
        </p:nvSpPr>
        <p:spPr>
          <a:xfrm>
            <a:off x="329904" y="40701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growth</a:t>
            </a:r>
          </a:p>
        </p:txBody>
      </p:sp>
      <p:pic>
        <p:nvPicPr>
          <p:cNvPr id="5" name="Picture 4">
            <a:extLst>
              <a:ext uri="{FF2B5EF4-FFF2-40B4-BE49-F238E27FC236}">
                <a16:creationId xmlns:a16="http://schemas.microsoft.com/office/drawing/2014/main" id="{3A65B760-B2B5-4244-89AC-47D0E7930081}"/>
              </a:ext>
            </a:extLst>
          </p:cNvPr>
          <p:cNvPicPr>
            <a:picLocks noChangeAspect="1"/>
          </p:cNvPicPr>
          <p:nvPr/>
        </p:nvPicPr>
        <p:blipFill>
          <a:blip r:embed="rId4"/>
          <a:stretch>
            <a:fillRect/>
          </a:stretch>
        </p:blipFill>
        <p:spPr>
          <a:xfrm>
            <a:off x="6997959" y="410581"/>
            <a:ext cx="4211587" cy="3178994"/>
          </a:xfrm>
          <a:prstGeom prst="rect">
            <a:avLst/>
          </a:prstGeom>
        </p:spPr>
      </p:pic>
      <p:pic>
        <p:nvPicPr>
          <p:cNvPr id="9" name="Picture 8">
            <a:extLst>
              <a:ext uri="{FF2B5EF4-FFF2-40B4-BE49-F238E27FC236}">
                <a16:creationId xmlns:a16="http://schemas.microsoft.com/office/drawing/2014/main" id="{98E2AC18-8331-4163-B3CA-8E5C700AE7DE}"/>
              </a:ext>
            </a:extLst>
          </p:cNvPr>
          <p:cNvPicPr>
            <a:picLocks noChangeAspect="1"/>
          </p:cNvPicPr>
          <p:nvPr/>
        </p:nvPicPr>
        <p:blipFill>
          <a:blip r:embed="rId5"/>
          <a:stretch>
            <a:fillRect/>
          </a:stretch>
        </p:blipFill>
        <p:spPr>
          <a:xfrm>
            <a:off x="7142598" y="3706887"/>
            <a:ext cx="4171717" cy="3120025"/>
          </a:xfrm>
          <a:prstGeom prst="rect">
            <a:avLst/>
          </a:prstGeom>
        </p:spPr>
      </p:pic>
    </p:spTree>
    <p:extLst>
      <p:ext uri="{BB962C8B-B14F-4D97-AF65-F5344CB8AC3E}">
        <p14:creationId xmlns:p14="http://schemas.microsoft.com/office/powerpoint/2010/main" val="238436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CD489F-967E-4AD7-8A0C-1908C66D743A}"/>
              </a:ext>
            </a:extLst>
          </p:cNvPr>
          <p:cNvPicPr>
            <a:picLocks noChangeAspect="1"/>
          </p:cNvPicPr>
          <p:nvPr/>
        </p:nvPicPr>
        <p:blipFill>
          <a:blip r:embed="rId2"/>
          <a:stretch>
            <a:fillRect/>
          </a:stretch>
        </p:blipFill>
        <p:spPr>
          <a:xfrm>
            <a:off x="5249051" y="878886"/>
            <a:ext cx="6867241" cy="5178575"/>
          </a:xfrm>
          <a:prstGeom prst="rect">
            <a:avLst/>
          </a:prstGeom>
        </p:spPr>
      </p:pic>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program facts</a:t>
            </a:r>
            <a:r>
              <a:rPr lang="en-US" cap="all" dirty="0">
                <a:solidFill>
                  <a:schemeClr val="tx1"/>
                </a:solidFill>
                <a:latin typeface="Berlin Sans FB" panose="020E0602020502020306" pitchFamily="34" charset="0"/>
                <a:cs typeface="Unilever DIN Offc Pro" panose="020B0504020101020102" pitchFamily="34" charset="0"/>
              </a:rPr>
              <a:t>*</a:t>
            </a:r>
            <a:endParaRPr lang="en-US" sz="4400" cap="all" dirty="0">
              <a:solidFill>
                <a:schemeClr val="tx1"/>
              </a:solidFill>
              <a:latin typeface="Berlin Sans FB" panose="020E0602020502020306" pitchFamily="34" charset="0"/>
              <a:cs typeface="Unilever DIN Offc Pro" panose="020B0504020101020102" pitchFamily="34" charset="0"/>
            </a:endParaRPr>
          </a:p>
        </p:txBody>
      </p:sp>
      <p:sp>
        <p:nvSpPr>
          <p:cNvPr id="9" name="Rectangle 8">
            <a:extLst>
              <a:ext uri="{FF2B5EF4-FFF2-40B4-BE49-F238E27FC236}">
                <a16:creationId xmlns:a16="http://schemas.microsoft.com/office/drawing/2014/main" id="{41D2A83A-A694-4968-88D2-6C2C7008040C}"/>
              </a:ext>
            </a:extLst>
          </p:cNvPr>
          <p:cNvSpPr/>
          <p:nvPr/>
        </p:nvSpPr>
        <p:spPr>
          <a:xfrm>
            <a:off x="3026305" y="1702970"/>
            <a:ext cx="2121879" cy="1800894"/>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0" name="Rectangle 9">
            <a:extLst>
              <a:ext uri="{FF2B5EF4-FFF2-40B4-BE49-F238E27FC236}">
                <a16:creationId xmlns:a16="http://schemas.microsoft.com/office/drawing/2014/main" id="{062F7025-89B1-4E75-A02A-B90517A8650C}"/>
              </a:ext>
            </a:extLst>
          </p:cNvPr>
          <p:cNvSpPr/>
          <p:nvPr/>
        </p:nvSpPr>
        <p:spPr>
          <a:xfrm>
            <a:off x="3011827" y="1528894"/>
            <a:ext cx="2156443"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bachelor</a:t>
            </a:r>
          </a:p>
        </p:txBody>
      </p:sp>
      <p:sp>
        <p:nvSpPr>
          <p:cNvPr id="11" name="TextBox 10">
            <a:extLst>
              <a:ext uri="{FF2B5EF4-FFF2-40B4-BE49-F238E27FC236}">
                <a16:creationId xmlns:a16="http://schemas.microsoft.com/office/drawing/2014/main" id="{911AE7DA-BC1C-4E29-BB1E-4405D3BE76C0}"/>
              </a:ext>
            </a:extLst>
          </p:cNvPr>
          <p:cNvSpPr txBox="1"/>
          <p:nvPr/>
        </p:nvSpPr>
        <p:spPr>
          <a:xfrm>
            <a:off x="305172" y="2134257"/>
            <a:ext cx="210700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40%</a:t>
            </a:r>
          </a:p>
        </p:txBody>
      </p:sp>
      <p:sp>
        <p:nvSpPr>
          <p:cNvPr id="15" name="Rectangle 14">
            <a:extLst>
              <a:ext uri="{FF2B5EF4-FFF2-40B4-BE49-F238E27FC236}">
                <a16:creationId xmlns:a16="http://schemas.microsoft.com/office/drawing/2014/main" id="{E1147825-0783-4F29-96BE-7B785C513709}"/>
              </a:ext>
            </a:extLst>
          </p:cNvPr>
          <p:cNvSpPr/>
          <p:nvPr/>
        </p:nvSpPr>
        <p:spPr>
          <a:xfrm>
            <a:off x="319650" y="1726296"/>
            <a:ext cx="2121879" cy="1800894"/>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6" name="Rectangle 15">
            <a:extLst>
              <a:ext uri="{FF2B5EF4-FFF2-40B4-BE49-F238E27FC236}">
                <a16:creationId xmlns:a16="http://schemas.microsoft.com/office/drawing/2014/main" id="{B9417CFF-11DA-4013-BC4F-4405F4F53D85}"/>
              </a:ext>
            </a:extLst>
          </p:cNvPr>
          <p:cNvSpPr/>
          <p:nvPr/>
        </p:nvSpPr>
        <p:spPr>
          <a:xfrm>
            <a:off x="319650" y="1552221"/>
            <a:ext cx="2140773"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ASSOCİATE</a:t>
            </a:r>
          </a:p>
        </p:txBody>
      </p:sp>
      <p:sp>
        <p:nvSpPr>
          <p:cNvPr id="17" name="Rectangle 16">
            <a:extLst>
              <a:ext uri="{FF2B5EF4-FFF2-40B4-BE49-F238E27FC236}">
                <a16:creationId xmlns:a16="http://schemas.microsoft.com/office/drawing/2014/main" id="{245E157B-D16C-46DF-8389-D0DF9ACB8DF0}"/>
              </a:ext>
            </a:extLst>
          </p:cNvPr>
          <p:cNvSpPr/>
          <p:nvPr/>
        </p:nvSpPr>
        <p:spPr>
          <a:xfrm>
            <a:off x="288719" y="4277508"/>
            <a:ext cx="2121879" cy="1800894"/>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8" name="TextBox 17">
            <a:extLst>
              <a:ext uri="{FF2B5EF4-FFF2-40B4-BE49-F238E27FC236}">
                <a16:creationId xmlns:a16="http://schemas.microsoft.com/office/drawing/2014/main" id="{E3757E2B-FA8F-4C38-A423-E02BF6498ECA}"/>
              </a:ext>
            </a:extLst>
          </p:cNvPr>
          <p:cNvSpPr txBox="1"/>
          <p:nvPr/>
        </p:nvSpPr>
        <p:spPr>
          <a:xfrm>
            <a:off x="2996954" y="2134257"/>
            <a:ext cx="211945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54%</a:t>
            </a:r>
          </a:p>
        </p:txBody>
      </p:sp>
      <p:sp>
        <p:nvSpPr>
          <p:cNvPr id="19" name="Rectangle 18">
            <a:extLst>
              <a:ext uri="{FF2B5EF4-FFF2-40B4-BE49-F238E27FC236}">
                <a16:creationId xmlns:a16="http://schemas.microsoft.com/office/drawing/2014/main" id="{43A8EC86-2249-4155-8C7C-790E0272FFF6}"/>
              </a:ext>
            </a:extLst>
          </p:cNvPr>
          <p:cNvSpPr/>
          <p:nvPr/>
        </p:nvSpPr>
        <p:spPr>
          <a:xfrm>
            <a:off x="288719" y="4708796"/>
            <a:ext cx="211824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5%</a:t>
            </a:r>
          </a:p>
        </p:txBody>
      </p:sp>
      <p:sp>
        <p:nvSpPr>
          <p:cNvPr id="20" name="Rectangle 19">
            <a:extLst>
              <a:ext uri="{FF2B5EF4-FFF2-40B4-BE49-F238E27FC236}">
                <a16:creationId xmlns:a16="http://schemas.microsoft.com/office/drawing/2014/main" id="{29954983-57E5-4C1F-9F7B-81759595321E}"/>
              </a:ext>
            </a:extLst>
          </p:cNvPr>
          <p:cNvSpPr/>
          <p:nvPr/>
        </p:nvSpPr>
        <p:spPr>
          <a:xfrm>
            <a:off x="288719" y="3958477"/>
            <a:ext cx="2156443"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masters</a:t>
            </a:r>
          </a:p>
        </p:txBody>
      </p:sp>
      <p:sp>
        <p:nvSpPr>
          <p:cNvPr id="21" name="Rectangle 20">
            <a:extLst>
              <a:ext uri="{FF2B5EF4-FFF2-40B4-BE49-F238E27FC236}">
                <a16:creationId xmlns:a16="http://schemas.microsoft.com/office/drawing/2014/main" id="{0B52DB32-D291-4B29-B1DD-A4D7875C5975}"/>
              </a:ext>
            </a:extLst>
          </p:cNvPr>
          <p:cNvSpPr/>
          <p:nvPr/>
        </p:nvSpPr>
        <p:spPr>
          <a:xfrm>
            <a:off x="3004998" y="4277508"/>
            <a:ext cx="2121879" cy="1800894"/>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22" name="Rectangle 21">
            <a:extLst>
              <a:ext uri="{FF2B5EF4-FFF2-40B4-BE49-F238E27FC236}">
                <a16:creationId xmlns:a16="http://schemas.microsoft.com/office/drawing/2014/main" id="{5D4277F5-801A-4ABF-875B-C61F44FF14EA}"/>
              </a:ext>
            </a:extLst>
          </p:cNvPr>
          <p:cNvSpPr/>
          <p:nvPr/>
        </p:nvSpPr>
        <p:spPr>
          <a:xfrm>
            <a:off x="3004998" y="4708796"/>
            <a:ext cx="211824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1%</a:t>
            </a:r>
          </a:p>
        </p:txBody>
      </p:sp>
      <p:sp>
        <p:nvSpPr>
          <p:cNvPr id="23" name="Rectangle 22">
            <a:extLst>
              <a:ext uri="{FF2B5EF4-FFF2-40B4-BE49-F238E27FC236}">
                <a16:creationId xmlns:a16="http://schemas.microsoft.com/office/drawing/2014/main" id="{F38CF321-6C3E-42F4-9A91-F7C96418A8C7}"/>
              </a:ext>
            </a:extLst>
          </p:cNvPr>
          <p:cNvSpPr/>
          <p:nvPr/>
        </p:nvSpPr>
        <p:spPr>
          <a:xfrm>
            <a:off x="3004998" y="3958477"/>
            <a:ext cx="2156443"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doctorate</a:t>
            </a:r>
          </a:p>
        </p:txBody>
      </p:sp>
      <p:sp>
        <p:nvSpPr>
          <p:cNvPr id="3" name="TextBox 2">
            <a:extLst>
              <a:ext uri="{FF2B5EF4-FFF2-40B4-BE49-F238E27FC236}">
                <a16:creationId xmlns:a16="http://schemas.microsoft.com/office/drawing/2014/main" id="{A026B302-7E73-4914-B133-37AD9CFBBDC7}"/>
              </a:ext>
            </a:extLst>
          </p:cNvPr>
          <p:cNvSpPr txBox="1"/>
          <p:nvPr/>
        </p:nvSpPr>
        <p:spPr>
          <a:xfrm>
            <a:off x="0" y="6581001"/>
            <a:ext cx="2414828" cy="276999"/>
          </a:xfrm>
          <a:prstGeom prst="rect">
            <a:avLst/>
          </a:prstGeom>
          <a:noFill/>
        </p:spPr>
        <p:txBody>
          <a:bodyPr wrap="none" rtlCol="0">
            <a:spAutoFit/>
          </a:bodyPr>
          <a:lstStyle/>
          <a:p>
            <a:r>
              <a:rPr lang="en-US" sz="1200" dirty="0"/>
              <a:t>*AS OF 2018-2019 ACADEMIC YEAR</a:t>
            </a:r>
          </a:p>
        </p:txBody>
      </p:sp>
    </p:spTree>
    <p:extLst>
      <p:ext uri="{BB962C8B-B14F-4D97-AF65-F5344CB8AC3E}">
        <p14:creationId xmlns:p14="http://schemas.microsoft.com/office/powerpoint/2010/main" val="3453626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program facts</a:t>
            </a:r>
          </a:p>
        </p:txBody>
      </p:sp>
      <p:sp>
        <p:nvSpPr>
          <p:cNvPr id="12" name="TextBox 11">
            <a:extLst>
              <a:ext uri="{FF2B5EF4-FFF2-40B4-BE49-F238E27FC236}">
                <a16:creationId xmlns:a16="http://schemas.microsoft.com/office/drawing/2014/main" id="{4A1C6283-A449-4193-A12F-977544AD3E65}"/>
              </a:ext>
            </a:extLst>
          </p:cNvPr>
          <p:cNvSpPr txBox="1"/>
          <p:nvPr/>
        </p:nvSpPr>
        <p:spPr>
          <a:xfrm>
            <a:off x="315426" y="2112592"/>
            <a:ext cx="322916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3M</a:t>
            </a:r>
          </a:p>
        </p:txBody>
      </p:sp>
      <p:sp>
        <p:nvSpPr>
          <p:cNvPr id="13" name="Rectangle 12">
            <a:extLst>
              <a:ext uri="{FF2B5EF4-FFF2-40B4-BE49-F238E27FC236}">
                <a16:creationId xmlns:a16="http://schemas.microsoft.com/office/drawing/2014/main" id="{1ED105E7-5B7F-4430-B39A-3EA85C49F719}"/>
              </a:ext>
            </a:extLst>
          </p:cNvPr>
          <p:cNvSpPr/>
          <p:nvPr/>
        </p:nvSpPr>
        <p:spPr>
          <a:xfrm>
            <a:off x="329904" y="22163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4" name="Rectangle 13">
            <a:extLst>
              <a:ext uri="{FF2B5EF4-FFF2-40B4-BE49-F238E27FC236}">
                <a16:creationId xmlns:a16="http://schemas.microsoft.com/office/drawing/2014/main" id="{109F3262-FFFA-4084-8886-5EFE1BF96182}"/>
              </a:ext>
            </a:extLst>
          </p:cNvPr>
          <p:cNvSpPr/>
          <p:nvPr/>
        </p:nvSpPr>
        <p:spPr>
          <a:xfrm>
            <a:off x="315426"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Associate</a:t>
            </a:r>
          </a:p>
        </p:txBody>
      </p:sp>
      <p:sp>
        <p:nvSpPr>
          <p:cNvPr id="7" name="Rectangle 6">
            <a:extLst>
              <a:ext uri="{FF2B5EF4-FFF2-40B4-BE49-F238E27FC236}">
                <a16:creationId xmlns:a16="http://schemas.microsoft.com/office/drawing/2014/main" id="{307E7B39-FEC4-41BA-A117-9458AC77EF8C}"/>
              </a:ext>
            </a:extLst>
          </p:cNvPr>
          <p:cNvSpPr/>
          <p:nvPr/>
        </p:nvSpPr>
        <p:spPr>
          <a:xfrm>
            <a:off x="7557982" y="22163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rgbClr val="000000"/>
                </a:solidFill>
                <a:latin typeface="Berlin Sans FB" panose="020E0602020502020306" pitchFamily="34" charset="0"/>
                <a:cs typeface="Unilever DIN Offc Pro" panose="020B0504020101020102" pitchFamily="34" charset="0"/>
              </a:rPr>
              <a:t>4M</a:t>
            </a:r>
          </a:p>
        </p:txBody>
      </p:sp>
      <p:sp>
        <p:nvSpPr>
          <p:cNvPr id="8" name="Rectangle 7">
            <a:extLst>
              <a:ext uri="{FF2B5EF4-FFF2-40B4-BE49-F238E27FC236}">
                <a16:creationId xmlns:a16="http://schemas.microsoft.com/office/drawing/2014/main" id="{E09E96D3-9FF7-4024-AEB8-819D897ED127}"/>
              </a:ext>
            </a:extLst>
          </p:cNvPr>
          <p:cNvSpPr/>
          <p:nvPr/>
        </p:nvSpPr>
        <p:spPr>
          <a:xfrm>
            <a:off x="7543504"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Bachelors</a:t>
            </a:r>
          </a:p>
        </p:txBody>
      </p:sp>
      <p:pic>
        <p:nvPicPr>
          <p:cNvPr id="9" name="Picture 8">
            <a:extLst>
              <a:ext uri="{FF2B5EF4-FFF2-40B4-BE49-F238E27FC236}">
                <a16:creationId xmlns:a16="http://schemas.microsoft.com/office/drawing/2014/main" id="{EB27861E-45FF-433B-8B0A-B8C075FA85A6}"/>
              </a:ext>
            </a:extLst>
          </p:cNvPr>
          <p:cNvPicPr>
            <a:picLocks noChangeAspect="1"/>
          </p:cNvPicPr>
          <p:nvPr/>
        </p:nvPicPr>
        <p:blipFill>
          <a:blip r:embed="rId3"/>
          <a:stretch>
            <a:fillRect/>
          </a:stretch>
        </p:blipFill>
        <p:spPr>
          <a:xfrm>
            <a:off x="96353" y="3429000"/>
            <a:ext cx="4628047" cy="2977441"/>
          </a:xfrm>
          <a:prstGeom prst="rect">
            <a:avLst/>
          </a:prstGeom>
        </p:spPr>
      </p:pic>
      <p:pic>
        <p:nvPicPr>
          <p:cNvPr id="3" name="Picture 2">
            <a:extLst>
              <a:ext uri="{FF2B5EF4-FFF2-40B4-BE49-F238E27FC236}">
                <a16:creationId xmlns:a16="http://schemas.microsoft.com/office/drawing/2014/main" id="{27A67A01-B9C0-4989-9784-0D81357C2202}"/>
              </a:ext>
            </a:extLst>
          </p:cNvPr>
          <p:cNvPicPr>
            <a:picLocks noChangeAspect="1"/>
          </p:cNvPicPr>
          <p:nvPr/>
        </p:nvPicPr>
        <p:blipFill>
          <a:blip r:embed="rId4"/>
          <a:stretch>
            <a:fillRect/>
          </a:stretch>
        </p:blipFill>
        <p:spPr>
          <a:xfrm>
            <a:off x="6870253" y="3504352"/>
            <a:ext cx="4159507" cy="2828713"/>
          </a:xfrm>
          <a:prstGeom prst="rect">
            <a:avLst/>
          </a:prstGeom>
        </p:spPr>
      </p:pic>
    </p:spTree>
    <p:extLst>
      <p:ext uri="{BB962C8B-B14F-4D97-AF65-F5344CB8AC3E}">
        <p14:creationId xmlns:p14="http://schemas.microsoft.com/office/powerpoint/2010/main" val="236419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program facts</a:t>
            </a:r>
          </a:p>
        </p:txBody>
      </p:sp>
      <p:sp>
        <p:nvSpPr>
          <p:cNvPr id="12" name="TextBox 11">
            <a:extLst>
              <a:ext uri="{FF2B5EF4-FFF2-40B4-BE49-F238E27FC236}">
                <a16:creationId xmlns:a16="http://schemas.microsoft.com/office/drawing/2014/main" id="{4A1C6283-A449-4193-A12F-977544AD3E65}"/>
              </a:ext>
            </a:extLst>
          </p:cNvPr>
          <p:cNvSpPr txBox="1"/>
          <p:nvPr/>
        </p:nvSpPr>
        <p:spPr>
          <a:xfrm>
            <a:off x="315426" y="2112592"/>
            <a:ext cx="322916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350K</a:t>
            </a:r>
          </a:p>
        </p:txBody>
      </p:sp>
      <p:sp>
        <p:nvSpPr>
          <p:cNvPr id="13" name="Rectangle 12">
            <a:extLst>
              <a:ext uri="{FF2B5EF4-FFF2-40B4-BE49-F238E27FC236}">
                <a16:creationId xmlns:a16="http://schemas.microsoft.com/office/drawing/2014/main" id="{1ED105E7-5B7F-4430-B39A-3EA85C49F719}"/>
              </a:ext>
            </a:extLst>
          </p:cNvPr>
          <p:cNvSpPr/>
          <p:nvPr/>
        </p:nvSpPr>
        <p:spPr>
          <a:xfrm>
            <a:off x="329904" y="22163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4" name="Rectangle 13">
            <a:extLst>
              <a:ext uri="{FF2B5EF4-FFF2-40B4-BE49-F238E27FC236}">
                <a16:creationId xmlns:a16="http://schemas.microsoft.com/office/drawing/2014/main" id="{109F3262-FFFA-4084-8886-5EFE1BF96182}"/>
              </a:ext>
            </a:extLst>
          </p:cNvPr>
          <p:cNvSpPr/>
          <p:nvPr/>
        </p:nvSpPr>
        <p:spPr>
          <a:xfrm>
            <a:off x="315426"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Masters</a:t>
            </a:r>
          </a:p>
        </p:txBody>
      </p:sp>
      <p:sp>
        <p:nvSpPr>
          <p:cNvPr id="7" name="Rectangle 6">
            <a:extLst>
              <a:ext uri="{FF2B5EF4-FFF2-40B4-BE49-F238E27FC236}">
                <a16:creationId xmlns:a16="http://schemas.microsoft.com/office/drawing/2014/main" id="{307E7B39-FEC4-41BA-A117-9458AC77EF8C}"/>
              </a:ext>
            </a:extLst>
          </p:cNvPr>
          <p:cNvSpPr/>
          <p:nvPr/>
        </p:nvSpPr>
        <p:spPr>
          <a:xfrm>
            <a:off x="7557982" y="22163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rgbClr val="000000"/>
                </a:solidFill>
                <a:latin typeface="Berlin Sans FB" panose="020E0602020502020306" pitchFamily="34" charset="0"/>
                <a:cs typeface="Unilever DIN Offc Pro" panose="020B0504020101020102" pitchFamily="34" charset="0"/>
              </a:rPr>
              <a:t>85K</a:t>
            </a:r>
          </a:p>
        </p:txBody>
      </p:sp>
      <p:sp>
        <p:nvSpPr>
          <p:cNvPr id="8" name="Rectangle 7">
            <a:extLst>
              <a:ext uri="{FF2B5EF4-FFF2-40B4-BE49-F238E27FC236}">
                <a16:creationId xmlns:a16="http://schemas.microsoft.com/office/drawing/2014/main" id="{E09E96D3-9FF7-4024-AEB8-819D897ED127}"/>
              </a:ext>
            </a:extLst>
          </p:cNvPr>
          <p:cNvSpPr/>
          <p:nvPr/>
        </p:nvSpPr>
        <p:spPr>
          <a:xfrm>
            <a:off x="7543504"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Doctorate</a:t>
            </a:r>
          </a:p>
        </p:txBody>
      </p:sp>
      <p:pic>
        <p:nvPicPr>
          <p:cNvPr id="5" name="Picture 4">
            <a:extLst>
              <a:ext uri="{FF2B5EF4-FFF2-40B4-BE49-F238E27FC236}">
                <a16:creationId xmlns:a16="http://schemas.microsoft.com/office/drawing/2014/main" id="{00FEA5F4-BC85-4E17-8437-C6F3FA462E95}"/>
              </a:ext>
            </a:extLst>
          </p:cNvPr>
          <p:cNvPicPr>
            <a:picLocks noChangeAspect="1"/>
          </p:cNvPicPr>
          <p:nvPr/>
        </p:nvPicPr>
        <p:blipFill>
          <a:blip r:embed="rId3"/>
          <a:stretch>
            <a:fillRect/>
          </a:stretch>
        </p:blipFill>
        <p:spPr>
          <a:xfrm>
            <a:off x="329904" y="3531904"/>
            <a:ext cx="4128897" cy="2746717"/>
          </a:xfrm>
          <a:prstGeom prst="rect">
            <a:avLst/>
          </a:prstGeom>
        </p:spPr>
      </p:pic>
      <p:pic>
        <p:nvPicPr>
          <p:cNvPr id="6" name="Picture 5">
            <a:extLst>
              <a:ext uri="{FF2B5EF4-FFF2-40B4-BE49-F238E27FC236}">
                <a16:creationId xmlns:a16="http://schemas.microsoft.com/office/drawing/2014/main" id="{F6B5B5F1-0A28-40A8-BF86-D2C36B56B878}"/>
              </a:ext>
            </a:extLst>
          </p:cNvPr>
          <p:cNvPicPr>
            <a:picLocks noChangeAspect="1"/>
          </p:cNvPicPr>
          <p:nvPr/>
        </p:nvPicPr>
        <p:blipFill>
          <a:blip r:embed="rId4"/>
          <a:stretch>
            <a:fillRect/>
          </a:stretch>
        </p:blipFill>
        <p:spPr>
          <a:xfrm>
            <a:off x="7024525" y="3621546"/>
            <a:ext cx="4011776" cy="2657075"/>
          </a:xfrm>
          <a:prstGeom prst="rect">
            <a:avLst/>
          </a:prstGeom>
        </p:spPr>
      </p:pic>
    </p:spTree>
    <p:extLst>
      <p:ext uri="{BB962C8B-B14F-4D97-AF65-F5344CB8AC3E}">
        <p14:creationId xmlns:p14="http://schemas.microsoft.com/office/powerpoint/2010/main" val="1423947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EE1380-D559-4DA9-8ABC-7541557ED1F7}"/>
              </a:ext>
            </a:extLst>
          </p:cNvPr>
          <p:cNvPicPr>
            <a:picLocks noChangeAspect="1"/>
          </p:cNvPicPr>
          <p:nvPr/>
        </p:nvPicPr>
        <p:blipFill>
          <a:blip r:embed="rId2"/>
          <a:stretch>
            <a:fillRect/>
          </a:stretch>
        </p:blipFill>
        <p:spPr>
          <a:xfrm>
            <a:off x="3697908" y="851243"/>
            <a:ext cx="8077103" cy="5958520"/>
          </a:xfrm>
          <a:prstGeom prst="rect">
            <a:avLst/>
          </a:prstGeom>
        </p:spPr>
      </p:pic>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ADMISSION – APPLICANT FACTS</a:t>
            </a:r>
          </a:p>
        </p:txBody>
      </p:sp>
      <p:sp>
        <p:nvSpPr>
          <p:cNvPr id="12" name="TextBox 11">
            <a:extLst>
              <a:ext uri="{FF2B5EF4-FFF2-40B4-BE49-F238E27FC236}">
                <a16:creationId xmlns:a16="http://schemas.microsoft.com/office/drawing/2014/main" id="{4A1C6283-A449-4193-A12F-977544AD3E65}"/>
              </a:ext>
            </a:extLst>
          </p:cNvPr>
          <p:cNvSpPr txBox="1"/>
          <p:nvPr/>
        </p:nvSpPr>
        <p:spPr>
          <a:xfrm>
            <a:off x="315426" y="2343424"/>
            <a:ext cx="32291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00000"/>
                </a:solidFill>
                <a:latin typeface="Berlin Sans FB" panose="020E0602020502020306" pitchFamily="34" charset="0"/>
              </a:rPr>
              <a:t>23 other school type applicants mentioned as "DIGER"</a:t>
            </a:r>
          </a:p>
        </p:txBody>
      </p:sp>
      <p:sp>
        <p:nvSpPr>
          <p:cNvPr id="13" name="Rectangle 12">
            <a:extLst>
              <a:ext uri="{FF2B5EF4-FFF2-40B4-BE49-F238E27FC236}">
                <a16:creationId xmlns:a16="http://schemas.microsoft.com/office/drawing/2014/main" id="{1ED105E7-5B7F-4430-B39A-3EA85C49F719}"/>
              </a:ext>
            </a:extLst>
          </p:cNvPr>
          <p:cNvSpPr/>
          <p:nvPr/>
        </p:nvSpPr>
        <p:spPr>
          <a:xfrm>
            <a:off x="329904" y="22163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4" name="Rectangle 13">
            <a:extLst>
              <a:ext uri="{FF2B5EF4-FFF2-40B4-BE49-F238E27FC236}">
                <a16:creationId xmlns:a16="http://schemas.microsoft.com/office/drawing/2014/main" id="{109F3262-FFFA-4084-8886-5EFE1BF96182}"/>
              </a:ext>
            </a:extLst>
          </p:cNvPr>
          <p:cNvSpPr/>
          <p:nvPr/>
        </p:nvSpPr>
        <p:spPr>
          <a:xfrm>
            <a:off x="315426"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latin typeface="Berlin Sans FB" panose="020E0602020502020306" pitchFamily="34" charset="0"/>
                <a:cs typeface="Unilever DIN Offc Pro" panose="020B0504020101020102" pitchFamily="34" charset="0"/>
              </a:rPr>
              <a:t>Diger</a:t>
            </a:r>
            <a:endParaRPr lang="en-US" sz="2000" dirty="0">
              <a:solidFill>
                <a:srgbClr val="FFFFFF"/>
              </a:solidFill>
              <a:latin typeface="Berlin Sans FB" panose="020E0602020502020306" pitchFamily="34" charset="0"/>
              <a:cs typeface="Unilever DIN Offc Pro" panose="020B0504020101020102" pitchFamily="34" charset="0"/>
            </a:endParaRPr>
          </a:p>
        </p:txBody>
      </p:sp>
      <p:sp>
        <p:nvSpPr>
          <p:cNvPr id="15" name="TextBox 14">
            <a:extLst>
              <a:ext uri="{FF2B5EF4-FFF2-40B4-BE49-F238E27FC236}">
                <a16:creationId xmlns:a16="http://schemas.microsoft.com/office/drawing/2014/main" id="{DB31723E-2612-4FCF-9DC4-41214F2AEA81}"/>
              </a:ext>
            </a:extLst>
          </p:cNvPr>
          <p:cNvSpPr txBox="1"/>
          <p:nvPr/>
        </p:nvSpPr>
        <p:spPr>
          <a:xfrm>
            <a:off x="402511" y="4605168"/>
            <a:ext cx="322916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0000"/>
                </a:solidFill>
                <a:latin typeface="Berlin Sans FB" panose="020E0602020502020306" pitchFamily="34" charset="0"/>
              </a:rPr>
              <a:t>Significant increase in applications from vocational and </a:t>
            </a:r>
            <a:r>
              <a:rPr lang="en-US" sz="1200" dirty="0" err="1">
                <a:solidFill>
                  <a:srgbClr val="000000"/>
                </a:solidFill>
                <a:latin typeface="Berlin Sans FB" panose="020E0602020502020306" pitchFamily="34" charset="0"/>
              </a:rPr>
              <a:t>anatolian</a:t>
            </a:r>
            <a:r>
              <a:rPr lang="en-US" sz="1200" dirty="0">
                <a:solidFill>
                  <a:srgbClr val="000000"/>
                </a:solidFill>
                <a:latin typeface="Berlin Sans FB" panose="020E0602020502020306" pitchFamily="34" charset="0"/>
              </a:rPr>
              <a:t> high school while number of applicants from regular high schools decreasing</a:t>
            </a:r>
          </a:p>
        </p:txBody>
      </p:sp>
      <p:sp>
        <p:nvSpPr>
          <p:cNvPr id="16" name="Rectangle 15">
            <a:extLst>
              <a:ext uri="{FF2B5EF4-FFF2-40B4-BE49-F238E27FC236}">
                <a16:creationId xmlns:a16="http://schemas.microsoft.com/office/drawing/2014/main" id="{3387DD5B-939D-4318-827B-3674A4244F2C}"/>
              </a:ext>
            </a:extLst>
          </p:cNvPr>
          <p:cNvSpPr/>
          <p:nvPr/>
        </p:nvSpPr>
        <p:spPr>
          <a:xfrm>
            <a:off x="416989" y="4535718"/>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7" name="Rectangle 16">
            <a:extLst>
              <a:ext uri="{FF2B5EF4-FFF2-40B4-BE49-F238E27FC236}">
                <a16:creationId xmlns:a16="http://schemas.microsoft.com/office/drawing/2014/main" id="{2C1C29F4-25FC-456D-8C2C-4220D35E9A7E}"/>
              </a:ext>
            </a:extLst>
          </p:cNvPr>
          <p:cNvSpPr/>
          <p:nvPr/>
        </p:nvSpPr>
        <p:spPr>
          <a:xfrm>
            <a:off x="402511" y="3658962"/>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Change in trend</a:t>
            </a:r>
          </a:p>
        </p:txBody>
      </p:sp>
    </p:spTree>
    <p:extLst>
      <p:ext uri="{BB962C8B-B14F-4D97-AF65-F5344CB8AC3E}">
        <p14:creationId xmlns:p14="http://schemas.microsoft.com/office/powerpoint/2010/main" val="329149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86A23D-FAFE-4103-808A-6F9A6EB0C5ED}"/>
              </a:ext>
            </a:extLst>
          </p:cNvPr>
          <p:cNvPicPr>
            <a:picLocks noChangeAspect="1"/>
          </p:cNvPicPr>
          <p:nvPr/>
        </p:nvPicPr>
        <p:blipFill rotWithShape="1">
          <a:blip r:embed="rId2"/>
          <a:srcRect r="1264"/>
          <a:stretch/>
        </p:blipFill>
        <p:spPr>
          <a:xfrm>
            <a:off x="3993712" y="975807"/>
            <a:ext cx="7668306" cy="5679964"/>
          </a:xfrm>
          <a:prstGeom prst="rect">
            <a:avLst/>
          </a:prstGeom>
        </p:spPr>
      </p:pic>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ADMISSION – SUCCESS RATE ANALYSIS</a:t>
            </a:r>
          </a:p>
        </p:txBody>
      </p:sp>
      <p:sp>
        <p:nvSpPr>
          <p:cNvPr id="12" name="TextBox 11">
            <a:extLst>
              <a:ext uri="{FF2B5EF4-FFF2-40B4-BE49-F238E27FC236}">
                <a16:creationId xmlns:a16="http://schemas.microsoft.com/office/drawing/2014/main" id="{4A1C6283-A449-4193-A12F-977544AD3E65}"/>
              </a:ext>
            </a:extLst>
          </p:cNvPr>
          <p:cNvSpPr txBox="1"/>
          <p:nvPr/>
        </p:nvSpPr>
        <p:spPr>
          <a:xfrm>
            <a:off x="315426" y="2297258"/>
            <a:ext cx="322916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rgbClr val="000000"/>
                </a:solidFill>
                <a:latin typeface="Berlin Sans FB" panose="020E0602020502020306" pitchFamily="34" charset="0"/>
              </a:rPr>
              <a:t>Although the number of applicants increased over the years, the percentage of settlers in total decreased.</a:t>
            </a:r>
          </a:p>
        </p:txBody>
      </p:sp>
      <p:sp>
        <p:nvSpPr>
          <p:cNvPr id="13" name="Rectangle 12">
            <a:extLst>
              <a:ext uri="{FF2B5EF4-FFF2-40B4-BE49-F238E27FC236}">
                <a16:creationId xmlns:a16="http://schemas.microsoft.com/office/drawing/2014/main" id="{1ED105E7-5B7F-4430-B39A-3EA85C49F719}"/>
              </a:ext>
            </a:extLst>
          </p:cNvPr>
          <p:cNvSpPr/>
          <p:nvPr/>
        </p:nvSpPr>
        <p:spPr>
          <a:xfrm>
            <a:off x="329904" y="22163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4" name="Rectangle 13">
            <a:extLst>
              <a:ext uri="{FF2B5EF4-FFF2-40B4-BE49-F238E27FC236}">
                <a16:creationId xmlns:a16="http://schemas.microsoft.com/office/drawing/2014/main" id="{109F3262-FFFA-4084-8886-5EFE1BF96182}"/>
              </a:ext>
            </a:extLst>
          </p:cNvPr>
          <p:cNvSpPr/>
          <p:nvPr/>
        </p:nvSpPr>
        <p:spPr>
          <a:xfrm>
            <a:off x="315426"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Rate</a:t>
            </a:r>
          </a:p>
        </p:txBody>
      </p:sp>
      <p:sp>
        <p:nvSpPr>
          <p:cNvPr id="10" name="TextBox 9">
            <a:extLst>
              <a:ext uri="{FF2B5EF4-FFF2-40B4-BE49-F238E27FC236}">
                <a16:creationId xmlns:a16="http://schemas.microsoft.com/office/drawing/2014/main" id="{F533BB14-96C3-40BC-A16D-EC8C22593CDF}"/>
              </a:ext>
            </a:extLst>
          </p:cNvPr>
          <p:cNvSpPr txBox="1"/>
          <p:nvPr/>
        </p:nvSpPr>
        <p:spPr>
          <a:xfrm>
            <a:off x="329904" y="4752955"/>
            <a:ext cx="322916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000000"/>
                </a:solidFill>
                <a:latin typeface="Berlin Sans FB" panose="020E0602020502020306" pitchFamily="34" charset="0"/>
              </a:rPr>
              <a:t>The biggest decrease in success rate appears in vocational high schools. That can be cause of the extreme increase in applications from vocational schools which can effect the success rate in total.</a:t>
            </a:r>
          </a:p>
        </p:txBody>
      </p:sp>
      <p:sp>
        <p:nvSpPr>
          <p:cNvPr id="11" name="Rectangle 10">
            <a:extLst>
              <a:ext uri="{FF2B5EF4-FFF2-40B4-BE49-F238E27FC236}">
                <a16:creationId xmlns:a16="http://schemas.microsoft.com/office/drawing/2014/main" id="{111D3B1E-C451-442E-B00A-4E38437BF68E}"/>
              </a:ext>
            </a:extLst>
          </p:cNvPr>
          <p:cNvSpPr/>
          <p:nvPr/>
        </p:nvSpPr>
        <p:spPr>
          <a:xfrm>
            <a:off x="344382" y="4810564"/>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5" name="Rectangle 14">
            <a:extLst>
              <a:ext uri="{FF2B5EF4-FFF2-40B4-BE49-F238E27FC236}">
                <a16:creationId xmlns:a16="http://schemas.microsoft.com/office/drawing/2014/main" id="{6B134D45-EBDF-47C2-8D09-05BDE33BAF43}"/>
              </a:ext>
            </a:extLst>
          </p:cNvPr>
          <p:cNvSpPr/>
          <p:nvPr/>
        </p:nvSpPr>
        <p:spPr>
          <a:xfrm>
            <a:off x="329904" y="3933808"/>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latin typeface="Berlin Sans FB" panose="020E0602020502020306" pitchFamily="34" charset="0"/>
                <a:cs typeface="Unilever DIN Offc Pro" panose="020B0504020101020102" pitchFamily="34" charset="0"/>
              </a:rPr>
              <a:t>Comparison of School Success Rates</a:t>
            </a:r>
          </a:p>
        </p:txBody>
      </p:sp>
    </p:spTree>
    <p:extLst>
      <p:ext uri="{BB962C8B-B14F-4D97-AF65-F5344CB8AC3E}">
        <p14:creationId xmlns:p14="http://schemas.microsoft.com/office/powerpoint/2010/main" val="1950809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cap="all" dirty="0">
                <a:solidFill>
                  <a:schemeClr val="tx1"/>
                </a:solidFill>
                <a:latin typeface="Berlin Sans FB" panose="020E0602020502020306" pitchFamily="34" charset="0"/>
                <a:cs typeface="Unilever DIN Offc Pro" panose="020B0504020101020102" pitchFamily="34" charset="0"/>
              </a:rPr>
              <a:t>ADMISSION – DISTRIBUTION OF ACCEPTED STUDENTS</a:t>
            </a:r>
          </a:p>
        </p:txBody>
      </p:sp>
      <p:sp>
        <p:nvSpPr>
          <p:cNvPr id="12" name="TextBox 11">
            <a:extLst>
              <a:ext uri="{FF2B5EF4-FFF2-40B4-BE49-F238E27FC236}">
                <a16:creationId xmlns:a16="http://schemas.microsoft.com/office/drawing/2014/main" id="{4A1C6283-A449-4193-A12F-977544AD3E65}"/>
              </a:ext>
            </a:extLst>
          </p:cNvPr>
          <p:cNvSpPr txBox="1"/>
          <p:nvPr/>
        </p:nvSpPr>
        <p:spPr>
          <a:xfrm>
            <a:off x="1278299" y="1682677"/>
            <a:ext cx="435452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dirty="0">
                <a:solidFill>
                  <a:srgbClr val="000000"/>
                </a:solidFill>
                <a:latin typeface="Berlin Sans FB" panose="020E0602020502020306" pitchFamily="34" charset="0"/>
              </a:rPr>
              <a:t>The acceptance proportion of high schools in Undergraduate programs have decreased in years.</a:t>
            </a:r>
          </a:p>
          <a:p>
            <a:pPr marL="285750" indent="-285750">
              <a:buFont typeface="Arial" panose="020B0604020202020204" pitchFamily="34" charset="0"/>
              <a:buChar char="•"/>
            </a:pPr>
            <a:endParaRPr lang="en-US" sz="1400" dirty="0">
              <a:solidFill>
                <a:srgbClr val="000000"/>
              </a:solidFill>
              <a:latin typeface="Berlin Sans FB" panose="020E0602020502020306" pitchFamily="34" charset="0"/>
            </a:endParaRPr>
          </a:p>
          <a:p>
            <a:pPr marL="285750" indent="-285750">
              <a:buFont typeface="Arial" panose="020B0604020202020204" pitchFamily="34" charset="0"/>
              <a:buChar char="•"/>
            </a:pPr>
            <a:r>
              <a:rPr lang="en-US" sz="1400" dirty="0">
                <a:solidFill>
                  <a:srgbClr val="000000"/>
                </a:solidFill>
                <a:latin typeface="Berlin Sans FB" panose="020E0602020502020306" pitchFamily="34" charset="0"/>
              </a:rPr>
              <a:t>The acceptance proportion of Vocational and Anatolian high schools in Associate Degree programs have increased in years.</a:t>
            </a:r>
          </a:p>
        </p:txBody>
      </p:sp>
      <p:sp>
        <p:nvSpPr>
          <p:cNvPr id="13" name="Rectangle 12">
            <a:extLst>
              <a:ext uri="{FF2B5EF4-FFF2-40B4-BE49-F238E27FC236}">
                <a16:creationId xmlns:a16="http://schemas.microsoft.com/office/drawing/2014/main" id="{1ED105E7-5B7F-4430-B39A-3EA85C49F719}"/>
              </a:ext>
            </a:extLst>
          </p:cNvPr>
          <p:cNvSpPr/>
          <p:nvPr/>
        </p:nvSpPr>
        <p:spPr>
          <a:xfrm>
            <a:off x="1278299" y="1567543"/>
            <a:ext cx="4354522" cy="1500129"/>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7" name="Rectangle 16">
            <a:extLst>
              <a:ext uri="{FF2B5EF4-FFF2-40B4-BE49-F238E27FC236}">
                <a16:creationId xmlns:a16="http://schemas.microsoft.com/office/drawing/2014/main" id="{2B162530-FD41-4DEE-80D7-3479DB24FC9D}"/>
              </a:ext>
            </a:extLst>
          </p:cNvPr>
          <p:cNvSpPr/>
          <p:nvPr/>
        </p:nvSpPr>
        <p:spPr>
          <a:xfrm>
            <a:off x="1278299" y="831153"/>
            <a:ext cx="4354522"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Proportion of accepted students</a:t>
            </a:r>
          </a:p>
        </p:txBody>
      </p:sp>
      <p:pic>
        <p:nvPicPr>
          <p:cNvPr id="18" name="Picture 17">
            <a:extLst>
              <a:ext uri="{FF2B5EF4-FFF2-40B4-BE49-F238E27FC236}">
                <a16:creationId xmlns:a16="http://schemas.microsoft.com/office/drawing/2014/main" id="{5217B0E0-2DCA-4546-AD2E-BE0554BB7078}"/>
              </a:ext>
            </a:extLst>
          </p:cNvPr>
          <p:cNvPicPr>
            <a:picLocks noChangeAspect="1"/>
          </p:cNvPicPr>
          <p:nvPr/>
        </p:nvPicPr>
        <p:blipFill>
          <a:blip r:embed="rId4"/>
          <a:stretch>
            <a:fillRect/>
          </a:stretch>
        </p:blipFill>
        <p:spPr>
          <a:xfrm>
            <a:off x="6386091" y="831153"/>
            <a:ext cx="4605370" cy="2494941"/>
          </a:xfrm>
          <a:prstGeom prst="rect">
            <a:avLst/>
          </a:prstGeom>
        </p:spPr>
      </p:pic>
      <p:pic>
        <p:nvPicPr>
          <p:cNvPr id="19" name="Picture 18">
            <a:extLst>
              <a:ext uri="{FF2B5EF4-FFF2-40B4-BE49-F238E27FC236}">
                <a16:creationId xmlns:a16="http://schemas.microsoft.com/office/drawing/2014/main" id="{0FA913D8-BBDB-4816-83BC-7159B93A1E89}"/>
              </a:ext>
            </a:extLst>
          </p:cNvPr>
          <p:cNvPicPr>
            <a:picLocks noChangeAspect="1"/>
          </p:cNvPicPr>
          <p:nvPr/>
        </p:nvPicPr>
        <p:blipFill>
          <a:blip r:embed="rId5"/>
          <a:stretch>
            <a:fillRect/>
          </a:stretch>
        </p:blipFill>
        <p:spPr>
          <a:xfrm>
            <a:off x="1080794" y="3341981"/>
            <a:ext cx="4879651" cy="2918790"/>
          </a:xfrm>
          <a:prstGeom prst="rect">
            <a:avLst/>
          </a:prstGeom>
        </p:spPr>
      </p:pic>
      <p:pic>
        <p:nvPicPr>
          <p:cNvPr id="20" name="Picture 19">
            <a:extLst>
              <a:ext uri="{FF2B5EF4-FFF2-40B4-BE49-F238E27FC236}">
                <a16:creationId xmlns:a16="http://schemas.microsoft.com/office/drawing/2014/main" id="{107BFE49-6352-4195-99A9-9750A40137DD}"/>
              </a:ext>
            </a:extLst>
          </p:cNvPr>
          <p:cNvPicPr>
            <a:picLocks noChangeAspect="1"/>
          </p:cNvPicPr>
          <p:nvPr/>
        </p:nvPicPr>
        <p:blipFill>
          <a:blip r:embed="rId6"/>
          <a:stretch>
            <a:fillRect/>
          </a:stretch>
        </p:blipFill>
        <p:spPr>
          <a:xfrm>
            <a:off x="6386090" y="3406710"/>
            <a:ext cx="4879651" cy="2854061"/>
          </a:xfrm>
          <a:prstGeom prst="rect">
            <a:avLst/>
          </a:prstGeom>
        </p:spPr>
      </p:pic>
    </p:spTree>
    <p:extLst>
      <p:ext uri="{BB962C8B-B14F-4D97-AF65-F5344CB8AC3E}">
        <p14:creationId xmlns:p14="http://schemas.microsoft.com/office/powerpoint/2010/main" val="1996193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cap="all" dirty="0">
                <a:solidFill>
                  <a:schemeClr val="tx1"/>
                </a:solidFill>
                <a:latin typeface="Berlin Sans FB" panose="020E0602020502020306" pitchFamily="34" charset="0"/>
              </a:rPr>
              <a:t>Exchange program</a:t>
            </a:r>
          </a:p>
        </p:txBody>
      </p:sp>
      <p:sp>
        <p:nvSpPr>
          <p:cNvPr id="10" name="TextBox 9">
            <a:extLst>
              <a:ext uri="{FF2B5EF4-FFF2-40B4-BE49-F238E27FC236}">
                <a16:creationId xmlns:a16="http://schemas.microsoft.com/office/drawing/2014/main" id="{E08F9A9B-C0E7-495B-A5B9-6AD69DC3FFF6}"/>
              </a:ext>
            </a:extLst>
          </p:cNvPr>
          <p:cNvSpPr txBox="1"/>
          <p:nvPr/>
        </p:nvSpPr>
        <p:spPr>
          <a:xfrm>
            <a:off x="315426" y="2165458"/>
            <a:ext cx="322916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solidFill>
                  <a:srgbClr val="000000"/>
                </a:solidFill>
                <a:latin typeface="Berlin Sans FB" panose="020E0602020502020306" pitchFamily="34" charset="0"/>
              </a:rPr>
              <a:t>3,662</a:t>
            </a:r>
            <a:endParaRPr lang="en-US" sz="1400" dirty="0">
              <a:solidFill>
                <a:srgbClr val="000000"/>
              </a:solidFill>
              <a:latin typeface="Berlin Sans FB" panose="020E0602020502020306" pitchFamily="34" charset="0"/>
            </a:endParaRPr>
          </a:p>
        </p:txBody>
      </p:sp>
      <p:sp>
        <p:nvSpPr>
          <p:cNvPr id="11" name="Rectangle 10">
            <a:extLst>
              <a:ext uri="{FF2B5EF4-FFF2-40B4-BE49-F238E27FC236}">
                <a16:creationId xmlns:a16="http://schemas.microsoft.com/office/drawing/2014/main" id="{299A7F5A-7FD6-4BFF-A433-B5C90FF1F3B5}"/>
              </a:ext>
            </a:extLst>
          </p:cNvPr>
          <p:cNvSpPr/>
          <p:nvPr/>
        </p:nvSpPr>
        <p:spPr>
          <a:xfrm>
            <a:off x="329904" y="22163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2" name="Rectangle 11">
            <a:extLst>
              <a:ext uri="{FF2B5EF4-FFF2-40B4-BE49-F238E27FC236}">
                <a16:creationId xmlns:a16="http://schemas.microsoft.com/office/drawing/2014/main" id="{511F7B32-9D1E-45C6-B58C-B31F6FD2CB4E}"/>
              </a:ext>
            </a:extLst>
          </p:cNvPr>
          <p:cNvSpPr/>
          <p:nvPr/>
        </p:nvSpPr>
        <p:spPr>
          <a:xfrm>
            <a:off x="315426"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male</a:t>
            </a:r>
          </a:p>
        </p:txBody>
      </p:sp>
      <p:sp>
        <p:nvSpPr>
          <p:cNvPr id="13" name="TextBox 12">
            <a:extLst>
              <a:ext uri="{FF2B5EF4-FFF2-40B4-BE49-F238E27FC236}">
                <a16:creationId xmlns:a16="http://schemas.microsoft.com/office/drawing/2014/main" id="{30238E4A-6D1B-4B91-95AC-05C63F36424E}"/>
              </a:ext>
            </a:extLst>
          </p:cNvPr>
          <p:cNvSpPr txBox="1"/>
          <p:nvPr/>
        </p:nvSpPr>
        <p:spPr>
          <a:xfrm>
            <a:off x="329904" y="4727778"/>
            <a:ext cx="322916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solidFill>
                  <a:srgbClr val="000000"/>
                </a:solidFill>
                <a:latin typeface="Berlin Sans FB" panose="020E0602020502020306" pitchFamily="34" charset="0"/>
              </a:rPr>
              <a:t>4,198</a:t>
            </a:r>
          </a:p>
        </p:txBody>
      </p:sp>
      <p:sp>
        <p:nvSpPr>
          <p:cNvPr id="14" name="Rectangle 13">
            <a:extLst>
              <a:ext uri="{FF2B5EF4-FFF2-40B4-BE49-F238E27FC236}">
                <a16:creationId xmlns:a16="http://schemas.microsoft.com/office/drawing/2014/main" id="{3ECE9906-87CA-455C-B1B6-D84487DD0086}"/>
              </a:ext>
            </a:extLst>
          </p:cNvPr>
          <p:cNvSpPr/>
          <p:nvPr/>
        </p:nvSpPr>
        <p:spPr>
          <a:xfrm>
            <a:off x="329904" y="4704495"/>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5" name="Rectangle 14">
            <a:extLst>
              <a:ext uri="{FF2B5EF4-FFF2-40B4-BE49-F238E27FC236}">
                <a16:creationId xmlns:a16="http://schemas.microsoft.com/office/drawing/2014/main" id="{CDBEECDD-9676-4BAD-81C4-DD40769D2F99}"/>
              </a:ext>
            </a:extLst>
          </p:cNvPr>
          <p:cNvSpPr/>
          <p:nvPr/>
        </p:nvSpPr>
        <p:spPr>
          <a:xfrm>
            <a:off x="315426" y="3827739"/>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female</a:t>
            </a:r>
          </a:p>
        </p:txBody>
      </p:sp>
      <p:pic>
        <p:nvPicPr>
          <p:cNvPr id="16" name="Picture 15">
            <a:extLst>
              <a:ext uri="{FF2B5EF4-FFF2-40B4-BE49-F238E27FC236}">
                <a16:creationId xmlns:a16="http://schemas.microsoft.com/office/drawing/2014/main" id="{7C4204E2-2FC0-4A2A-A55D-DD8862DB3216}"/>
              </a:ext>
            </a:extLst>
          </p:cNvPr>
          <p:cNvPicPr>
            <a:picLocks noChangeAspect="1"/>
          </p:cNvPicPr>
          <p:nvPr/>
        </p:nvPicPr>
        <p:blipFill>
          <a:blip r:embed="rId3"/>
          <a:stretch>
            <a:fillRect/>
          </a:stretch>
        </p:blipFill>
        <p:spPr>
          <a:xfrm>
            <a:off x="4047541" y="1025952"/>
            <a:ext cx="6896100" cy="5105400"/>
          </a:xfrm>
          <a:prstGeom prst="rect">
            <a:avLst/>
          </a:prstGeom>
        </p:spPr>
      </p:pic>
    </p:spTree>
    <p:extLst>
      <p:ext uri="{BB962C8B-B14F-4D97-AF65-F5344CB8AC3E}">
        <p14:creationId xmlns:p14="http://schemas.microsoft.com/office/powerpoint/2010/main" val="1116901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agenda</a:t>
            </a:r>
          </a:p>
        </p:txBody>
      </p:sp>
      <p:sp>
        <p:nvSpPr>
          <p:cNvPr id="5" name="TextBox 4">
            <a:extLst>
              <a:ext uri="{FF2B5EF4-FFF2-40B4-BE49-F238E27FC236}">
                <a16:creationId xmlns:a16="http://schemas.microsoft.com/office/drawing/2014/main" id="{3432819A-B6C3-47C2-B2DD-3118173F5839}"/>
              </a:ext>
            </a:extLst>
          </p:cNvPr>
          <p:cNvSpPr txBox="1"/>
          <p:nvPr/>
        </p:nvSpPr>
        <p:spPr>
          <a:xfrm>
            <a:off x="1670858" y="1122216"/>
            <a:ext cx="7880465" cy="5078313"/>
          </a:xfrm>
          <a:prstGeom prst="rect">
            <a:avLst/>
          </a:prstGeom>
          <a:noFill/>
        </p:spPr>
        <p:txBody>
          <a:bodyPr wrap="square" rtlCol="0">
            <a:spAutoFit/>
          </a:bodyPr>
          <a:lstStyle/>
          <a:p>
            <a:pPr marL="342900" indent="-342900">
              <a:buAutoNum type="arabicPeriod"/>
            </a:pPr>
            <a:r>
              <a:rPr lang="en-US" dirty="0">
                <a:latin typeface="Berlin Sans FB" panose="020E0602020502020306" pitchFamily="34" charset="0"/>
              </a:rPr>
              <a:t>GROUP INTRO</a:t>
            </a:r>
          </a:p>
          <a:p>
            <a:pPr marL="342900" indent="-342900">
              <a:buAutoNum type="arabicPeriod"/>
            </a:pPr>
            <a:r>
              <a:rPr lang="en-US" dirty="0">
                <a:latin typeface="Berlin Sans FB" panose="020E0602020502020306" pitchFamily="34" charset="0"/>
              </a:rPr>
              <a:t>AMBITION</a:t>
            </a:r>
          </a:p>
          <a:p>
            <a:pPr marL="342900" indent="-342900">
              <a:buAutoNum type="arabicPeriod"/>
            </a:pPr>
            <a:r>
              <a:rPr lang="en-US" dirty="0">
                <a:latin typeface="Berlin Sans FB" panose="020E0602020502020306" pitchFamily="34" charset="0"/>
              </a:rPr>
              <a:t>EXPLANATION AROUND TURKEY HIGHER EDUCATION SYSTEM</a:t>
            </a:r>
          </a:p>
          <a:p>
            <a:pPr marL="342900" indent="-342900">
              <a:buAutoNum type="arabicPeriod"/>
            </a:pPr>
            <a:r>
              <a:rPr lang="en-US" dirty="0">
                <a:latin typeface="Berlin Sans FB" panose="020E0602020502020306" pitchFamily="34" charset="0"/>
              </a:rPr>
              <a:t>DATASET EXPLANATION</a:t>
            </a:r>
          </a:p>
          <a:p>
            <a:pPr marL="342900" indent="-342900">
              <a:buAutoNum type="arabicPeriod"/>
            </a:pPr>
            <a:r>
              <a:rPr lang="en-US" dirty="0">
                <a:latin typeface="Berlin Sans FB" panose="020E0602020502020306" pitchFamily="34" charset="0"/>
              </a:rPr>
              <a:t>UNIVERSITY</a:t>
            </a:r>
          </a:p>
          <a:p>
            <a:pPr marL="800100" lvl="1" indent="-342900">
              <a:buFont typeface="Arial" panose="020B0604020202020204" pitchFamily="34" charset="0"/>
              <a:buChar char="•"/>
            </a:pPr>
            <a:r>
              <a:rPr lang="en-US" dirty="0">
                <a:latin typeface="Berlin Sans FB" panose="020E0602020502020306" pitchFamily="34" charset="0"/>
              </a:rPr>
              <a:t>STUDENT</a:t>
            </a:r>
          </a:p>
          <a:p>
            <a:pPr marL="800100" lvl="1" indent="-342900">
              <a:buFont typeface="Arial" panose="020B0604020202020204" pitchFamily="34" charset="0"/>
              <a:buChar char="•"/>
            </a:pPr>
            <a:r>
              <a:rPr lang="en-US" dirty="0">
                <a:latin typeface="Berlin Sans FB" panose="020E0602020502020306" pitchFamily="34" charset="0"/>
              </a:rPr>
              <a:t>STUDY TYPES</a:t>
            </a:r>
          </a:p>
          <a:p>
            <a:pPr marL="800100" lvl="1" indent="-342900">
              <a:buFont typeface="Arial" panose="020B0604020202020204" pitchFamily="34" charset="0"/>
              <a:buChar char="•"/>
            </a:pPr>
            <a:r>
              <a:rPr lang="en-US" dirty="0">
                <a:latin typeface="Berlin Sans FB" panose="020E0602020502020306" pitchFamily="34" charset="0"/>
              </a:rPr>
              <a:t>INSTITUTIONS</a:t>
            </a:r>
          </a:p>
          <a:p>
            <a:pPr marL="800100" lvl="1" indent="-342900">
              <a:buFont typeface="Arial" panose="020B0604020202020204" pitchFamily="34" charset="0"/>
              <a:buChar char="•"/>
            </a:pPr>
            <a:r>
              <a:rPr lang="en-US" dirty="0">
                <a:latin typeface="Berlin Sans FB" panose="020E0602020502020306" pitchFamily="34" charset="0"/>
              </a:rPr>
              <a:t>GENDER FRACTION</a:t>
            </a:r>
          </a:p>
          <a:p>
            <a:pPr marL="342900" indent="-342900">
              <a:buAutoNum type="arabicPeriod"/>
            </a:pPr>
            <a:r>
              <a:rPr lang="en-US" dirty="0">
                <a:latin typeface="Berlin Sans FB" panose="020E0602020502020306" pitchFamily="34" charset="0"/>
              </a:rPr>
              <a:t>ADMISSION</a:t>
            </a:r>
          </a:p>
          <a:p>
            <a:pPr marL="800100" lvl="1" indent="-342900">
              <a:buFont typeface="Arial" panose="020B0604020202020204" pitchFamily="34" charset="0"/>
              <a:buChar char="•"/>
            </a:pPr>
            <a:r>
              <a:rPr lang="en-US" dirty="0">
                <a:latin typeface="Berlin Sans FB" panose="020E0602020502020306" pitchFamily="34" charset="0"/>
              </a:rPr>
              <a:t>APPLICANT FACTS</a:t>
            </a:r>
          </a:p>
          <a:p>
            <a:pPr marL="800100" lvl="1" indent="-342900">
              <a:buFont typeface="Arial" panose="020B0604020202020204" pitchFamily="34" charset="0"/>
              <a:buChar char="•"/>
            </a:pPr>
            <a:r>
              <a:rPr lang="en-US" dirty="0">
                <a:latin typeface="Berlin Sans FB" panose="020E0602020502020306" pitchFamily="34" charset="0"/>
              </a:rPr>
              <a:t>SUCCESS RATE ANALYSIS</a:t>
            </a:r>
          </a:p>
          <a:p>
            <a:pPr marL="342900" indent="-342900">
              <a:buAutoNum type="arabicPeriod"/>
            </a:pPr>
            <a:r>
              <a:rPr lang="en-US" dirty="0">
                <a:latin typeface="Berlin Sans FB" panose="020E0602020502020306" pitchFamily="34" charset="0"/>
              </a:rPr>
              <a:t>EXCHANGE PROGRAM</a:t>
            </a:r>
          </a:p>
          <a:p>
            <a:pPr marL="800100" lvl="1" indent="-342900">
              <a:buFont typeface="Arial" panose="020B0604020202020204" pitchFamily="34" charset="0"/>
              <a:buChar char="•"/>
            </a:pPr>
            <a:r>
              <a:rPr lang="en-US" dirty="0">
                <a:latin typeface="Berlin Sans FB" panose="020E0602020502020306" pitchFamily="34" charset="0"/>
              </a:rPr>
              <a:t>DEFINITIONS</a:t>
            </a:r>
          </a:p>
          <a:p>
            <a:pPr marL="800100" lvl="1" indent="-342900">
              <a:buFont typeface="Arial" panose="020B0604020202020204" pitchFamily="34" charset="0"/>
              <a:buChar char="•"/>
            </a:pPr>
            <a:r>
              <a:rPr lang="en-US" dirty="0">
                <a:latin typeface="Berlin Sans FB" panose="020E0602020502020306" pitchFamily="34" charset="0"/>
              </a:rPr>
              <a:t>PARTICIPATION FACTS</a:t>
            </a:r>
          </a:p>
          <a:p>
            <a:pPr marL="800100" lvl="1" indent="-342900">
              <a:buFont typeface="Arial" panose="020B0604020202020204" pitchFamily="34" charset="0"/>
              <a:buChar char="•"/>
            </a:pPr>
            <a:r>
              <a:rPr lang="en-US" dirty="0">
                <a:latin typeface="Berlin Sans FB" panose="020E0602020502020306" pitchFamily="34" charset="0"/>
              </a:rPr>
              <a:t>INCOMING &amp; OUTGOING STUDENTS</a:t>
            </a:r>
          </a:p>
          <a:p>
            <a:pPr marL="800100" lvl="1" indent="-342900">
              <a:buFont typeface="Arial" panose="020B0604020202020204" pitchFamily="34" charset="0"/>
              <a:buChar char="•"/>
            </a:pPr>
            <a:r>
              <a:rPr lang="en-US" dirty="0">
                <a:latin typeface="Berlin Sans FB" panose="020E0602020502020306" pitchFamily="34" charset="0"/>
              </a:rPr>
              <a:t>CITY ANALYSIS</a:t>
            </a:r>
          </a:p>
          <a:p>
            <a:pPr marL="342900" indent="-342900">
              <a:buAutoNum type="arabicPeriod"/>
            </a:pPr>
            <a:endParaRPr lang="en-US" dirty="0">
              <a:latin typeface="Berlin Sans FB" panose="020E0602020502020306" pitchFamily="34" charset="0"/>
            </a:endParaRPr>
          </a:p>
        </p:txBody>
      </p:sp>
    </p:spTree>
    <p:extLst>
      <p:ext uri="{BB962C8B-B14F-4D97-AF65-F5344CB8AC3E}">
        <p14:creationId xmlns:p14="http://schemas.microsoft.com/office/powerpoint/2010/main" val="345253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cap="all" dirty="0">
                <a:solidFill>
                  <a:schemeClr val="tx1"/>
                </a:solidFill>
                <a:latin typeface="Berlin Sans FB" panose="020E0602020502020306" pitchFamily="34" charset="0"/>
              </a:rPr>
              <a:t>Exchange program</a:t>
            </a:r>
          </a:p>
        </p:txBody>
      </p:sp>
      <p:sp>
        <p:nvSpPr>
          <p:cNvPr id="13" name="TextBox 12">
            <a:extLst>
              <a:ext uri="{FF2B5EF4-FFF2-40B4-BE49-F238E27FC236}">
                <a16:creationId xmlns:a16="http://schemas.microsoft.com/office/drawing/2014/main" id="{FF76F841-022A-4B17-927E-867D9C62C53A}"/>
              </a:ext>
            </a:extLst>
          </p:cNvPr>
          <p:cNvSpPr txBox="1"/>
          <p:nvPr/>
        </p:nvSpPr>
        <p:spPr>
          <a:xfrm>
            <a:off x="474045" y="1926362"/>
            <a:ext cx="3388827" cy="21698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sz="1200" dirty="0">
                <a:solidFill>
                  <a:srgbClr val="000000"/>
                </a:solidFill>
                <a:latin typeface="Berlin Sans FB" panose="020E0602020502020306" pitchFamily="34" charset="0"/>
              </a:rPr>
              <a:t>We see that "</a:t>
            </a:r>
            <a:r>
              <a:rPr lang="en-US" sz="1200" dirty="0" err="1">
                <a:solidFill>
                  <a:srgbClr val="000000"/>
                </a:solidFill>
                <a:latin typeface="Berlin Sans FB" panose="020E0602020502020306" pitchFamily="34" charset="0"/>
              </a:rPr>
              <a:t>Farabi</a:t>
            </a:r>
            <a:r>
              <a:rPr lang="en-US" sz="1200" dirty="0">
                <a:solidFill>
                  <a:srgbClr val="000000"/>
                </a:solidFill>
                <a:latin typeface="Berlin Sans FB" panose="020E0602020502020306" pitchFamily="34" charset="0"/>
              </a:rPr>
              <a:t>" was the most </a:t>
            </a:r>
            <a:r>
              <a:rPr lang="en-US" sz="1200" dirty="0" err="1">
                <a:solidFill>
                  <a:srgbClr val="000000"/>
                </a:solidFill>
                <a:latin typeface="Berlin Sans FB" panose="020E0602020502020306" pitchFamily="34" charset="0"/>
              </a:rPr>
              <a:t>preffered</a:t>
            </a:r>
            <a:r>
              <a:rPr lang="en-US" sz="1200" dirty="0">
                <a:solidFill>
                  <a:srgbClr val="000000"/>
                </a:solidFill>
                <a:latin typeface="Berlin Sans FB" panose="020E0602020502020306" pitchFamily="34" charset="0"/>
              </a:rPr>
              <a:t> program by students. Like in the previous example, the table changed and "Erasmus" became the most </a:t>
            </a:r>
            <a:r>
              <a:rPr lang="en-US" sz="1200" dirty="0" err="1">
                <a:solidFill>
                  <a:srgbClr val="000000"/>
                </a:solidFill>
                <a:latin typeface="Berlin Sans FB" panose="020E0602020502020306" pitchFamily="34" charset="0"/>
              </a:rPr>
              <a:t>preffered</a:t>
            </a:r>
            <a:r>
              <a:rPr lang="en-US" sz="1200" dirty="0">
                <a:solidFill>
                  <a:srgbClr val="000000"/>
                </a:solidFill>
                <a:latin typeface="Berlin Sans FB" panose="020E0602020502020306" pitchFamily="34" charset="0"/>
              </a:rPr>
              <a:t> program by students after the political war.</a:t>
            </a:r>
          </a:p>
          <a:p>
            <a:pPr marL="171450" indent="-171450">
              <a:buFont typeface="Arial" panose="020B0604020202020204" pitchFamily="34" charset="0"/>
              <a:buChar char="•"/>
            </a:pPr>
            <a:endParaRPr lang="en-US" sz="1200" dirty="0">
              <a:solidFill>
                <a:srgbClr val="000000"/>
              </a:solidFill>
              <a:latin typeface="Berlin Sans FB" panose="020E0602020502020306" pitchFamily="34" charset="0"/>
            </a:endParaRPr>
          </a:p>
          <a:p>
            <a:pPr marL="171450" indent="-171450">
              <a:buFont typeface="Arial" panose="020B0604020202020204" pitchFamily="34" charset="0"/>
              <a:buChar char="•"/>
            </a:pPr>
            <a:endParaRPr lang="en-US" sz="300" dirty="0">
              <a:solidFill>
                <a:srgbClr val="000000"/>
              </a:solidFill>
              <a:latin typeface="Berlin Sans FB" panose="020E0602020502020306" pitchFamily="34" charset="0"/>
            </a:endParaRPr>
          </a:p>
          <a:p>
            <a:pPr marL="171450" indent="-171450">
              <a:buFont typeface="Arial" panose="020B0604020202020204" pitchFamily="34" charset="0"/>
              <a:buChar char="•"/>
            </a:pPr>
            <a:r>
              <a:rPr lang="en-US" sz="1200" dirty="0">
                <a:solidFill>
                  <a:srgbClr val="000000"/>
                </a:solidFill>
                <a:latin typeface="Berlin Sans FB" panose="020E0602020502020306" pitchFamily="34" charset="0"/>
              </a:rPr>
              <a:t>There are not so many students </a:t>
            </a:r>
            <a:r>
              <a:rPr lang="en-US" sz="1200" dirty="0" err="1">
                <a:solidFill>
                  <a:srgbClr val="000000"/>
                </a:solidFill>
                <a:latin typeface="Berlin Sans FB" panose="020E0602020502020306" pitchFamily="34" charset="0"/>
              </a:rPr>
              <a:t>preffer</a:t>
            </a:r>
            <a:r>
              <a:rPr lang="en-US" sz="1200" dirty="0">
                <a:solidFill>
                  <a:srgbClr val="000000"/>
                </a:solidFill>
                <a:latin typeface="Berlin Sans FB" panose="020E0602020502020306" pitchFamily="34" charset="0"/>
              </a:rPr>
              <a:t> the "</a:t>
            </a:r>
            <a:r>
              <a:rPr lang="en-US" sz="1200" dirty="0" err="1">
                <a:solidFill>
                  <a:srgbClr val="000000"/>
                </a:solidFill>
                <a:latin typeface="Berlin Sans FB" panose="020E0602020502020306" pitchFamily="34" charset="0"/>
              </a:rPr>
              <a:t>Mevlana</a:t>
            </a:r>
            <a:r>
              <a:rPr lang="en-US" sz="1200" dirty="0">
                <a:solidFill>
                  <a:srgbClr val="000000"/>
                </a:solidFill>
                <a:latin typeface="Berlin Sans FB" panose="020E0602020502020306" pitchFamily="34" charset="0"/>
              </a:rPr>
              <a:t>" exchange program, because the institution and the countries in this program are not desirable as much as "Erasmus" program.</a:t>
            </a:r>
            <a:endParaRPr lang="en-US" sz="300" dirty="0">
              <a:solidFill>
                <a:srgbClr val="000000"/>
              </a:solidFill>
              <a:latin typeface="Berlin Sans FB" panose="020E0602020502020306" pitchFamily="34" charset="0"/>
            </a:endParaRPr>
          </a:p>
          <a:p>
            <a:pPr marL="171450" indent="-171450" algn="ctr">
              <a:buFont typeface="Arial" panose="020B0604020202020204" pitchFamily="34" charset="0"/>
              <a:buChar char="•"/>
            </a:pPr>
            <a:endParaRPr lang="en-US" sz="1200" dirty="0">
              <a:solidFill>
                <a:srgbClr val="000000"/>
              </a:solidFill>
              <a:latin typeface="Berlin Sans FB" panose="020E0602020502020306" pitchFamily="34" charset="0"/>
            </a:endParaRPr>
          </a:p>
        </p:txBody>
      </p:sp>
      <p:sp>
        <p:nvSpPr>
          <p:cNvPr id="14" name="Rectangle 13">
            <a:extLst>
              <a:ext uri="{FF2B5EF4-FFF2-40B4-BE49-F238E27FC236}">
                <a16:creationId xmlns:a16="http://schemas.microsoft.com/office/drawing/2014/main" id="{2CBA49BB-AA6F-408E-B7F0-9B27DABDB1C9}"/>
              </a:ext>
            </a:extLst>
          </p:cNvPr>
          <p:cNvSpPr/>
          <p:nvPr/>
        </p:nvSpPr>
        <p:spPr>
          <a:xfrm>
            <a:off x="488524" y="1977271"/>
            <a:ext cx="3266441" cy="1978909"/>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5" name="Rectangle 14">
            <a:extLst>
              <a:ext uri="{FF2B5EF4-FFF2-40B4-BE49-F238E27FC236}">
                <a16:creationId xmlns:a16="http://schemas.microsoft.com/office/drawing/2014/main" id="{3DFEE852-AEFF-411B-9291-7C7DC7C6EAF8}"/>
              </a:ext>
            </a:extLst>
          </p:cNvPr>
          <p:cNvSpPr/>
          <p:nvPr/>
        </p:nvSpPr>
        <p:spPr>
          <a:xfrm>
            <a:off x="474046" y="1221818"/>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Preferences of the Programs</a:t>
            </a:r>
          </a:p>
        </p:txBody>
      </p:sp>
      <p:sp>
        <p:nvSpPr>
          <p:cNvPr id="19" name="TextBox 18">
            <a:extLst>
              <a:ext uri="{FF2B5EF4-FFF2-40B4-BE49-F238E27FC236}">
                <a16:creationId xmlns:a16="http://schemas.microsoft.com/office/drawing/2014/main" id="{D81C4CDA-9B40-4A4D-99C0-9D39384F402F}"/>
              </a:ext>
            </a:extLst>
          </p:cNvPr>
          <p:cNvSpPr txBox="1"/>
          <p:nvPr/>
        </p:nvSpPr>
        <p:spPr>
          <a:xfrm>
            <a:off x="497855" y="4874980"/>
            <a:ext cx="285183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sz="1200" dirty="0"/>
              <a:t>2014 – 2015</a:t>
            </a:r>
          </a:p>
          <a:p>
            <a:pPr marL="628650" lvl="1" indent="-171450">
              <a:buFont typeface="Arial" panose="020B0604020202020204" pitchFamily="34" charset="0"/>
              <a:buChar char="•"/>
            </a:pPr>
            <a:r>
              <a:rPr lang="en-US" sz="1200" dirty="0"/>
              <a:t>Erasmus – 2,657</a:t>
            </a:r>
          </a:p>
          <a:p>
            <a:pPr marL="628650" lvl="1" indent="-171450">
              <a:buFont typeface="Arial" panose="020B0604020202020204" pitchFamily="34" charset="0"/>
              <a:buChar char="•"/>
            </a:pPr>
            <a:r>
              <a:rPr lang="en-US" sz="1200" dirty="0" err="1"/>
              <a:t>Farabi</a:t>
            </a:r>
            <a:r>
              <a:rPr lang="en-US" sz="1200" dirty="0"/>
              <a:t> – 5,675</a:t>
            </a:r>
          </a:p>
          <a:p>
            <a:pPr marL="628650" lvl="1" indent="-171450">
              <a:buFont typeface="Arial" panose="020B0604020202020204" pitchFamily="34" charset="0"/>
              <a:buChar char="•"/>
            </a:pPr>
            <a:r>
              <a:rPr lang="en-US" sz="1200" dirty="0" err="1"/>
              <a:t>Mevlana</a:t>
            </a:r>
            <a:r>
              <a:rPr lang="en-US" sz="1200" dirty="0"/>
              <a:t> – 65</a:t>
            </a:r>
          </a:p>
          <a:p>
            <a:endParaRPr lang="en-US" sz="1200" dirty="0"/>
          </a:p>
          <a:p>
            <a:pPr marL="171450" indent="-171450">
              <a:buFont typeface="Arial" panose="020B0604020202020204" pitchFamily="34" charset="0"/>
              <a:buChar char="•"/>
            </a:pPr>
            <a:r>
              <a:rPr lang="en-US" sz="1200" dirty="0"/>
              <a:t>2018 – 2019</a:t>
            </a:r>
          </a:p>
          <a:p>
            <a:pPr marL="628650" lvl="1" indent="-171450">
              <a:buFont typeface="Arial" panose="020B0604020202020204" pitchFamily="34" charset="0"/>
              <a:buChar char="•"/>
            </a:pPr>
            <a:r>
              <a:rPr lang="en-US" sz="1200" dirty="0"/>
              <a:t>Erasmus – 5,714</a:t>
            </a:r>
          </a:p>
          <a:p>
            <a:pPr marL="628650" lvl="1" indent="-171450">
              <a:buFont typeface="Arial" panose="020B0604020202020204" pitchFamily="34" charset="0"/>
              <a:buChar char="•"/>
            </a:pPr>
            <a:r>
              <a:rPr lang="en-US" sz="1200" dirty="0" err="1"/>
              <a:t>Farabi</a:t>
            </a:r>
            <a:r>
              <a:rPr lang="en-US" sz="1200" dirty="0"/>
              <a:t> – 2,036</a:t>
            </a:r>
          </a:p>
          <a:p>
            <a:pPr marL="628650" lvl="1" indent="-171450">
              <a:buFont typeface="Arial" panose="020B0604020202020204" pitchFamily="34" charset="0"/>
              <a:buChar char="•"/>
            </a:pPr>
            <a:r>
              <a:rPr lang="en-US" sz="1200" dirty="0" err="1"/>
              <a:t>Mevlana</a:t>
            </a:r>
            <a:r>
              <a:rPr lang="en-US" sz="1200" dirty="0"/>
              <a:t> – 110</a:t>
            </a:r>
          </a:p>
          <a:p>
            <a:pPr marL="171450" indent="-171450" algn="ctr">
              <a:buFont typeface="Arial" panose="020B0604020202020204" pitchFamily="34" charset="0"/>
              <a:buChar char="•"/>
            </a:pPr>
            <a:endParaRPr lang="en-US" sz="1200" dirty="0">
              <a:solidFill>
                <a:srgbClr val="000000"/>
              </a:solidFill>
              <a:latin typeface="Berlin Sans FB" panose="020E0602020502020306" pitchFamily="34" charset="0"/>
            </a:endParaRPr>
          </a:p>
        </p:txBody>
      </p:sp>
      <p:sp>
        <p:nvSpPr>
          <p:cNvPr id="20" name="Rectangle 19">
            <a:extLst>
              <a:ext uri="{FF2B5EF4-FFF2-40B4-BE49-F238E27FC236}">
                <a16:creationId xmlns:a16="http://schemas.microsoft.com/office/drawing/2014/main" id="{4F6CD96A-EDE5-4292-B58D-9E28C608A633}"/>
              </a:ext>
            </a:extLst>
          </p:cNvPr>
          <p:cNvSpPr/>
          <p:nvPr/>
        </p:nvSpPr>
        <p:spPr>
          <a:xfrm>
            <a:off x="497855" y="4870292"/>
            <a:ext cx="3251963" cy="1875740"/>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21" name="Rectangle 20">
            <a:extLst>
              <a:ext uri="{FF2B5EF4-FFF2-40B4-BE49-F238E27FC236}">
                <a16:creationId xmlns:a16="http://schemas.microsoft.com/office/drawing/2014/main" id="{7776F54B-BE0C-4E92-96D9-56462FD6920A}"/>
              </a:ext>
            </a:extLst>
          </p:cNvPr>
          <p:cNvSpPr/>
          <p:nvPr/>
        </p:nvSpPr>
        <p:spPr>
          <a:xfrm>
            <a:off x="483377" y="4231636"/>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(2014-2015) vs (2018-2019)</a:t>
            </a:r>
          </a:p>
        </p:txBody>
      </p:sp>
      <p:pic>
        <p:nvPicPr>
          <p:cNvPr id="23" name="Picture 22">
            <a:extLst>
              <a:ext uri="{FF2B5EF4-FFF2-40B4-BE49-F238E27FC236}">
                <a16:creationId xmlns:a16="http://schemas.microsoft.com/office/drawing/2014/main" id="{479D6A1C-C000-4017-995C-6B352FCA1EB3}"/>
              </a:ext>
            </a:extLst>
          </p:cNvPr>
          <p:cNvPicPr>
            <a:picLocks noChangeAspect="1"/>
          </p:cNvPicPr>
          <p:nvPr/>
        </p:nvPicPr>
        <p:blipFill>
          <a:blip r:embed="rId4"/>
          <a:stretch>
            <a:fillRect/>
          </a:stretch>
        </p:blipFill>
        <p:spPr>
          <a:xfrm>
            <a:off x="4244969" y="1025952"/>
            <a:ext cx="6962775" cy="5248275"/>
          </a:xfrm>
          <a:prstGeom prst="rect">
            <a:avLst/>
          </a:prstGeom>
        </p:spPr>
      </p:pic>
    </p:spTree>
    <p:extLst>
      <p:ext uri="{BB962C8B-B14F-4D97-AF65-F5344CB8AC3E}">
        <p14:creationId xmlns:p14="http://schemas.microsoft.com/office/powerpoint/2010/main" val="1676261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cap="all" dirty="0">
                <a:solidFill>
                  <a:schemeClr val="tx1"/>
                </a:solidFill>
                <a:latin typeface="Berlin Sans FB" panose="020E0602020502020306" pitchFamily="34" charset="0"/>
              </a:rPr>
              <a:t>Exchange </a:t>
            </a:r>
            <a:r>
              <a:rPr lang="en-US" sz="3600" cap="all" dirty="0" err="1">
                <a:solidFill>
                  <a:schemeClr val="tx1"/>
                </a:solidFill>
                <a:latin typeface="Berlin Sans FB" panose="020E0602020502020306" pitchFamily="34" charset="0"/>
              </a:rPr>
              <a:t>prograM</a:t>
            </a:r>
            <a:endParaRPr lang="en-US" sz="3600" cap="all" dirty="0">
              <a:solidFill>
                <a:schemeClr val="tx1"/>
              </a:solidFill>
              <a:latin typeface="Berlin Sans FB" panose="020E0602020502020306" pitchFamily="34" charset="0"/>
            </a:endParaRPr>
          </a:p>
        </p:txBody>
      </p:sp>
      <p:pic>
        <p:nvPicPr>
          <p:cNvPr id="5" name="Picture 4">
            <a:extLst>
              <a:ext uri="{FF2B5EF4-FFF2-40B4-BE49-F238E27FC236}">
                <a16:creationId xmlns:a16="http://schemas.microsoft.com/office/drawing/2014/main" id="{A378ED1D-8D11-4DC5-B469-DB46F5B5E6FF}"/>
              </a:ext>
            </a:extLst>
          </p:cNvPr>
          <p:cNvPicPr>
            <a:picLocks noChangeAspect="1"/>
          </p:cNvPicPr>
          <p:nvPr/>
        </p:nvPicPr>
        <p:blipFill>
          <a:blip r:embed="rId3"/>
          <a:stretch>
            <a:fillRect/>
          </a:stretch>
        </p:blipFill>
        <p:spPr>
          <a:xfrm>
            <a:off x="5235292" y="1362075"/>
            <a:ext cx="6562725" cy="4133850"/>
          </a:xfrm>
          <a:prstGeom prst="rect">
            <a:avLst/>
          </a:prstGeom>
        </p:spPr>
      </p:pic>
      <p:sp>
        <p:nvSpPr>
          <p:cNvPr id="8" name="TextBox 7">
            <a:extLst>
              <a:ext uri="{FF2B5EF4-FFF2-40B4-BE49-F238E27FC236}">
                <a16:creationId xmlns:a16="http://schemas.microsoft.com/office/drawing/2014/main" id="{81870337-4B45-42A9-BB61-74509FC6584D}"/>
              </a:ext>
            </a:extLst>
          </p:cNvPr>
          <p:cNvSpPr txBox="1"/>
          <p:nvPr/>
        </p:nvSpPr>
        <p:spPr>
          <a:xfrm>
            <a:off x="474045" y="1926362"/>
            <a:ext cx="3388827" cy="21698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sz="1200" dirty="0">
                <a:solidFill>
                  <a:srgbClr val="000000"/>
                </a:solidFill>
                <a:latin typeface="Berlin Sans FB" panose="020E0602020502020306" pitchFamily="34" charset="0"/>
              </a:rPr>
              <a:t>We see that "</a:t>
            </a:r>
            <a:r>
              <a:rPr lang="en-US" sz="1200" dirty="0" err="1">
                <a:solidFill>
                  <a:srgbClr val="000000"/>
                </a:solidFill>
                <a:latin typeface="Berlin Sans FB" panose="020E0602020502020306" pitchFamily="34" charset="0"/>
              </a:rPr>
              <a:t>Farabi</a:t>
            </a:r>
            <a:r>
              <a:rPr lang="en-US" sz="1200" dirty="0">
                <a:solidFill>
                  <a:srgbClr val="000000"/>
                </a:solidFill>
                <a:latin typeface="Berlin Sans FB" panose="020E0602020502020306" pitchFamily="34" charset="0"/>
              </a:rPr>
              <a:t>" was the most </a:t>
            </a:r>
            <a:r>
              <a:rPr lang="en-US" sz="1200" dirty="0" err="1">
                <a:solidFill>
                  <a:srgbClr val="000000"/>
                </a:solidFill>
                <a:latin typeface="Berlin Sans FB" panose="020E0602020502020306" pitchFamily="34" charset="0"/>
              </a:rPr>
              <a:t>preffered</a:t>
            </a:r>
            <a:r>
              <a:rPr lang="en-US" sz="1200" dirty="0">
                <a:solidFill>
                  <a:srgbClr val="000000"/>
                </a:solidFill>
                <a:latin typeface="Berlin Sans FB" panose="020E0602020502020306" pitchFamily="34" charset="0"/>
              </a:rPr>
              <a:t> program by students. Like in the previous example, the table changed and "Erasmus" became the most </a:t>
            </a:r>
            <a:r>
              <a:rPr lang="en-US" sz="1200" dirty="0" err="1">
                <a:solidFill>
                  <a:srgbClr val="000000"/>
                </a:solidFill>
                <a:latin typeface="Berlin Sans FB" panose="020E0602020502020306" pitchFamily="34" charset="0"/>
              </a:rPr>
              <a:t>preffered</a:t>
            </a:r>
            <a:r>
              <a:rPr lang="en-US" sz="1200" dirty="0">
                <a:solidFill>
                  <a:srgbClr val="000000"/>
                </a:solidFill>
                <a:latin typeface="Berlin Sans FB" panose="020E0602020502020306" pitchFamily="34" charset="0"/>
              </a:rPr>
              <a:t> program by students after the political war.</a:t>
            </a:r>
          </a:p>
          <a:p>
            <a:pPr marL="171450" indent="-171450">
              <a:buFont typeface="Arial" panose="020B0604020202020204" pitchFamily="34" charset="0"/>
              <a:buChar char="•"/>
            </a:pPr>
            <a:endParaRPr lang="en-US" sz="1200" dirty="0">
              <a:solidFill>
                <a:srgbClr val="000000"/>
              </a:solidFill>
              <a:latin typeface="Berlin Sans FB" panose="020E0602020502020306" pitchFamily="34" charset="0"/>
            </a:endParaRPr>
          </a:p>
          <a:p>
            <a:pPr marL="171450" indent="-171450">
              <a:buFont typeface="Arial" panose="020B0604020202020204" pitchFamily="34" charset="0"/>
              <a:buChar char="•"/>
            </a:pPr>
            <a:endParaRPr lang="en-US" sz="300" dirty="0">
              <a:solidFill>
                <a:srgbClr val="000000"/>
              </a:solidFill>
              <a:latin typeface="Berlin Sans FB" panose="020E0602020502020306" pitchFamily="34" charset="0"/>
            </a:endParaRPr>
          </a:p>
          <a:p>
            <a:pPr marL="171450" indent="-171450">
              <a:buFont typeface="Arial" panose="020B0604020202020204" pitchFamily="34" charset="0"/>
              <a:buChar char="•"/>
            </a:pPr>
            <a:r>
              <a:rPr lang="en-US" sz="1200" dirty="0">
                <a:solidFill>
                  <a:srgbClr val="000000"/>
                </a:solidFill>
                <a:latin typeface="Berlin Sans FB" panose="020E0602020502020306" pitchFamily="34" charset="0"/>
              </a:rPr>
              <a:t>There are not so many students </a:t>
            </a:r>
            <a:r>
              <a:rPr lang="en-US" sz="1200" dirty="0" err="1">
                <a:solidFill>
                  <a:srgbClr val="000000"/>
                </a:solidFill>
                <a:latin typeface="Berlin Sans FB" panose="020E0602020502020306" pitchFamily="34" charset="0"/>
              </a:rPr>
              <a:t>preffer</a:t>
            </a:r>
            <a:r>
              <a:rPr lang="en-US" sz="1200" dirty="0">
                <a:solidFill>
                  <a:srgbClr val="000000"/>
                </a:solidFill>
                <a:latin typeface="Berlin Sans FB" panose="020E0602020502020306" pitchFamily="34" charset="0"/>
              </a:rPr>
              <a:t> the "</a:t>
            </a:r>
            <a:r>
              <a:rPr lang="en-US" sz="1200" dirty="0" err="1">
                <a:solidFill>
                  <a:srgbClr val="000000"/>
                </a:solidFill>
                <a:latin typeface="Berlin Sans FB" panose="020E0602020502020306" pitchFamily="34" charset="0"/>
              </a:rPr>
              <a:t>Mevlana</a:t>
            </a:r>
            <a:r>
              <a:rPr lang="en-US" sz="1200" dirty="0">
                <a:solidFill>
                  <a:srgbClr val="000000"/>
                </a:solidFill>
                <a:latin typeface="Berlin Sans FB" panose="020E0602020502020306" pitchFamily="34" charset="0"/>
              </a:rPr>
              <a:t>" exchange program, because the institution and the countries in this program are not desirable as much as "Erasmus" program.</a:t>
            </a:r>
            <a:endParaRPr lang="en-US" sz="300" dirty="0">
              <a:solidFill>
                <a:srgbClr val="000000"/>
              </a:solidFill>
              <a:latin typeface="Berlin Sans FB" panose="020E0602020502020306" pitchFamily="34" charset="0"/>
            </a:endParaRPr>
          </a:p>
          <a:p>
            <a:pPr marL="171450" indent="-171450" algn="ctr">
              <a:buFont typeface="Arial" panose="020B0604020202020204" pitchFamily="34" charset="0"/>
              <a:buChar char="•"/>
            </a:pPr>
            <a:endParaRPr lang="en-US" sz="1200" dirty="0">
              <a:solidFill>
                <a:srgbClr val="000000"/>
              </a:solidFill>
              <a:latin typeface="Berlin Sans FB" panose="020E0602020502020306" pitchFamily="34" charset="0"/>
            </a:endParaRPr>
          </a:p>
        </p:txBody>
      </p:sp>
      <p:sp>
        <p:nvSpPr>
          <p:cNvPr id="9" name="Rectangle 8">
            <a:extLst>
              <a:ext uri="{FF2B5EF4-FFF2-40B4-BE49-F238E27FC236}">
                <a16:creationId xmlns:a16="http://schemas.microsoft.com/office/drawing/2014/main" id="{2ACE5BEA-A53A-4F00-94E2-60DAEBDC9777}"/>
              </a:ext>
            </a:extLst>
          </p:cNvPr>
          <p:cNvSpPr/>
          <p:nvPr/>
        </p:nvSpPr>
        <p:spPr>
          <a:xfrm>
            <a:off x="488524" y="1977271"/>
            <a:ext cx="3266441" cy="1978909"/>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0" name="Rectangle 9">
            <a:extLst>
              <a:ext uri="{FF2B5EF4-FFF2-40B4-BE49-F238E27FC236}">
                <a16:creationId xmlns:a16="http://schemas.microsoft.com/office/drawing/2014/main" id="{E0CC0E07-8FD9-4D82-BDDB-AA93E842EFAB}"/>
              </a:ext>
            </a:extLst>
          </p:cNvPr>
          <p:cNvSpPr/>
          <p:nvPr/>
        </p:nvSpPr>
        <p:spPr>
          <a:xfrm>
            <a:off x="474046" y="1221818"/>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latin typeface="Berlin Sans FB" panose="020E0602020502020306" pitchFamily="34" charset="0"/>
                <a:cs typeface="Unilever DIN Offc Pro" panose="020B0504020101020102" pitchFamily="34" charset="0"/>
              </a:rPr>
              <a:t>farabi</a:t>
            </a:r>
            <a:endParaRPr lang="en-US" sz="2000" dirty="0">
              <a:solidFill>
                <a:srgbClr val="FFFFFF"/>
              </a:solidFill>
              <a:latin typeface="Berlin Sans FB" panose="020E0602020502020306" pitchFamily="34" charset="0"/>
              <a:cs typeface="Unilever DIN Offc Pro" panose="020B0504020101020102" pitchFamily="34" charset="0"/>
            </a:endParaRPr>
          </a:p>
        </p:txBody>
      </p:sp>
    </p:spTree>
    <p:extLst>
      <p:ext uri="{BB962C8B-B14F-4D97-AF65-F5344CB8AC3E}">
        <p14:creationId xmlns:p14="http://schemas.microsoft.com/office/powerpoint/2010/main" val="72974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cap="all" dirty="0">
                <a:solidFill>
                  <a:schemeClr val="tx1"/>
                </a:solidFill>
                <a:latin typeface="Berlin Sans FB" panose="020E0602020502020306" pitchFamily="34" charset="0"/>
              </a:rPr>
              <a:t>Exchange program</a:t>
            </a:r>
          </a:p>
        </p:txBody>
      </p:sp>
      <p:sp>
        <p:nvSpPr>
          <p:cNvPr id="8" name="TextBox 7">
            <a:extLst>
              <a:ext uri="{FF2B5EF4-FFF2-40B4-BE49-F238E27FC236}">
                <a16:creationId xmlns:a16="http://schemas.microsoft.com/office/drawing/2014/main" id="{94F8B88A-53E2-4745-805D-34A59C70C972}"/>
              </a:ext>
            </a:extLst>
          </p:cNvPr>
          <p:cNvSpPr txBox="1"/>
          <p:nvPr/>
        </p:nvSpPr>
        <p:spPr>
          <a:xfrm>
            <a:off x="1913434" y="3089244"/>
            <a:ext cx="338882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p>
          <a:p>
            <a:pPr marL="171450" indent="-171450">
              <a:buFont typeface="Arial" panose="020B0604020202020204" pitchFamily="34" charset="0"/>
              <a:buChar char="•"/>
            </a:pPr>
            <a:r>
              <a:rPr lang="en-US" sz="1200" dirty="0"/>
              <a:t>Outgoing trend in state universities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Incoming trend in foundation universities</a:t>
            </a:r>
          </a:p>
          <a:p>
            <a:pPr marL="171450" indent="-171450" algn="ctr">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In incoming students is no as significant decrease as in outgoing students</a:t>
            </a:r>
          </a:p>
        </p:txBody>
      </p:sp>
      <p:sp>
        <p:nvSpPr>
          <p:cNvPr id="9" name="Rectangle 8">
            <a:extLst>
              <a:ext uri="{FF2B5EF4-FFF2-40B4-BE49-F238E27FC236}">
                <a16:creationId xmlns:a16="http://schemas.microsoft.com/office/drawing/2014/main" id="{8C28FC4F-8286-4B6C-8FE0-810298E0DDF3}"/>
              </a:ext>
            </a:extLst>
          </p:cNvPr>
          <p:cNvSpPr/>
          <p:nvPr/>
        </p:nvSpPr>
        <p:spPr>
          <a:xfrm>
            <a:off x="1819400" y="3089244"/>
            <a:ext cx="3266441" cy="1496626"/>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0" name="Rectangle 9">
            <a:extLst>
              <a:ext uri="{FF2B5EF4-FFF2-40B4-BE49-F238E27FC236}">
                <a16:creationId xmlns:a16="http://schemas.microsoft.com/office/drawing/2014/main" id="{C6CA9B3D-1AD0-49D5-BA70-55CD00B4B6B9}"/>
              </a:ext>
            </a:extLst>
          </p:cNvPr>
          <p:cNvSpPr/>
          <p:nvPr/>
        </p:nvSpPr>
        <p:spPr>
          <a:xfrm>
            <a:off x="1819400" y="2331027"/>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Outgoing vs Incoming</a:t>
            </a:r>
          </a:p>
        </p:txBody>
      </p:sp>
      <p:pic>
        <p:nvPicPr>
          <p:cNvPr id="13" name="Picture 12">
            <a:extLst>
              <a:ext uri="{FF2B5EF4-FFF2-40B4-BE49-F238E27FC236}">
                <a16:creationId xmlns:a16="http://schemas.microsoft.com/office/drawing/2014/main" id="{1E3D0B6C-1684-4F24-AF8E-4ACAC94D96B9}"/>
              </a:ext>
            </a:extLst>
          </p:cNvPr>
          <p:cNvPicPr>
            <a:picLocks noChangeAspect="1"/>
          </p:cNvPicPr>
          <p:nvPr/>
        </p:nvPicPr>
        <p:blipFill>
          <a:blip r:embed="rId3"/>
          <a:stretch>
            <a:fillRect/>
          </a:stretch>
        </p:blipFill>
        <p:spPr>
          <a:xfrm>
            <a:off x="6096000" y="3837557"/>
            <a:ext cx="3811497" cy="2949628"/>
          </a:xfrm>
          <a:prstGeom prst="rect">
            <a:avLst/>
          </a:prstGeom>
        </p:spPr>
      </p:pic>
      <p:pic>
        <p:nvPicPr>
          <p:cNvPr id="15" name="Picture 14">
            <a:extLst>
              <a:ext uri="{FF2B5EF4-FFF2-40B4-BE49-F238E27FC236}">
                <a16:creationId xmlns:a16="http://schemas.microsoft.com/office/drawing/2014/main" id="{BCC2409F-27D7-43D6-BF17-B21EDAD8A9B0}"/>
              </a:ext>
            </a:extLst>
          </p:cNvPr>
          <p:cNvPicPr>
            <a:picLocks noChangeAspect="1"/>
          </p:cNvPicPr>
          <p:nvPr/>
        </p:nvPicPr>
        <p:blipFill>
          <a:blip r:embed="rId4"/>
          <a:stretch>
            <a:fillRect/>
          </a:stretch>
        </p:blipFill>
        <p:spPr>
          <a:xfrm>
            <a:off x="6087817" y="571678"/>
            <a:ext cx="3813988" cy="2949628"/>
          </a:xfrm>
          <a:prstGeom prst="rect">
            <a:avLst/>
          </a:prstGeom>
        </p:spPr>
      </p:pic>
    </p:spTree>
    <p:extLst>
      <p:ext uri="{BB962C8B-B14F-4D97-AF65-F5344CB8AC3E}">
        <p14:creationId xmlns:p14="http://schemas.microsoft.com/office/powerpoint/2010/main" val="1023878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cap="all" dirty="0">
                <a:solidFill>
                  <a:schemeClr val="tx1"/>
                </a:solidFill>
                <a:latin typeface="Berlin Sans FB" panose="020E0602020502020306" pitchFamily="34" charset="0"/>
              </a:rPr>
              <a:t>Exchange program</a:t>
            </a:r>
          </a:p>
        </p:txBody>
      </p:sp>
      <p:sp>
        <p:nvSpPr>
          <p:cNvPr id="7" name="TextBox 6">
            <a:extLst>
              <a:ext uri="{FF2B5EF4-FFF2-40B4-BE49-F238E27FC236}">
                <a16:creationId xmlns:a16="http://schemas.microsoft.com/office/drawing/2014/main" id="{B8A77A84-7710-4C30-95E4-F044D23AE3DD}"/>
              </a:ext>
            </a:extLst>
          </p:cNvPr>
          <p:cNvSpPr txBox="1"/>
          <p:nvPr/>
        </p:nvSpPr>
        <p:spPr>
          <a:xfrm>
            <a:off x="672462" y="3015134"/>
            <a:ext cx="338882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p>
          <a:p>
            <a:pPr marL="171450" indent="-171450">
              <a:buFont typeface="Arial" panose="020B0604020202020204" pitchFamily="34" charset="0"/>
              <a:buChar char="•"/>
            </a:pPr>
            <a:r>
              <a:rPr lang="en-US" sz="1200" dirty="0"/>
              <a:t>Konya became one of the popular cities.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err="1"/>
              <a:t>Denizli</a:t>
            </a:r>
            <a:r>
              <a:rPr lang="en-US" sz="1200" dirty="0"/>
              <a:t> was one of the popular cities but became less popular after 2016.</a:t>
            </a:r>
          </a:p>
        </p:txBody>
      </p:sp>
      <p:sp>
        <p:nvSpPr>
          <p:cNvPr id="8" name="Rectangle 7">
            <a:extLst>
              <a:ext uri="{FF2B5EF4-FFF2-40B4-BE49-F238E27FC236}">
                <a16:creationId xmlns:a16="http://schemas.microsoft.com/office/drawing/2014/main" id="{B63AEFCA-9574-42D7-B385-280D9BF41023}"/>
              </a:ext>
            </a:extLst>
          </p:cNvPr>
          <p:cNvSpPr/>
          <p:nvPr/>
        </p:nvSpPr>
        <p:spPr>
          <a:xfrm>
            <a:off x="686941" y="3066044"/>
            <a:ext cx="3388827" cy="1207632"/>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9" name="Rectangle 8">
            <a:extLst>
              <a:ext uri="{FF2B5EF4-FFF2-40B4-BE49-F238E27FC236}">
                <a16:creationId xmlns:a16="http://schemas.microsoft.com/office/drawing/2014/main" id="{3773820A-686E-4F5A-B219-6553A0F8E036}"/>
              </a:ext>
            </a:extLst>
          </p:cNvPr>
          <p:cNvSpPr/>
          <p:nvPr/>
        </p:nvSpPr>
        <p:spPr>
          <a:xfrm>
            <a:off x="672463" y="2310590"/>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Popularity of Cities</a:t>
            </a:r>
          </a:p>
        </p:txBody>
      </p:sp>
      <p:pic>
        <p:nvPicPr>
          <p:cNvPr id="10" name="Picture 9">
            <a:extLst>
              <a:ext uri="{FF2B5EF4-FFF2-40B4-BE49-F238E27FC236}">
                <a16:creationId xmlns:a16="http://schemas.microsoft.com/office/drawing/2014/main" id="{1DA11E62-A5A7-4D4C-BEB4-FB6A7E40BD1C}"/>
              </a:ext>
            </a:extLst>
          </p:cNvPr>
          <p:cNvPicPr>
            <a:picLocks noChangeAspect="1"/>
          </p:cNvPicPr>
          <p:nvPr/>
        </p:nvPicPr>
        <p:blipFill>
          <a:blip r:embed="rId3"/>
          <a:stretch>
            <a:fillRect/>
          </a:stretch>
        </p:blipFill>
        <p:spPr>
          <a:xfrm>
            <a:off x="4264019" y="908352"/>
            <a:ext cx="6943725" cy="5229225"/>
          </a:xfrm>
          <a:prstGeom prst="rect">
            <a:avLst/>
          </a:prstGeom>
        </p:spPr>
      </p:pic>
    </p:spTree>
    <p:extLst>
      <p:ext uri="{BB962C8B-B14F-4D97-AF65-F5344CB8AC3E}">
        <p14:creationId xmlns:p14="http://schemas.microsoft.com/office/powerpoint/2010/main" val="52465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72144B-3D4A-41D2-8DD5-94719ACBB3FD}"/>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err="1">
                <a:solidFill>
                  <a:schemeClr val="tx1"/>
                </a:solidFill>
                <a:latin typeface="Berlin Sans FB" panose="020E0602020502020306" pitchFamily="34" charset="0"/>
                <a:cs typeface="Unilever DIN Offc Pro" panose="020B0504020101020102" pitchFamily="34" charset="0"/>
              </a:rPr>
              <a:t>Polat</a:t>
            </a:r>
            <a:r>
              <a:rPr lang="en-US" sz="4400" cap="all" dirty="0">
                <a:solidFill>
                  <a:schemeClr val="tx1"/>
                </a:solidFill>
                <a:latin typeface="Berlin Sans FB" panose="020E0602020502020306" pitchFamily="34" charset="0"/>
                <a:cs typeface="Unilever DIN Offc Pro" panose="020B0504020101020102" pitchFamily="34" charset="0"/>
              </a:rPr>
              <a:t> </a:t>
            </a:r>
            <a:r>
              <a:rPr lang="en-US" sz="4400" cap="all" dirty="0" err="1">
                <a:solidFill>
                  <a:schemeClr val="tx1"/>
                </a:solidFill>
                <a:latin typeface="Berlin Sans FB" panose="020E0602020502020306" pitchFamily="34" charset="0"/>
                <a:cs typeface="Unilever DIN Offc Pro" panose="020B0504020101020102" pitchFamily="34" charset="0"/>
              </a:rPr>
              <a:t>alemd~r</a:t>
            </a:r>
            <a:r>
              <a:rPr lang="en-US" sz="4400" cap="all" dirty="0">
                <a:solidFill>
                  <a:schemeClr val="tx1"/>
                </a:solidFill>
                <a:latin typeface="Berlin Sans FB" panose="020E0602020502020306" pitchFamily="34" charset="0"/>
                <a:cs typeface="Unilever DIN Offc Pro" panose="020B0504020101020102" pitchFamily="34" charset="0"/>
              </a:rPr>
              <a:t> members</a:t>
            </a:r>
          </a:p>
        </p:txBody>
      </p:sp>
      <p:sp>
        <p:nvSpPr>
          <p:cNvPr id="3" name="TextBox 2">
            <a:extLst>
              <a:ext uri="{FF2B5EF4-FFF2-40B4-BE49-F238E27FC236}">
                <a16:creationId xmlns:a16="http://schemas.microsoft.com/office/drawing/2014/main" id="{2B54837F-B785-45E9-994B-9F3B5AF5B564}"/>
              </a:ext>
            </a:extLst>
          </p:cNvPr>
          <p:cNvSpPr txBox="1"/>
          <p:nvPr/>
        </p:nvSpPr>
        <p:spPr>
          <a:xfrm>
            <a:off x="1878948" y="1283406"/>
            <a:ext cx="2136098" cy="1015663"/>
          </a:xfrm>
          <a:prstGeom prst="rect">
            <a:avLst/>
          </a:prstGeom>
          <a:noFill/>
        </p:spPr>
        <p:txBody>
          <a:bodyPr wrap="square" rtlCol="0">
            <a:spAutoFit/>
          </a:bodyPr>
          <a:lstStyle/>
          <a:p>
            <a:r>
              <a:rPr lang="en-US" dirty="0">
                <a:latin typeface="Berlin Sans FB" panose="020E0602020502020306" pitchFamily="34" charset="0"/>
              </a:rPr>
              <a:t>BURCU BALKAN</a:t>
            </a:r>
          </a:p>
          <a:p>
            <a:r>
              <a:rPr lang="en-US" sz="1400" dirty="0">
                <a:latin typeface="Berlin Sans FB" panose="020E0602020502020306" pitchFamily="34" charset="0"/>
              </a:rPr>
              <a:t>MARMARA UNIVERSITY B.A. – MANAGEMENT, 2018</a:t>
            </a:r>
          </a:p>
        </p:txBody>
      </p:sp>
      <p:sp>
        <p:nvSpPr>
          <p:cNvPr id="6" name="TextBox 5">
            <a:extLst>
              <a:ext uri="{FF2B5EF4-FFF2-40B4-BE49-F238E27FC236}">
                <a16:creationId xmlns:a16="http://schemas.microsoft.com/office/drawing/2014/main" id="{C8E40BD9-9988-4C03-9B93-77B66D9E8033}"/>
              </a:ext>
            </a:extLst>
          </p:cNvPr>
          <p:cNvSpPr txBox="1"/>
          <p:nvPr/>
        </p:nvSpPr>
        <p:spPr>
          <a:xfrm>
            <a:off x="1986339" y="3021978"/>
            <a:ext cx="3946914" cy="1231106"/>
          </a:xfrm>
          <a:prstGeom prst="rect">
            <a:avLst/>
          </a:prstGeom>
          <a:noFill/>
        </p:spPr>
        <p:txBody>
          <a:bodyPr wrap="none" rtlCol="0">
            <a:spAutoFit/>
          </a:bodyPr>
          <a:lstStyle/>
          <a:p>
            <a:r>
              <a:rPr lang="en-US" dirty="0">
                <a:latin typeface="Berlin Sans FB" panose="020E0602020502020306" pitchFamily="34" charset="0"/>
              </a:rPr>
              <a:t>BERK CAKAR</a:t>
            </a:r>
          </a:p>
          <a:p>
            <a:r>
              <a:rPr lang="en-US" sz="1400" dirty="0">
                <a:latin typeface="Berlin Sans FB" panose="020E0602020502020306" pitchFamily="34" charset="0"/>
              </a:rPr>
              <a:t>ANALYTICS CONSULTANT – </a:t>
            </a:r>
            <a:r>
              <a:rPr lang="en-US" sz="1400" dirty="0" err="1">
                <a:latin typeface="Berlin Sans FB" panose="020E0602020502020306" pitchFamily="34" charset="0"/>
              </a:rPr>
              <a:t>SnA</a:t>
            </a:r>
            <a:r>
              <a:rPr lang="en-US" sz="1400" dirty="0">
                <a:latin typeface="Berlin Sans FB" panose="020E0602020502020306" pitchFamily="34" charset="0"/>
              </a:rPr>
              <a:t> CONSULTANCY</a:t>
            </a:r>
          </a:p>
          <a:p>
            <a:endParaRPr lang="en-US" sz="1400" dirty="0">
              <a:latin typeface="Berlin Sans FB" panose="020E0602020502020306" pitchFamily="34" charset="0"/>
            </a:endParaRPr>
          </a:p>
          <a:p>
            <a:r>
              <a:rPr lang="en-US" sz="1400" dirty="0">
                <a:latin typeface="Berlin Sans FB" panose="020E0602020502020306" pitchFamily="34" charset="0"/>
              </a:rPr>
              <a:t>ISTANBUL TECHNICAL UNIVERSITY</a:t>
            </a:r>
          </a:p>
          <a:p>
            <a:r>
              <a:rPr lang="en-US" sz="1400" dirty="0">
                <a:latin typeface="Berlin Sans FB" panose="020E0602020502020306" pitchFamily="34" charset="0"/>
              </a:rPr>
              <a:t>B.S. – INDUSTRIAL ENGINEERING , 2018</a:t>
            </a:r>
          </a:p>
        </p:txBody>
      </p:sp>
      <p:pic>
        <p:nvPicPr>
          <p:cNvPr id="4" name="Picture 3">
            <a:extLst>
              <a:ext uri="{FF2B5EF4-FFF2-40B4-BE49-F238E27FC236}">
                <a16:creationId xmlns:a16="http://schemas.microsoft.com/office/drawing/2014/main" id="{729F83CD-0436-4D2C-8213-B8A686B2E431}"/>
              </a:ext>
            </a:extLst>
          </p:cNvPr>
          <p:cNvPicPr>
            <a:picLocks noChangeAspect="1"/>
          </p:cNvPicPr>
          <p:nvPr/>
        </p:nvPicPr>
        <p:blipFill>
          <a:blip r:embed="rId2"/>
          <a:stretch>
            <a:fillRect/>
          </a:stretch>
        </p:blipFill>
        <p:spPr>
          <a:xfrm>
            <a:off x="97524" y="976239"/>
            <a:ext cx="1781424" cy="1533739"/>
          </a:xfrm>
          <a:prstGeom prst="rect">
            <a:avLst/>
          </a:prstGeom>
        </p:spPr>
      </p:pic>
      <p:pic>
        <p:nvPicPr>
          <p:cNvPr id="7" name="Picture 6">
            <a:extLst>
              <a:ext uri="{FF2B5EF4-FFF2-40B4-BE49-F238E27FC236}">
                <a16:creationId xmlns:a16="http://schemas.microsoft.com/office/drawing/2014/main" id="{E8D0C3FA-DA9B-4C49-940B-B28555C6BD3C}"/>
              </a:ext>
            </a:extLst>
          </p:cNvPr>
          <p:cNvPicPr>
            <a:picLocks noChangeAspect="1"/>
          </p:cNvPicPr>
          <p:nvPr/>
        </p:nvPicPr>
        <p:blipFill>
          <a:blip r:embed="rId3"/>
          <a:stretch>
            <a:fillRect/>
          </a:stretch>
        </p:blipFill>
        <p:spPr>
          <a:xfrm>
            <a:off x="172045" y="2870662"/>
            <a:ext cx="1706903" cy="1533739"/>
          </a:xfrm>
          <a:prstGeom prst="rect">
            <a:avLst/>
          </a:prstGeom>
        </p:spPr>
      </p:pic>
      <p:sp>
        <p:nvSpPr>
          <p:cNvPr id="14" name="TextBox 13">
            <a:extLst>
              <a:ext uri="{FF2B5EF4-FFF2-40B4-BE49-F238E27FC236}">
                <a16:creationId xmlns:a16="http://schemas.microsoft.com/office/drawing/2014/main" id="{24563C4F-C013-49F6-A4B6-3BE21374EBC9}"/>
              </a:ext>
            </a:extLst>
          </p:cNvPr>
          <p:cNvSpPr txBox="1"/>
          <p:nvPr/>
        </p:nvSpPr>
        <p:spPr>
          <a:xfrm>
            <a:off x="7782017" y="1355816"/>
            <a:ext cx="4312459" cy="2308324"/>
          </a:xfrm>
          <a:prstGeom prst="rect">
            <a:avLst/>
          </a:prstGeom>
          <a:noFill/>
        </p:spPr>
        <p:txBody>
          <a:bodyPr wrap="square" rtlCol="0">
            <a:spAutoFit/>
          </a:bodyPr>
          <a:lstStyle/>
          <a:p>
            <a:r>
              <a:rPr lang="en-US" dirty="0">
                <a:latin typeface="Berlin Sans FB" panose="020E0602020502020306" pitchFamily="34" charset="0"/>
              </a:rPr>
              <a:t>OGUZ AY</a:t>
            </a:r>
          </a:p>
          <a:p>
            <a:r>
              <a:rPr lang="en-US" sz="1400" dirty="0">
                <a:latin typeface="Berlin Sans FB" panose="020E0602020502020306" pitchFamily="34" charset="0"/>
              </a:rPr>
              <a:t>BUSINESS ANALYST EXPERT – GARANTI BBVA TECHNOLOGY</a:t>
            </a:r>
          </a:p>
          <a:p>
            <a:endParaRPr lang="en-US" sz="1400" dirty="0">
              <a:latin typeface="Berlin Sans FB" panose="020E0602020502020306" pitchFamily="34" charset="0"/>
            </a:endParaRPr>
          </a:p>
          <a:p>
            <a:r>
              <a:rPr lang="en-US" sz="1400" dirty="0">
                <a:latin typeface="Berlin Sans FB" panose="020E0602020502020306" pitchFamily="34" charset="0"/>
              </a:rPr>
              <a:t>OZYEGIN UNIVERSITY</a:t>
            </a:r>
          </a:p>
          <a:p>
            <a:r>
              <a:rPr lang="en-US" sz="1400" dirty="0">
                <a:latin typeface="Berlin Sans FB" panose="020E0602020502020306" pitchFamily="34" charset="0"/>
              </a:rPr>
              <a:t>M.S, FINANCIAL ENGINEERING AND RISK MANAGEMENT, 2015</a:t>
            </a:r>
          </a:p>
          <a:p>
            <a:endParaRPr lang="en-US" sz="1400" dirty="0">
              <a:latin typeface="Berlin Sans FB" panose="020E0602020502020306" pitchFamily="34" charset="0"/>
            </a:endParaRPr>
          </a:p>
          <a:p>
            <a:r>
              <a:rPr lang="en-US" sz="1400" dirty="0">
                <a:latin typeface="Berlin Sans FB" panose="020E0602020502020306" pitchFamily="34" charset="0"/>
              </a:rPr>
              <a:t>KOÇ UNIVERSITY</a:t>
            </a:r>
          </a:p>
          <a:p>
            <a:r>
              <a:rPr lang="en-US" sz="1400" dirty="0">
                <a:latin typeface="Berlin Sans FB" panose="020E0602020502020306" pitchFamily="34" charset="0"/>
              </a:rPr>
              <a:t>B.S. – INDUSTRIAL ENGINEERING , 2011</a:t>
            </a:r>
          </a:p>
        </p:txBody>
      </p:sp>
      <p:pic>
        <p:nvPicPr>
          <p:cNvPr id="10" name="Picture 9">
            <a:extLst>
              <a:ext uri="{FF2B5EF4-FFF2-40B4-BE49-F238E27FC236}">
                <a16:creationId xmlns:a16="http://schemas.microsoft.com/office/drawing/2014/main" id="{7F99B1EF-1F1B-437D-A3AB-B8889D8FFE47}"/>
              </a:ext>
            </a:extLst>
          </p:cNvPr>
          <p:cNvPicPr>
            <a:picLocks noChangeAspect="1"/>
          </p:cNvPicPr>
          <p:nvPr/>
        </p:nvPicPr>
        <p:blipFill>
          <a:blip r:embed="rId4"/>
          <a:stretch>
            <a:fillRect/>
          </a:stretch>
        </p:blipFill>
        <p:spPr>
          <a:xfrm>
            <a:off x="6130373" y="1743108"/>
            <a:ext cx="1549884" cy="1533739"/>
          </a:xfrm>
          <a:prstGeom prst="rect">
            <a:avLst/>
          </a:prstGeom>
        </p:spPr>
      </p:pic>
      <p:sp>
        <p:nvSpPr>
          <p:cNvPr id="17" name="TextBox 16">
            <a:extLst>
              <a:ext uri="{FF2B5EF4-FFF2-40B4-BE49-F238E27FC236}">
                <a16:creationId xmlns:a16="http://schemas.microsoft.com/office/drawing/2014/main" id="{2EEBD61E-D290-4AAA-A868-0AD1470B5D1A}"/>
              </a:ext>
            </a:extLst>
          </p:cNvPr>
          <p:cNvSpPr txBox="1"/>
          <p:nvPr/>
        </p:nvSpPr>
        <p:spPr>
          <a:xfrm>
            <a:off x="7782017" y="4521386"/>
            <a:ext cx="4312459" cy="1446550"/>
          </a:xfrm>
          <a:prstGeom prst="rect">
            <a:avLst/>
          </a:prstGeom>
          <a:noFill/>
        </p:spPr>
        <p:txBody>
          <a:bodyPr wrap="square" rtlCol="0">
            <a:spAutoFit/>
          </a:bodyPr>
          <a:lstStyle/>
          <a:p>
            <a:r>
              <a:rPr lang="en-US" dirty="0">
                <a:latin typeface="Berlin Sans FB" panose="020E0602020502020306" pitchFamily="34" charset="0"/>
              </a:rPr>
              <a:t>OZGUR KENANOGLU</a:t>
            </a:r>
          </a:p>
          <a:p>
            <a:r>
              <a:rPr lang="en-US" sz="1400" dirty="0">
                <a:latin typeface="Berlin Sans FB" panose="020E0602020502020306" pitchFamily="34" charset="0"/>
              </a:rPr>
              <a:t>DIGITAL EXCELLENCE &amp; DATA DRIVEN MARKETING MANAGER – UNILEVER</a:t>
            </a:r>
          </a:p>
          <a:p>
            <a:endParaRPr lang="en-US" sz="1400" dirty="0">
              <a:latin typeface="Berlin Sans FB" panose="020E0602020502020306" pitchFamily="34" charset="0"/>
            </a:endParaRPr>
          </a:p>
          <a:p>
            <a:r>
              <a:rPr lang="en-US" sz="1400" dirty="0">
                <a:latin typeface="Berlin Sans FB" panose="020E0602020502020306" pitchFamily="34" charset="0"/>
              </a:rPr>
              <a:t>BOGAZICI UNIVERSITY</a:t>
            </a:r>
          </a:p>
          <a:p>
            <a:r>
              <a:rPr lang="en-US" sz="1400" dirty="0">
                <a:latin typeface="Berlin Sans FB" panose="020E0602020502020306" pitchFamily="34" charset="0"/>
              </a:rPr>
              <a:t>B.A – ECONOMICS, 2016</a:t>
            </a:r>
          </a:p>
        </p:txBody>
      </p:sp>
      <p:sp>
        <p:nvSpPr>
          <p:cNvPr id="19" name="TextBox 18">
            <a:extLst>
              <a:ext uri="{FF2B5EF4-FFF2-40B4-BE49-F238E27FC236}">
                <a16:creationId xmlns:a16="http://schemas.microsoft.com/office/drawing/2014/main" id="{D9EBCDF2-313F-4A09-A24F-12F97012CE92}"/>
              </a:ext>
            </a:extLst>
          </p:cNvPr>
          <p:cNvSpPr txBox="1"/>
          <p:nvPr/>
        </p:nvSpPr>
        <p:spPr>
          <a:xfrm>
            <a:off x="2031169" y="4975993"/>
            <a:ext cx="3369833" cy="1231106"/>
          </a:xfrm>
          <a:prstGeom prst="rect">
            <a:avLst/>
          </a:prstGeom>
          <a:noFill/>
        </p:spPr>
        <p:txBody>
          <a:bodyPr wrap="none" rtlCol="0">
            <a:spAutoFit/>
          </a:bodyPr>
          <a:lstStyle/>
          <a:p>
            <a:r>
              <a:rPr lang="en-US" dirty="0">
                <a:latin typeface="Berlin Sans FB" panose="020E0602020502020306" pitchFamily="34" charset="0"/>
              </a:rPr>
              <a:t>OGUZ KIRAZDIKEN</a:t>
            </a:r>
          </a:p>
          <a:p>
            <a:r>
              <a:rPr lang="en-US" sz="1400" dirty="0">
                <a:latin typeface="Berlin Sans FB" panose="020E0602020502020306" pitchFamily="34" charset="0"/>
              </a:rPr>
              <a:t>BI CONTROLLER – METRO CASH&amp;CARRY</a:t>
            </a:r>
          </a:p>
          <a:p>
            <a:endParaRPr lang="en-US" sz="1400" dirty="0">
              <a:latin typeface="Berlin Sans FB" panose="020E0602020502020306" pitchFamily="34" charset="0"/>
            </a:endParaRPr>
          </a:p>
          <a:p>
            <a:r>
              <a:rPr lang="en-US" sz="1400" dirty="0">
                <a:latin typeface="Berlin Sans FB" panose="020E0602020502020306" pitchFamily="34" charset="0"/>
              </a:rPr>
              <a:t>BAHCESEHIR UNIVERSITY</a:t>
            </a:r>
          </a:p>
          <a:p>
            <a:r>
              <a:rPr lang="en-US" sz="1400" dirty="0">
                <a:latin typeface="Berlin Sans FB" panose="020E0602020502020306" pitchFamily="34" charset="0"/>
              </a:rPr>
              <a:t>B.S. – INDUSTRIAL ENGINEERING , 2017</a:t>
            </a:r>
          </a:p>
        </p:txBody>
      </p:sp>
      <p:pic>
        <p:nvPicPr>
          <p:cNvPr id="2056" name="Picture 8" descr="Oğuz Kirazdiken">
            <a:extLst>
              <a:ext uri="{FF2B5EF4-FFF2-40B4-BE49-F238E27FC236}">
                <a16:creationId xmlns:a16="http://schemas.microsoft.com/office/drawing/2014/main" id="{0D336C1B-4355-45B3-AD67-29A8B815CB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167" y="4975993"/>
            <a:ext cx="1366658" cy="13666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8" name="Picture 10" descr="Edit photo">
            <a:extLst>
              <a:ext uri="{FF2B5EF4-FFF2-40B4-BE49-F238E27FC236}">
                <a16:creationId xmlns:a16="http://schemas.microsoft.com/office/drawing/2014/main" id="{9C058087-1122-4534-BCF1-24D5162AE5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6572" y="4521386"/>
            <a:ext cx="1477486" cy="14774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3" name="Picture 12" descr="pana film logo png ile ilgili görsel sonucu">
            <a:extLst>
              <a:ext uri="{FF2B5EF4-FFF2-40B4-BE49-F238E27FC236}">
                <a16:creationId xmlns:a16="http://schemas.microsoft.com/office/drawing/2014/main" id="{69998A69-382C-44EA-8BFD-E214A8BD9C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9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AMBITION</a:t>
            </a:r>
          </a:p>
        </p:txBody>
      </p:sp>
      <p:sp>
        <p:nvSpPr>
          <p:cNvPr id="6" name="Rectangle 5">
            <a:extLst>
              <a:ext uri="{FF2B5EF4-FFF2-40B4-BE49-F238E27FC236}">
                <a16:creationId xmlns:a16="http://schemas.microsoft.com/office/drawing/2014/main" id="{18585E3E-9A54-4D17-9856-34FEF3D39FF4}"/>
              </a:ext>
            </a:extLst>
          </p:cNvPr>
          <p:cNvSpPr/>
          <p:nvPr/>
        </p:nvSpPr>
        <p:spPr>
          <a:xfrm>
            <a:off x="4499505" y="3175000"/>
            <a:ext cx="3251963" cy="1970573"/>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7" name="Rectangle 6">
            <a:extLst>
              <a:ext uri="{FF2B5EF4-FFF2-40B4-BE49-F238E27FC236}">
                <a16:creationId xmlns:a16="http://schemas.microsoft.com/office/drawing/2014/main" id="{DA53E56B-C512-43D2-98BA-84745B7DFF3D}"/>
              </a:ext>
            </a:extLst>
          </p:cNvPr>
          <p:cNvSpPr/>
          <p:nvPr/>
        </p:nvSpPr>
        <p:spPr>
          <a:xfrm>
            <a:off x="4470549" y="2298244"/>
            <a:ext cx="3304935"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ANALYSIS</a:t>
            </a:r>
          </a:p>
        </p:txBody>
      </p:sp>
      <p:sp>
        <p:nvSpPr>
          <p:cNvPr id="8" name="TextBox 7">
            <a:extLst>
              <a:ext uri="{FF2B5EF4-FFF2-40B4-BE49-F238E27FC236}">
                <a16:creationId xmlns:a16="http://schemas.microsoft.com/office/drawing/2014/main" id="{135B6526-1B18-4F2B-B019-F56AD08D232C}"/>
              </a:ext>
            </a:extLst>
          </p:cNvPr>
          <p:cNvSpPr txBox="1"/>
          <p:nvPr/>
        </p:nvSpPr>
        <p:spPr>
          <a:xfrm>
            <a:off x="623147" y="3720821"/>
            <a:ext cx="322916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000000"/>
                </a:solidFill>
                <a:latin typeface="Berlin Sans FB" panose="020E0602020502020306" pitchFamily="34" charset="0"/>
              </a:rPr>
              <a:t>WELFARE OF </a:t>
            </a:r>
          </a:p>
          <a:p>
            <a:pPr algn="ctr"/>
            <a:r>
              <a:rPr lang="en-US" sz="2000" dirty="0">
                <a:solidFill>
                  <a:srgbClr val="000000"/>
                </a:solidFill>
                <a:latin typeface="Berlin Sans FB" panose="020E0602020502020306" pitchFamily="34" charset="0"/>
              </a:rPr>
              <a:t>SOCIETY</a:t>
            </a:r>
          </a:p>
        </p:txBody>
      </p:sp>
      <p:sp>
        <p:nvSpPr>
          <p:cNvPr id="9" name="Rectangle 8">
            <a:extLst>
              <a:ext uri="{FF2B5EF4-FFF2-40B4-BE49-F238E27FC236}">
                <a16:creationId xmlns:a16="http://schemas.microsoft.com/office/drawing/2014/main" id="{8EFF24FC-B2BC-4488-BD15-685725410A84}"/>
              </a:ext>
            </a:extLst>
          </p:cNvPr>
          <p:cNvSpPr/>
          <p:nvPr/>
        </p:nvSpPr>
        <p:spPr>
          <a:xfrm>
            <a:off x="611750" y="3198327"/>
            <a:ext cx="3251963" cy="1970573"/>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0" name="Rectangle 9">
            <a:extLst>
              <a:ext uri="{FF2B5EF4-FFF2-40B4-BE49-F238E27FC236}">
                <a16:creationId xmlns:a16="http://schemas.microsoft.com/office/drawing/2014/main" id="{36525B4A-8327-4AA3-9F39-4F5E99C6C900}"/>
              </a:ext>
            </a:extLst>
          </p:cNvPr>
          <p:cNvSpPr/>
          <p:nvPr/>
        </p:nvSpPr>
        <p:spPr>
          <a:xfrm>
            <a:off x="597272" y="2321572"/>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IMPORTANCE</a:t>
            </a:r>
          </a:p>
        </p:txBody>
      </p:sp>
      <p:sp>
        <p:nvSpPr>
          <p:cNvPr id="11" name="Rectangle 10">
            <a:extLst>
              <a:ext uri="{FF2B5EF4-FFF2-40B4-BE49-F238E27FC236}">
                <a16:creationId xmlns:a16="http://schemas.microsoft.com/office/drawing/2014/main" id="{22E0AF72-BB5A-4411-A751-18BED9F7792C}"/>
              </a:ext>
            </a:extLst>
          </p:cNvPr>
          <p:cNvSpPr/>
          <p:nvPr/>
        </p:nvSpPr>
        <p:spPr>
          <a:xfrm>
            <a:off x="8410055" y="3175000"/>
            <a:ext cx="3251963" cy="1970573"/>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3" name="TextBox 12">
            <a:extLst>
              <a:ext uri="{FF2B5EF4-FFF2-40B4-BE49-F238E27FC236}">
                <a16:creationId xmlns:a16="http://schemas.microsoft.com/office/drawing/2014/main" id="{B8D99374-8FB7-4AA1-84BC-7DB68EB4C561}"/>
              </a:ext>
            </a:extLst>
          </p:cNvPr>
          <p:cNvSpPr txBox="1"/>
          <p:nvPr/>
        </p:nvSpPr>
        <p:spPr>
          <a:xfrm>
            <a:off x="4470549" y="3720821"/>
            <a:ext cx="32482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000000"/>
                </a:solidFill>
                <a:latin typeface="Berlin Sans FB" panose="020E0602020502020306" pitchFamily="34" charset="0"/>
              </a:rPr>
              <a:t>MULTI LAYERED</a:t>
            </a:r>
          </a:p>
          <a:p>
            <a:pPr algn="ctr"/>
            <a:r>
              <a:rPr lang="en-US" sz="2000" dirty="0">
                <a:solidFill>
                  <a:srgbClr val="000000"/>
                </a:solidFill>
                <a:latin typeface="Berlin Sans FB" panose="020E0602020502020306" pitchFamily="34" charset="0"/>
              </a:rPr>
              <a:t>EDUCATION PROGRAM</a:t>
            </a:r>
          </a:p>
        </p:txBody>
      </p:sp>
      <p:sp>
        <p:nvSpPr>
          <p:cNvPr id="14" name="Rectangle 13">
            <a:extLst>
              <a:ext uri="{FF2B5EF4-FFF2-40B4-BE49-F238E27FC236}">
                <a16:creationId xmlns:a16="http://schemas.microsoft.com/office/drawing/2014/main" id="{73893DA8-0390-4F13-AC66-637176A02FDF}"/>
              </a:ext>
            </a:extLst>
          </p:cNvPr>
          <p:cNvSpPr/>
          <p:nvPr/>
        </p:nvSpPr>
        <p:spPr>
          <a:xfrm>
            <a:off x="8468039" y="3720821"/>
            <a:ext cx="31624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000000"/>
                </a:solidFill>
                <a:latin typeface="Berlin Sans FB" panose="020E0602020502020306" pitchFamily="34" charset="0"/>
              </a:rPr>
              <a:t>KEY DEVELOPMENT AREAS</a:t>
            </a:r>
          </a:p>
        </p:txBody>
      </p:sp>
      <p:sp>
        <p:nvSpPr>
          <p:cNvPr id="15" name="Rectangle 14">
            <a:extLst>
              <a:ext uri="{FF2B5EF4-FFF2-40B4-BE49-F238E27FC236}">
                <a16:creationId xmlns:a16="http://schemas.microsoft.com/office/drawing/2014/main" id="{36355F5F-4B6D-437D-A65B-B66CFAB031DF}"/>
              </a:ext>
            </a:extLst>
          </p:cNvPr>
          <p:cNvSpPr/>
          <p:nvPr/>
        </p:nvSpPr>
        <p:spPr>
          <a:xfrm>
            <a:off x="8396798" y="2297901"/>
            <a:ext cx="3304935"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IMPROVEMENT</a:t>
            </a:r>
          </a:p>
        </p:txBody>
      </p:sp>
    </p:spTree>
    <p:extLst>
      <p:ext uri="{BB962C8B-B14F-4D97-AF65-F5344CB8AC3E}">
        <p14:creationId xmlns:p14="http://schemas.microsoft.com/office/powerpoint/2010/main" val="378438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TURKEY HIGHER EDUCATION SYSTEM</a:t>
            </a:r>
          </a:p>
        </p:txBody>
      </p:sp>
      <p:sp>
        <p:nvSpPr>
          <p:cNvPr id="6" name="Rectangle 5">
            <a:extLst>
              <a:ext uri="{FF2B5EF4-FFF2-40B4-BE49-F238E27FC236}">
                <a16:creationId xmlns:a16="http://schemas.microsoft.com/office/drawing/2014/main" id="{18585E3E-9A54-4D17-9856-34FEF3D39FF4}"/>
              </a:ext>
            </a:extLst>
          </p:cNvPr>
          <p:cNvSpPr/>
          <p:nvPr/>
        </p:nvSpPr>
        <p:spPr>
          <a:xfrm>
            <a:off x="3540793" y="2247900"/>
            <a:ext cx="2517107" cy="3744998"/>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7" name="Rectangle 6">
            <a:extLst>
              <a:ext uri="{FF2B5EF4-FFF2-40B4-BE49-F238E27FC236}">
                <a16:creationId xmlns:a16="http://schemas.microsoft.com/office/drawing/2014/main" id="{DA53E56B-C512-43D2-98BA-84745B7DFF3D}"/>
              </a:ext>
            </a:extLst>
          </p:cNvPr>
          <p:cNvSpPr/>
          <p:nvPr/>
        </p:nvSpPr>
        <p:spPr>
          <a:xfrm>
            <a:off x="3526316" y="1610372"/>
            <a:ext cx="2558108"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 OF REVISIONS</a:t>
            </a:r>
          </a:p>
        </p:txBody>
      </p:sp>
      <p:sp>
        <p:nvSpPr>
          <p:cNvPr id="8" name="TextBox 7">
            <a:extLst>
              <a:ext uri="{FF2B5EF4-FFF2-40B4-BE49-F238E27FC236}">
                <a16:creationId xmlns:a16="http://schemas.microsoft.com/office/drawing/2014/main" id="{135B6526-1B18-4F2B-B019-F56AD08D232C}"/>
              </a:ext>
            </a:extLst>
          </p:cNvPr>
          <p:cNvSpPr txBox="1"/>
          <p:nvPr/>
        </p:nvSpPr>
        <p:spPr>
          <a:xfrm>
            <a:off x="482972" y="2554493"/>
            <a:ext cx="249660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solidFill>
                  <a:srgbClr val="000000"/>
                </a:solidFill>
                <a:latin typeface="Berlin Sans FB" panose="020E0602020502020306" pitchFamily="34" charset="0"/>
              </a:rPr>
              <a:t>1981</a:t>
            </a:r>
          </a:p>
        </p:txBody>
      </p:sp>
      <p:sp>
        <p:nvSpPr>
          <p:cNvPr id="9" name="Rectangle 8">
            <a:extLst>
              <a:ext uri="{FF2B5EF4-FFF2-40B4-BE49-F238E27FC236}">
                <a16:creationId xmlns:a16="http://schemas.microsoft.com/office/drawing/2014/main" id="{8EFF24FC-B2BC-4488-BD15-685725410A84}"/>
              </a:ext>
            </a:extLst>
          </p:cNvPr>
          <p:cNvSpPr/>
          <p:nvPr/>
        </p:nvSpPr>
        <p:spPr>
          <a:xfrm>
            <a:off x="482973" y="2247900"/>
            <a:ext cx="2514228" cy="1371600"/>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0" name="Rectangle 9">
            <a:extLst>
              <a:ext uri="{FF2B5EF4-FFF2-40B4-BE49-F238E27FC236}">
                <a16:creationId xmlns:a16="http://schemas.microsoft.com/office/drawing/2014/main" id="{36525B4A-8327-4AA3-9F39-4F5E99C6C900}"/>
              </a:ext>
            </a:extLst>
          </p:cNvPr>
          <p:cNvSpPr/>
          <p:nvPr/>
        </p:nvSpPr>
        <p:spPr>
          <a:xfrm>
            <a:off x="482972" y="1610372"/>
            <a:ext cx="2536615"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REFORM</a:t>
            </a:r>
          </a:p>
        </p:txBody>
      </p:sp>
      <p:sp>
        <p:nvSpPr>
          <p:cNvPr id="11" name="Rectangle 10">
            <a:extLst>
              <a:ext uri="{FF2B5EF4-FFF2-40B4-BE49-F238E27FC236}">
                <a16:creationId xmlns:a16="http://schemas.microsoft.com/office/drawing/2014/main" id="{22E0AF72-BB5A-4411-A751-18BED9F7792C}"/>
              </a:ext>
            </a:extLst>
          </p:cNvPr>
          <p:cNvSpPr/>
          <p:nvPr/>
        </p:nvSpPr>
        <p:spPr>
          <a:xfrm>
            <a:off x="6427017" y="2248243"/>
            <a:ext cx="2514228" cy="3744655"/>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3" name="TextBox 12">
            <a:extLst>
              <a:ext uri="{FF2B5EF4-FFF2-40B4-BE49-F238E27FC236}">
                <a16:creationId xmlns:a16="http://schemas.microsoft.com/office/drawing/2014/main" id="{B8D99374-8FB7-4AA1-84BC-7DB68EB4C561}"/>
              </a:ext>
            </a:extLst>
          </p:cNvPr>
          <p:cNvSpPr txBox="1"/>
          <p:nvPr/>
        </p:nvSpPr>
        <p:spPr>
          <a:xfrm>
            <a:off x="3583026" y="2368696"/>
            <a:ext cx="251422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7</a:t>
            </a:r>
          </a:p>
        </p:txBody>
      </p:sp>
      <p:sp>
        <p:nvSpPr>
          <p:cNvPr id="15" name="Rectangle 14">
            <a:extLst>
              <a:ext uri="{FF2B5EF4-FFF2-40B4-BE49-F238E27FC236}">
                <a16:creationId xmlns:a16="http://schemas.microsoft.com/office/drawing/2014/main" id="{36355F5F-4B6D-437D-A65B-B66CFAB031DF}"/>
              </a:ext>
            </a:extLst>
          </p:cNvPr>
          <p:cNvSpPr/>
          <p:nvPr/>
        </p:nvSpPr>
        <p:spPr>
          <a:xfrm>
            <a:off x="6428237" y="1610372"/>
            <a:ext cx="2555183"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ADMISSION EXAM</a:t>
            </a:r>
          </a:p>
        </p:txBody>
      </p:sp>
      <p:sp>
        <p:nvSpPr>
          <p:cNvPr id="3" name="Rectangle 2">
            <a:extLst>
              <a:ext uri="{FF2B5EF4-FFF2-40B4-BE49-F238E27FC236}">
                <a16:creationId xmlns:a16="http://schemas.microsoft.com/office/drawing/2014/main" id="{6533D927-39AC-4368-8E35-AB9B9AC11C11}"/>
              </a:ext>
            </a:extLst>
          </p:cNvPr>
          <p:cNvSpPr/>
          <p:nvPr/>
        </p:nvSpPr>
        <p:spPr>
          <a:xfrm>
            <a:off x="6547900" y="2368696"/>
            <a:ext cx="2314637" cy="3108543"/>
          </a:xfrm>
          <a:prstGeom prst="rect">
            <a:avLst/>
          </a:prstGeom>
        </p:spPr>
        <p:txBody>
          <a:bodyPr wrap="square">
            <a:spAutoFit/>
          </a:bodyPr>
          <a:lstStyle/>
          <a:p>
            <a:pPr algn="ctr"/>
            <a:r>
              <a:rPr lang="en-US" sz="2800" dirty="0">
                <a:solidFill>
                  <a:srgbClr val="000000"/>
                </a:solidFill>
                <a:latin typeface="Berlin Sans FB" panose="020E0602020502020306" pitchFamily="34" charset="0"/>
              </a:rPr>
              <a:t>TYT – BASIC ABILITY </a:t>
            </a:r>
          </a:p>
          <a:p>
            <a:pPr algn="ctr"/>
            <a:r>
              <a:rPr lang="en-US" sz="2800" dirty="0">
                <a:solidFill>
                  <a:srgbClr val="000000"/>
                </a:solidFill>
                <a:latin typeface="Berlin Sans FB" panose="020E0602020502020306" pitchFamily="34" charset="0"/>
              </a:rPr>
              <a:t>2.4M</a:t>
            </a:r>
          </a:p>
          <a:p>
            <a:pPr algn="ctr"/>
            <a:endParaRPr lang="en-US" sz="2800" dirty="0">
              <a:solidFill>
                <a:srgbClr val="000000"/>
              </a:solidFill>
              <a:latin typeface="Berlin Sans FB" panose="020E0602020502020306" pitchFamily="34" charset="0"/>
            </a:endParaRPr>
          </a:p>
          <a:p>
            <a:pPr algn="ctr"/>
            <a:r>
              <a:rPr lang="en-US" sz="2800" dirty="0">
                <a:solidFill>
                  <a:srgbClr val="000000"/>
                </a:solidFill>
                <a:latin typeface="Berlin Sans FB" panose="020E0602020502020306" pitchFamily="34" charset="0"/>
              </a:rPr>
              <a:t>AYT – FIELD PROFICIENCY 1.9M</a:t>
            </a:r>
          </a:p>
        </p:txBody>
      </p:sp>
      <p:sp>
        <p:nvSpPr>
          <p:cNvPr id="25" name="Rectangle 24">
            <a:extLst>
              <a:ext uri="{FF2B5EF4-FFF2-40B4-BE49-F238E27FC236}">
                <a16:creationId xmlns:a16="http://schemas.microsoft.com/office/drawing/2014/main" id="{F85AACB3-57F6-4285-A5C6-DA7D59B3B110}"/>
              </a:ext>
            </a:extLst>
          </p:cNvPr>
          <p:cNvSpPr/>
          <p:nvPr/>
        </p:nvSpPr>
        <p:spPr>
          <a:xfrm>
            <a:off x="9352537" y="2235978"/>
            <a:ext cx="2514228" cy="3756920"/>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26" name="Rectangle 25">
            <a:extLst>
              <a:ext uri="{FF2B5EF4-FFF2-40B4-BE49-F238E27FC236}">
                <a16:creationId xmlns:a16="http://schemas.microsoft.com/office/drawing/2014/main" id="{BE70580F-183A-4280-88A6-472F799AE178}"/>
              </a:ext>
            </a:extLst>
          </p:cNvPr>
          <p:cNvSpPr/>
          <p:nvPr/>
        </p:nvSpPr>
        <p:spPr>
          <a:xfrm>
            <a:off x="9353757" y="1598106"/>
            <a:ext cx="2555183"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EXCHANGE PROGRAMS</a:t>
            </a:r>
          </a:p>
        </p:txBody>
      </p:sp>
      <p:sp>
        <p:nvSpPr>
          <p:cNvPr id="27" name="Rectangle 26">
            <a:extLst>
              <a:ext uri="{FF2B5EF4-FFF2-40B4-BE49-F238E27FC236}">
                <a16:creationId xmlns:a16="http://schemas.microsoft.com/office/drawing/2014/main" id="{AAC09FD5-0A40-4446-B85B-66EB33A56328}"/>
              </a:ext>
            </a:extLst>
          </p:cNvPr>
          <p:cNvSpPr/>
          <p:nvPr/>
        </p:nvSpPr>
        <p:spPr>
          <a:xfrm>
            <a:off x="9452332" y="2630307"/>
            <a:ext cx="2314637" cy="2585323"/>
          </a:xfrm>
          <a:prstGeom prst="rect">
            <a:avLst/>
          </a:prstGeom>
        </p:spPr>
        <p:txBody>
          <a:bodyPr wrap="square">
            <a:spAutoFit/>
          </a:bodyPr>
          <a:lstStyle/>
          <a:p>
            <a:pPr algn="ctr"/>
            <a:r>
              <a:rPr lang="en-US" dirty="0">
                <a:solidFill>
                  <a:srgbClr val="000000"/>
                </a:solidFill>
                <a:latin typeface="Berlin Sans FB" panose="020E0602020502020306" pitchFamily="34" charset="0"/>
              </a:rPr>
              <a:t>ERASMUS</a:t>
            </a:r>
          </a:p>
          <a:p>
            <a:pPr algn="ctr"/>
            <a:endParaRPr lang="en-US" dirty="0">
              <a:solidFill>
                <a:srgbClr val="000000"/>
              </a:solidFill>
              <a:latin typeface="Berlin Sans FB" panose="020E0602020502020306" pitchFamily="34" charset="0"/>
            </a:endParaRPr>
          </a:p>
          <a:p>
            <a:pPr algn="ctr"/>
            <a:r>
              <a:rPr lang="en-US" dirty="0">
                <a:solidFill>
                  <a:srgbClr val="000000"/>
                </a:solidFill>
                <a:latin typeface="Berlin Sans FB" panose="020E0602020502020306" pitchFamily="34" charset="0"/>
              </a:rPr>
              <a:t>FARABI</a:t>
            </a:r>
          </a:p>
          <a:p>
            <a:pPr algn="ctr"/>
            <a:endParaRPr lang="en-US" dirty="0">
              <a:solidFill>
                <a:srgbClr val="000000"/>
              </a:solidFill>
              <a:latin typeface="Berlin Sans FB" panose="020E0602020502020306" pitchFamily="34" charset="0"/>
            </a:endParaRPr>
          </a:p>
          <a:p>
            <a:pPr algn="ctr"/>
            <a:r>
              <a:rPr lang="en-US" dirty="0">
                <a:solidFill>
                  <a:srgbClr val="000000"/>
                </a:solidFill>
                <a:latin typeface="Berlin Sans FB" panose="020E0602020502020306" pitchFamily="34" charset="0"/>
              </a:rPr>
              <a:t>MEVLANA</a:t>
            </a:r>
          </a:p>
          <a:p>
            <a:pPr algn="ctr"/>
            <a:endParaRPr lang="en-US" dirty="0">
              <a:solidFill>
                <a:srgbClr val="000000"/>
              </a:solidFill>
              <a:latin typeface="Berlin Sans FB" panose="020E0602020502020306" pitchFamily="34" charset="0"/>
            </a:endParaRPr>
          </a:p>
          <a:p>
            <a:pPr algn="ctr"/>
            <a:r>
              <a:rPr lang="en-US" dirty="0">
                <a:solidFill>
                  <a:srgbClr val="000000"/>
                </a:solidFill>
                <a:latin typeface="Berlin Sans FB" panose="020E0602020502020306" pitchFamily="34" charset="0"/>
              </a:rPr>
              <a:t>BILATERAL EXCHANGE</a:t>
            </a:r>
          </a:p>
          <a:p>
            <a:pPr algn="ctr"/>
            <a:r>
              <a:rPr lang="en-US" dirty="0">
                <a:solidFill>
                  <a:srgbClr val="000000"/>
                </a:solidFill>
                <a:latin typeface="Berlin Sans FB" panose="020E0602020502020306" pitchFamily="34" charset="0"/>
              </a:rPr>
              <a:t>AGREEMENTS</a:t>
            </a:r>
          </a:p>
        </p:txBody>
      </p:sp>
      <p:sp>
        <p:nvSpPr>
          <p:cNvPr id="28" name="Rectangle 27">
            <a:extLst>
              <a:ext uri="{FF2B5EF4-FFF2-40B4-BE49-F238E27FC236}">
                <a16:creationId xmlns:a16="http://schemas.microsoft.com/office/drawing/2014/main" id="{262979E8-C4F7-4118-89D4-D42E3BAA84D4}"/>
              </a:ext>
            </a:extLst>
          </p:cNvPr>
          <p:cNvSpPr/>
          <p:nvPr/>
        </p:nvSpPr>
        <p:spPr>
          <a:xfrm>
            <a:off x="462469" y="4621297"/>
            <a:ext cx="2517107" cy="1371601"/>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29" name="Rectangle 28">
            <a:extLst>
              <a:ext uri="{FF2B5EF4-FFF2-40B4-BE49-F238E27FC236}">
                <a16:creationId xmlns:a16="http://schemas.microsoft.com/office/drawing/2014/main" id="{42304F8F-AE27-4249-9BD2-CD68CC0AC4F8}"/>
              </a:ext>
            </a:extLst>
          </p:cNvPr>
          <p:cNvSpPr/>
          <p:nvPr/>
        </p:nvSpPr>
        <p:spPr>
          <a:xfrm>
            <a:off x="447992" y="3983769"/>
            <a:ext cx="2558108"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latin typeface="Berlin Sans FB" panose="020E0602020502020306" pitchFamily="34" charset="0"/>
                <a:cs typeface="Unilever DIN Offc Pro" panose="020B0504020101020102" pitchFamily="34" charset="0"/>
              </a:rPr>
              <a:t>FOUNDING SCHOOLS</a:t>
            </a:r>
          </a:p>
        </p:txBody>
      </p:sp>
      <p:sp>
        <p:nvSpPr>
          <p:cNvPr id="30" name="TextBox 29">
            <a:extLst>
              <a:ext uri="{FF2B5EF4-FFF2-40B4-BE49-F238E27FC236}">
                <a16:creationId xmlns:a16="http://schemas.microsoft.com/office/drawing/2014/main" id="{DDD1314B-A770-491B-8BF6-CA148172D81D}"/>
              </a:ext>
            </a:extLst>
          </p:cNvPr>
          <p:cNvSpPr txBox="1"/>
          <p:nvPr/>
        </p:nvSpPr>
        <p:spPr>
          <a:xfrm>
            <a:off x="419545" y="4771035"/>
            <a:ext cx="251422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27</a:t>
            </a:r>
          </a:p>
        </p:txBody>
      </p:sp>
      <p:sp>
        <p:nvSpPr>
          <p:cNvPr id="31" name="TextBox 30">
            <a:extLst>
              <a:ext uri="{FF2B5EF4-FFF2-40B4-BE49-F238E27FC236}">
                <a16:creationId xmlns:a16="http://schemas.microsoft.com/office/drawing/2014/main" id="{E06DDB43-616A-400B-AC87-95724BBE2147}"/>
              </a:ext>
            </a:extLst>
          </p:cNvPr>
          <p:cNvSpPr txBox="1"/>
          <p:nvPr/>
        </p:nvSpPr>
        <p:spPr>
          <a:xfrm>
            <a:off x="3540793" y="3395967"/>
            <a:ext cx="25142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000000"/>
                </a:solidFill>
                <a:latin typeface="Berlin Sans FB" panose="020E0602020502020306" pitchFamily="34" charset="0"/>
              </a:rPr>
              <a:t>ÖSYS</a:t>
            </a:r>
          </a:p>
          <a:p>
            <a:pPr algn="ctr"/>
            <a:r>
              <a:rPr lang="en-US" sz="2400" dirty="0">
                <a:solidFill>
                  <a:srgbClr val="000000"/>
                </a:solidFill>
                <a:latin typeface="Berlin Sans FB" panose="020E0602020502020306" pitchFamily="34" charset="0"/>
              </a:rPr>
              <a:t>ÖSS</a:t>
            </a:r>
          </a:p>
          <a:p>
            <a:pPr algn="ctr"/>
            <a:r>
              <a:rPr lang="en-US" sz="2400" dirty="0">
                <a:solidFill>
                  <a:srgbClr val="000000"/>
                </a:solidFill>
                <a:latin typeface="Berlin Sans FB" panose="020E0602020502020306" pitchFamily="34" charset="0"/>
              </a:rPr>
              <a:t>ÖSYS</a:t>
            </a:r>
          </a:p>
          <a:p>
            <a:pPr algn="ctr"/>
            <a:r>
              <a:rPr lang="en-US" sz="2400" dirty="0">
                <a:solidFill>
                  <a:srgbClr val="000000"/>
                </a:solidFill>
                <a:latin typeface="Berlin Sans FB" panose="020E0602020502020306" pitchFamily="34" charset="0"/>
              </a:rPr>
              <a:t>YGS</a:t>
            </a:r>
          </a:p>
          <a:p>
            <a:pPr algn="ctr"/>
            <a:r>
              <a:rPr lang="en-US" sz="2400" dirty="0">
                <a:solidFill>
                  <a:srgbClr val="000000"/>
                </a:solidFill>
                <a:latin typeface="Berlin Sans FB" panose="020E0602020502020306" pitchFamily="34" charset="0"/>
              </a:rPr>
              <a:t>LYS</a:t>
            </a:r>
          </a:p>
          <a:p>
            <a:pPr algn="ctr"/>
            <a:r>
              <a:rPr lang="en-US" sz="2400" dirty="0">
                <a:solidFill>
                  <a:srgbClr val="000000"/>
                </a:solidFill>
                <a:latin typeface="Berlin Sans FB" panose="020E0602020502020306" pitchFamily="34" charset="0"/>
              </a:rPr>
              <a:t>AYT</a:t>
            </a:r>
          </a:p>
          <a:p>
            <a:pPr algn="ctr"/>
            <a:r>
              <a:rPr lang="en-US" sz="2400" dirty="0">
                <a:solidFill>
                  <a:srgbClr val="000000"/>
                </a:solidFill>
                <a:latin typeface="Berlin Sans FB" panose="020E0602020502020306" pitchFamily="34" charset="0"/>
              </a:rPr>
              <a:t>TYT</a:t>
            </a:r>
          </a:p>
        </p:txBody>
      </p:sp>
    </p:spTree>
    <p:extLst>
      <p:ext uri="{BB962C8B-B14F-4D97-AF65-F5344CB8AC3E}">
        <p14:creationId xmlns:p14="http://schemas.microsoft.com/office/powerpoint/2010/main" val="132456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err="1">
                <a:solidFill>
                  <a:schemeClr val="tx1"/>
                </a:solidFill>
                <a:latin typeface="Berlin Sans FB" panose="020E0602020502020306" pitchFamily="34" charset="0"/>
                <a:cs typeface="Unilever DIN Offc Pro" panose="020B0504020101020102" pitchFamily="34" charset="0"/>
              </a:rPr>
              <a:t>DATaset</a:t>
            </a:r>
            <a:endParaRPr lang="en-US" sz="4400" cap="all" dirty="0">
              <a:solidFill>
                <a:schemeClr val="tx1"/>
              </a:solidFill>
              <a:latin typeface="Berlin Sans FB" panose="020E0602020502020306" pitchFamily="34" charset="0"/>
              <a:cs typeface="Unilever DIN Offc Pro" panose="020B0504020101020102" pitchFamily="34" charset="0"/>
            </a:endParaRPr>
          </a:p>
        </p:txBody>
      </p:sp>
      <p:pic>
        <p:nvPicPr>
          <p:cNvPr id="6" name="Picture 2" descr="https://www.yok.gov.tr/PublishingImages/Sayfalar/Kurumsal/kurumsal_logo/ingilizce_logolar/ING_PNG_Formatinda_YOK_Logo.png">
            <a:extLst>
              <a:ext uri="{FF2B5EF4-FFF2-40B4-BE49-F238E27FC236}">
                <a16:creationId xmlns:a16="http://schemas.microsoft.com/office/drawing/2014/main" id="{92BAA86C-DEF0-4EBF-822E-D0054DA482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7648" y="1293819"/>
            <a:ext cx="1090783" cy="5399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2A8B959-FD95-4A02-BC2D-3F124B4552CD}"/>
              </a:ext>
            </a:extLst>
          </p:cNvPr>
          <p:cNvSpPr txBox="1"/>
          <p:nvPr/>
        </p:nvSpPr>
        <p:spPr>
          <a:xfrm>
            <a:off x="894882" y="2883077"/>
            <a:ext cx="3229168" cy="28040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dirty="0">
                <a:solidFill>
                  <a:srgbClr val="000000"/>
                </a:solidFill>
                <a:latin typeface="Berlin Sans FB" panose="020E0602020502020306" pitchFamily="34" charset="0"/>
              </a:rPr>
              <a:t>University Name</a:t>
            </a:r>
          </a:p>
          <a:p>
            <a:pPr algn="ctr">
              <a:lnSpc>
                <a:spcPct val="150000"/>
              </a:lnSpc>
            </a:pPr>
            <a:r>
              <a:rPr lang="en-US" sz="2000" dirty="0">
                <a:solidFill>
                  <a:srgbClr val="000000"/>
                </a:solidFill>
                <a:latin typeface="Berlin Sans FB" panose="020E0602020502020306" pitchFamily="34" charset="0"/>
              </a:rPr>
              <a:t>Type of University</a:t>
            </a:r>
          </a:p>
          <a:p>
            <a:pPr algn="ctr">
              <a:lnSpc>
                <a:spcPct val="150000"/>
              </a:lnSpc>
            </a:pPr>
            <a:r>
              <a:rPr lang="en-US" sz="2000" dirty="0">
                <a:solidFill>
                  <a:srgbClr val="000000"/>
                </a:solidFill>
                <a:latin typeface="Berlin Sans FB" panose="020E0602020502020306" pitchFamily="34" charset="0"/>
              </a:rPr>
              <a:t>Academic Year</a:t>
            </a:r>
          </a:p>
          <a:p>
            <a:pPr algn="ctr">
              <a:lnSpc>
                <a:spcPct val="150000"/>
              </a:lnSpc>
            </a:pPr>
            <a:r>
              <a:rPr lang="en-US" sz="2000" dirty="0">
                <a:solidFill>
                  <a:srgbClr val="000000"/>
                </a:solidFill>
                <a:latin typeface="Berlin Sans FB" panose="020E0602020502020306" pitchFamily="34" charset="0"/>
              </a:rPr>
              <a:t>City</a:t>
            </a:r>
          </a:p>
          <a:p>
            <a:pPr algn="ctr">
              <a:lnSpc>
                <a:spcPct val="150000"/>
              </a:lnSpc>
            </a:pPr>
            <a:r>
              <a:rPr lang="en-US" sz="2000" dirty="0">
                <a:solidFill>
                  <a:srgbClr val="000000"/>
                </a:solidFill>
                <a:latin typeface="Berlin Sans FB" panose="020E0602020502020306" pitchFamily="34" charset="0"/>
              </a:rPr>
              <a:t>Gender</a:t>
            </a:r>
          </a:p>
          <a:p>
            <a:pPr algn="ctr">
              <a:lnSpc>
                <a:spcPct val="150000"/>
              </a:lnSpc>
            </a:pPr>
            <a:r>
              <a:rPr lang="en-US" sz="2000" dirty="0">
                <a:solidFill>
                  <a:srgbClr val="000000"/>
                </a:solidFill>
                <a:latin typeface="Berlin Sans FB" panose="020E0602020502020306" pitchFamily="34" charset="0"/>
              </a:rPr>
              <a:t>Type of Education</a:t>
            </a:r>
          </a:p>
        </p:txBody>
      </p:sp>
      <p:sp>
        <p:nvSpPr>
          <p:cNvPr id="8" name="Rectangle 7">
            <a:extLst>
              <a:ext uri="{FF2B5EF4-FFF2-40B4-BE49-F238E27FC236}">
                <a16:creationId xmlns:a16="http://schemas.microsoft.com/office/drawing/2014/main" id="{278CE577-ED44-4E6B-B568-3AF7553C2EBF}"/>
              </a:ext>
            </a:extLst>
          </p:cNvPr>
          <p:cNvSpPr/>
          <p:nvPr/>
        </p:nvSpPr>
        <p:spPr>
          <a:xfrm>
            <a:off x="913934" y="2692966"/>
            <a:ext cx="3251963" cy="3037169"/>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pic>
        <p:nvPicPr>
          <p:cNvPr id="11" name="Picture 4" descr="Logo of the Erasmus Programme ile ilgili görsel sonucu">
            <a:extLst>
              <a:ext uri="{FF2B5EF4-FFF2-40B4-BE49-F238E27FC236}">
                <a16:creationId xmlns:a16="http://schemas.microsoft.com/office/drawing/2014/main" id="{43880A6B-C15A-4E87-9386-D7CC4BD9DB2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513787" y="1127865"/>
            <a:ext cx="506329" cy="60457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farabi programı logo ile ilgili görsel sonucu">
            <a:extLst>
              <a:ext uri="{FF2B5EF4-FFF2-40B4-BE49-F238E27FC236}">
                <a16:creationId xmlns:a16="http://schemas.microsoft.com/office/drawing/2014/main" id="{63B24187-6CD5-4AA9-B6F8-97AD99A6DB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4774" y="1335407"/>
            <a:ext cx="540666" cy="41225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lgili resim">
            <a:extLst>
              <a:ext uri="{FF2B5EF4-FFF2-40B4-BE49-F238E27FC236}">
                <a16:creationId xmlns:a16="http://schemas.microsoft.com/office/drawing/2014/main" id="{A7BF1B51-66F7-4193-963E-61ED37D80E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8266" y="1278093"/>
            <a:ext cx="506329" cy="50632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802B2F1-72AE-4313-A6DE-7FAAB508AF4C}"/>
              </a:ext>
            </a:extLst>
          </p:cNvPr>
          <p:cNvSpPr txBox="1"/>
          <p:nvPr/>
        </p:nvSpPr>
        <p:spPr>
          <a:xfrm>
            <a:off x="8260858" y="2783785"/>
            <a:ext cx="3229168" cy="28040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dirty="0">
                <a:solidFill>
                  <a:srgbClr val="000000"/>
                </a:solidFill>
                <a:latin typeface="Berlin Sans FB" panose="020E0602020502020306" pitchFamily="34" charset="0"/>
              </a:rPr>
              <a:t>University Name</a:t>
            </a:r>
          </a:p>
          <a:p>
            <a:pPr algn="ctr">
              <a:lnSpc>
                <a:spcPct val="150000"/>
              </a:lnSpc>
            </a:pPr>
            <a:r>
              <a:rPr lang="en-US" sz="2000" dirty="0">
                <a:solidFill>
                  <a:srgbClr val="000000"/>
                </a:solidFill>
                <a:latin typeface="Berlin Sans FB" panose="020E0602020502020306" pitchFamily="34" charset="0"/>
              </a:rPr>
              <a:t>Type of University</a:t>
            </a:r>
          </a:p>
          <a:p>
            <a:pPr algn="ctr">
              <a:lnSpc>
                <a:spcPct val="150000"/>
              </a:lnSpc>
            </a:pPr>
            <a:r>
              <a:rPr lang="en-US" sz="2000" dirty="0">
                <a:solidFill>
                  <a:srgbClr val="000000"/>
                </a:solidFill>
                <a:latin typeface="Berlin Sans FB" panose="020E0602020502020306" pitchFamily="34" charset="0"/>
              </a:rPr>
              <a:t>Academic Year</a:t>
            </a:r>
          </a:p>
          <a:p>
            <a:pPr algn="ctr">
              <a:lnSpc>
                <a:spcPct val="150000"/>
              </a:lnSpc>
            </a:pPr>
            <a:r>
              <a:rPr lang="en-US" sz="2000" dirty="0">
                <a:solidFill>
                  <a:srgbClr val="000000"/>
                </a:solidFill>
                <a:latin typeface="Berlin Sans FB" panose="020E0602020502020306" pitchFamily="34" charset="0"/>
              </a:rPr>
              <a:t>City</a:t>
            </a:r>
          </a:p>
          <a:p>
            <a:pPr algn="ctr">
              <a:lnSpc>
                <a:spcPct val="150000"/>
              </a:lnSpc>
            </a:pPr>
            <a:r>
              <a:rPr lang="en-US" sz="2000" dirty="0">
                <a:solidFill>
                  <a:srgbClr val="000000"/>
                </a:solidFill>
                <a:latin typeface="Berlin Sans FB" panose="020E0602020502020306" pitchFamily="34" charset="0"/>
              </a:rPr>
              <a:t>Gender</a:t>
            </a:r>
          </a:p>
          <a:p>
            <a:pPr algn="ctr">
              <a:lnSpc>
                <a:spcPct val="150000"/>
              </a:lnSpc>
            </a:pPr>
            <a:r>
              <a:rPr lang="en-US" sz="2000" dirty="0">
                <a:solidFill>
                  <a:srgbClr val="000000"/>
                </a:solidFill>
                <a:latin typeface="Berlin Sans FB" panose="020E0602020502020306" pitchFamily="34" charset="0"/>
              </a:rPr>
              <a:t>Type of Program</a:t>
            </a:r>
          </a:p>
        </p:txBody>
      </p:sp>
      <p:sp>
        <p:nvSpPr>
          <p:cNvPr id="17" name="Rectangle 16">
            <a:extLst>
              <a:ext uri="{FF2B5EF4-FFF2-40B4-BE49-F238E27FC236}">
                <a16:creationId xmlns:a16="http://schemas.microsoft.com/office/drawing/2014/main" id="{9E7220C9-CA46-4D98-B3A2-0F5016DDD10C}"/>
              </a:ext>
            </a:extLst>
          </p:cNvPr>
          <p:cNvSpPr/>
          <p:nvPr/>
        </p:nvSpPr>
        <p:spPr>
          <a:xfrm>
            <a:off x="8260858" y="2692966"/>
            <a:ext cx="3251963" cy="3037169"/>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8" name="TextBox 17">
            <a:extLst>
              <a:ext uri="{FF2B5EF4-FFF2-40B4-BE49-F238E27FC236}">
                <a16:creationId xmlns:a16="http://schemas.microsoft.com/office/drawing/2014/main" id="{9E5935B8-73CF-4A09-9087-780C4B61FBC1}"/>
              </a:ext>
            </a:extLst>
          </p:cNvPr>
          <p:cNvSpPr txBox="1"/>
          <p:nvPr/>
        </p:nvSpPr>
        <p:spPr>
          <a:xfrm>
            <a:off x="4644383" y="3194649"/>
            <a:ext cx="3229168" cy="23423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dirty="0">
                <a:solidFill>
                  <a:srgbClr val="000000"/>
                </a:solidFill>
                <a:latin typeface="Berlin Sans FB" panose="020E0602020502020306" pitchFamily="34" charset="0"/>
              </a:rPr>
              <a:t>High School Type</a:t>
            </a:r>
          </a:p>
          <a:p>
            <a:pPr algn="ctr">
              <a:lnSpc>
                <a:spcPct val="150000"/>
              </a:lnSpc>
            </a:pPr>
            <a:r>
              <a:rPr lang="en-US" sz="2000" dirty="0">
                <a:solidFill>
                  <a:srgbClr val="000000"/>
                </a:solidFill>
                <a:latin typeface="Berlin Sans FB" panose="020E0602020502020306" pitchFamily="34" charset="0"/>
              </a:rPr>
              <a:t>Applicant Status</a:t>
            </a:r>
          </a:p>
          <a:p>
            <a:pPr algn="ctr">
              <a:lnSpc>
                <a:spcPct val="150000"/>
              </a:lnSpc>
            </a:pPr>
            <a:r>
              <a:rPr lang="en-US" sz="2000" dirty="0">
                <a:solidFill>
                  <a:srgbClr val="000000"/>
                </a:solidFill>
                <a:latin typeface="Berlin Sans FB" panose="020E0602020502020306" pitchFamily="34" charset="0"/>
              </a:rPr>
              <a:t>Year</a:t>
            </a:r>
          </a:p>
          <a:p>
            <a:pPr algn="ctr">
              <a:lnSpc>
                <a:spcPct val="150000"/>
              </a:lnSpc>
            </a:pPr>
            <a:r>
              <a:rPr lang="en-US" sz="2000" dirty="0">
                <a:solidFill>
                  <a:srgbClr val="000000"/>
                </a:solidFill>
                <a:latin typeface="Berlin Sans FB" panose="020E0602020502020306" pitchFamily="34" charset="0"/>
              </a:rPr>
              <a:t>Admission Acceptance</a:t>
            </a:r>
          </a:p>
          <a:p>
            <a:pPr algn="ctr">
              <a:lnSpc>
                <a:spcPct val="150000"/>
              </a:lnSpc>
            </a:pPr>
            <a:endParaRPr lang="en-US" sz="2000" dirty="0">
              <a:solidFill>
                <a:srgbClr val="000000"/>
              </a:solidFill>
              <a:latin typeface="Berlin Sans FB" panose="020E0602020502020306" pitchFamily="34" charset="0"/>
            </a:endParaRPr>
          </a:p>
        </p:txBody>
      </p:sp>
      <p:sp>
        <p:nvSpPr>
          <p:cNvPr id="19" name="Rectangle 18">
            <a:extLst>
              <a:ext uri="{FF2B5EF4-FFF2-40B4-BE49-F238E27FC236}">
                <a16:creationId xmlns:a16="http://schemas.microsoft.com/office/drawing/2014/main" id="{64C2B4E0-7370-4971-9073-D91406CCA07D}"/>
              </a:ext>
            </a:extLst>
          </p:cNvPr>
          <p:cNvSpPr/>
          <p:nvPr/>
        </p:nvSpPr>
        <p:spPr>
          <a:xfrm>
            <a:off x="4598793" y="2692966"/>
            <a:ext cx="3251963" cy="3037169"/>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pic>
        <p:nvPicPr>
          <p:cNvPr id="20" name="Picture 6" descr="ösym logo ile ilgili görsel sonucu">
            <a:extLst>
              <a:ext uri="{FF2B5EF4-FFF2-40B4-BE49-F238E27FC236}">
                <a16:creationId xmlns:a16="http://schemas.microsoft.com/office/drawing/2014/main" id="{2FF8DB57-F355-4BF9-85E6-D1FDD9AF5ED5}"/>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592507" y="1190889"/>
            <a:ext cx="1090783" cy="70271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DD6C4006-BF5B-4749-AAA2-7CA6044CC012}"/>
              </a:ext>
            </a:extLst>
          </p:cNvPr>
          <p:cNvSpPr/>
          <p:nvPr/>
        </p:nvSpPr>
        <p:spPr>
          <a:xfrm>
            <a:off x="4568616" y="2051945"/>
            <a:ext cx="3304935"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ADMISSION</a:t>
            </a:r>
            <a:endParaRPr lang="en-US" sz="2000" dirty="0">
              <a:solidFill>
                <a:srgbClr val="FFFFFF"/>
              </a:solidFill>
              <a:latin typeface="Berlin Sans FB" panose="020E0602020502020306" pitchFamily="34" charset="0"/>
              <a:cs typeface="Unilever DIN Offc Pro" panose="020B0504020101020102" pitchFamily="34" charset="0"/>
            </a:endParaRPr>
          </a:p>
        </p:txBody>
      </p:sp>
      <p:sp>
        <p:nvSpPr>
          <p:cNvPr id="22" name="Rectangle 21">
            <a:extLst>
              <a:ext uri="{FF2B5EF4-FFF2-40B4-BE49-F238E27FC236}">
                <a16:creationId xmlns:a16="http://schemas.microsoft.com/office/drawing/2014/main" id="{306DEEC8-AADD-42DC-8F7A-A3E5EFDC613B}"/>
              </a:ext>
            </a:extLst>
          </p:cNvPr>
          <p:cNvSpPr/>
          <p:nvPr/>
        </p:nvSpPr>
        <p:spPr>
          <a:xfrm>
            <a:off x="890836" y="2075616"/>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INSTITUTION</a:t>
            </a:r>
          </a:p>
        </p:txBody>
      </p:sp>
      <p:sp>
        <p:nvSpPr>
          <p:cNvPr id="23" name="Rectangle 22">
            <a:extLst>
              <a:ext uri="{FF2B5EF4-FFF2-40B4-BE49-F238E27FC236}">
                <a16:creationId xmlns:a16="http://schemas.microsoft.com/office/drawing/2014/main" id="{BB21752F-3D12-4B58-852C-9BA60FB74601}"/>
              </a:ext>
            </a:extLst>
          </p:cNvPr>
          <p:cNvSpPr/>
          <p:nvPr/>
        </p:nvSpPr>
        <p:spPr>
          <a:xfrm>
            <a:off x="8207886" y="2062416"/>
            <a:ext cx="3304935"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EXCHANGE</a:t>
            </a:r>
          </a:p>
        </p:txBody>
      </p:sp>
      <p:sp>
        <p:nvSpPr>
          <p:cNvPr id="26" name="TextBox 25">
            <a:extLst>
              <a:ext uri="{FF2B5EF4-FFF2-40B4-BE49-F238E27FC236}">
                <a16:creationId xmlns:a16="http://schemas.microsoft.com/office/drawing/2014/main" id="{7464C786-470D-4211-9B93-06B52660F99D}"/>
              </a:ext>
            </a:extLst>
          </p:cNvPr>
          <p:cNvSpPr txBox="1"/>
          <p:nvPr/>
        </p:nvSpPr>
        <p:spPr>
          <a:xfrm>
            <a:off x="8277626" y="6063558"/>
            <a:ext cx="3235194" cy="4957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dirty="0">
                <a:solidFill>
                  <a:srgbClr val="000000"/>
                </a:solidFill>
                <a:latin typeface="Berlin Sans FB" panose="020E0602020502020306" pitchFamily="34" charset="0"/>
              </a:rPr>
              <a:t># of OBSERVATION:</a:t>
            </a:r>
          </a:p>
        </p:txBody>
      </p:sp>
      <p:sp>
        <p:nvSpPr>
          <p:cNvPr id="27" name="Rectangle 26">
            <a:extLst>
              <a:ext uri="{FF2B5EF4-FFF2-40B4-BE49-F238E27FC236}">
                <a16:creationId xmlns:a16="http://schemas.microsoft.com/office/drawing/2014/main" id="{2806352F-4D6D-4345-9D93-B0BDEF3CE0C6}"/>
              </a:ext>
            </a:extLst>
          </p:cNvPr>
          <p:cNvSpPr/>
          <p:nvPr/>
        </p:nvSpPr>
        <p:spPr>
          <a:xfrm>
            <a:off x="8277626" y="6116935"/>
            <a:ext cx="3251963" cy="461665"/>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30" name="TextBox 29">
            <a:extLst>
              <a:ext uri="{FF2B5EF4-FFF2-40B4-BE49-F238E27FC236}">
                <a16:creationId xmlns:a16="http://schemas.microsoft.com/office/drawing/2014/main" id="{D081552D-4D00-4F13-ADFC-7A75CEE6E56A}"/>
              </a:ext>
            </a:extLst>
          </p:cNvPr>
          <p:cNvSpPr txBox="1"/>
          <p:nvPr/>
        </p:nvSpPr>
        <p:spPr>
          <a:xfrm>
            <a:off x="913934" y="6063558"/>
            <a:ext cx="3235194" cy="4957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dirty="0">
                <a:solidFill>
                  <a:srgbClr val="000000"/>
                </a:solidFill>
                <a:latin typeface="Berlin Sans FB" panose="020E0602020502020306" pitchFamily="34" charset="0"/>
              </a:rPr>
              <a:t># of OBSERVATION: 908</a:t>
            </a:r>
          </a:p>
        </p:txBody>
      </p:sp>
      <p:sp>
        <p:nvSpPr>
          <p:cNvPr id="31" name="Rectangle 30">
            <a:extLst>
              <a:ext uri="{FF2B5EF4-FFF2-40B4-BE49-F238E27FC236}">
                <a16:creationId xmlns:a16="http://schemas.microsoft.com/office/drawing/2014/main" id="{2F8AC66C-564B-4D93-A790-8DE4F0B81632}"/>
              </a:ext>
            </a:extLst>
          </p:cNvPr>
          <p:cNvSpPr/>
          <p:nvPr/>
        </p:nvSpPr>
        <p:spPr>
          <a:xfrm>
            <a:off x="913934" y="6116935"/>
            <a:ext cx="3251963" cy="461665"/>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32" name="TextBox 31">
            <a:extLst>
              <a:ext uri="{FF2B5EF4-FFF2-40B4-BE49-F238E27FC236}">
                <a16:creationId xmlns:a16="http://schemas.microsoft.com/office/drawing/2014/main" id="{7A58F97A-9390-493A-8C27-6EBB02DA56A8}"/>
              </a:ext>
            </a:extLst>
          </p:cNvPr>
          <p:cNvSpPr txBox="1"/>
          <p:nvPr/>
        </p:nvSpPr>
        <p:spPr>
          <a:xfrm>
            <a:off x="4621588" y="6063558"/>
            <a:ext cx="3235194" cy="4957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dirty="0">
                <a:solidFill>
                  <a:srgbClr val="000000"/>
                </a:solidFill>
                <a:latin typeface="Berlin Sans FB" panose="020E0602020502020306" pitchFamily="34" charset="0"/>
              </a:rPr>
              <a:t># of OBSERVATION:</a:t>
            </a:r>
          </a:p>
        </p:txBody>
      </p:sp>
      <p:sp>
        <p:nvSpPr>
          <p:cNvPr id="33" name="Rectangle 32">
            <a:extLst>
              <a:ext uri="{FF2B5EF4-FFF2-40B4-BE49-F238E27FC236}">
                <a16:creationId xmlns:a16="http://schemas.microsoft.com/office/drawing/2014/main" id="{4637FFDF-8382-4C1A-BE54-3DB018BD82B1}"/>
              </a:ext>
            </a:extLst>
          </p:cNvPr>
          <p:cNvSpPr/>
          <p:nvPr/>
        </p:nvSpPr>
        <p:spPr>
          <a:xfrm>
            <a:off x="4621588" y="6116935"/>
            <a:ext cx="3251963" cy="461665"/>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Tree>
    <p:extLst>
      <p:ext uri="{BB962C8B-B14F-4D97-AF65-F5344CB8AC3E}">
        <p14:creationId xmlns:p14="http://schemas.microsoft.com/office/powerpoint/2010/main" val="220037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err="1">
                <a:solidFill>
                  <a:schemeClr val="tx1"/>
                </a:solidFill>
                <a:latin typeface="Berlin Sans FB" panose="020E0602020502020306" pitchFamily="34" charset="0"/>
                <a:cs typeface="Unilever DIN Offc Pro" panose="020B0504020101020102" pitchFamily="34" charset="0"/>
              </a:rPr>
              <a:t>unıversıty</a:t>
            </a:r>
            <a:endParaRPr lang="en-US" sz="4400" cap="all" dirty="0">
              <a:solidFill>
                <a:schemeClr val="tx1"/>
              </a:solidFill>
              <a:latin typeface="Berlin Sans FB" panose="020E0602020502020306" pitchFamily="34" charset="0"/>
              <a:cs typeface="Unilever DIN Offc Pro" panose="020B0504020101020102" pitchFamily="34" charset="0"/>
            </a:endParaRPr>
          </a:p>
        </p:txBody>
      </p:sp>
      <p:sp>
        <p:nvSpPr>
          <p:cNvPr id="10" name="Rectangle 9">
            <a:extLst>
              <a:ext uri="{FF2B5EF4-FFF2-40B4-BE49-F238E27FC236}">
                <a16:creationId xmlns:a16="http://schemas.microsoft.com/office/drawing/2014/main" id="{F1F24CC0-47E2-44F8-A42B-D36E3E942EE2}"/>
              </a:ext>
            </a:extLst>
          </p:cNvPr>
          <p:cNvSpPr/>
          <p:nvPr/>
        </p:nvSpPr>
        <p:spPr>
          <a:xfrm>
            <a:off x="4448705" y="3116814"/>
            <a:ext cx="3251963" cy="1800894"/>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1" name="Rectangle 10">
            <a:extLst>
              <a:ext uri="{FF2B5EF4-FFF2-40B4-BE49-F238E27FC236}">
                <a16:creationId xmlns:a16="http://schemas.microsoft.com/office/drawing/2014/main" id="{CE10D39D-6E32-4B16-813A-E903AFCFDF55}"/>
              </a:ext>
            </a:extLst>
          </p:cNvPr>
          <p:cNvSpPr/>
          <p:nvPr/>
        </p:nvSpPr>
        <p:spPr>
          <a:xfrm>
            <a:off x="4419749" y="2240057"/>
            <a:ext cx="3304935"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most popular locations</a:t>
            </a:r>
          </a:p>
        </p:txBody>
      </p:sp>
      <p:sp>
        <p:nvSpPr>
          <p:cNvPr id="12" name="TextBox 11">
            <a:extLst>
              <a:ext uri="{FF2B5EF4-FFF2-40B4-BE49-F238E27FC236}">
                <a16:creationId xmlns:a16="http://schemas.microsoft.com/office/drawing/2014/main" id="{4A1C6283-A449-4193-A12F-977544AD3E65}"/>
              </a:ext>
            </a:extLst>
          </p:cNvPr>
          <p:cNvSpPr txBox="1"/>
          <p:nvPr/>
        </p:nvSpPr>
        <p:spPr>
          <a:xfrm>
            <a:off x="546472" y="3548102"/>
            <a:ext cx="322916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208</a:t>
            </a:r>
          </a:p>
        </p:txBody>
      </p:sp>
      <p:sp>
        <p:nvSpPr>
          <p:cNvPr id="13" name="Rectangle 12">
            <a:extLst>
              <a:ext uri="{FF2B5EF4-FFF2-40B4-BE49-F238E27FC236}">
                <a16:creationId xmlns:a16="http://schemas.microsoft.com/office/drawing/2014/main" id="{1ED105E7-5B7F-4430-B39A-3EA85C49F719}"/>
              </a:ext>
            </a:extLst>
          </p:cNvPr>
          <p:cNvSpPr/>
          <p:nvPr/>
        </p:nvSpPr>
        <p:spPr>
          <a:xfrm>
            <a:off x="560950" y="3140141"/>
            <a:ext cx="3251963" cy="1800894"/>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4" name="Rectangle 13">
            <a:extLst>
              <a:ext uri="{FF2B5EF4-FFF2-40B4-BE49-F238E27FC236}">
                <a16:creationId xmlns:a16="http://schemas.microsoft.com/office/drawing/2014/main" id="{109F3262-FFFA-4084-8886-5EFE1BF96182}"/>
              </a:ext>
            </a:extLst>
          </p:cNvPr>
          <p:cNvSpPr/>
          <p:nvPr/>
        </p:nvSpPr>
        <p:spPr>
          <a:xfrm>
            <a:off x="546472" y="2263385"/>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 of institutions</a:t>
            </a:r>
          </a:p>
        </p:txBody>
      </p:sp>
      <p:sp>
        <p:nvSpPr>
          <p:cNvPr id="15" name="Rectangle 14">
            <a:extLst>
              <a:ext uri="{FF2B5EF4-FFF2-40B4-BE49-F238E27FC236}">
                <a16:creationId xmlns:a16="http://schemas.microsoft.com/office/drawing/2014/main" id="{60E53CFF-7A9B-4F26-82A8-89E4FAA2B6FD}"/>
              </a:ext>
            </a:extLst>
          </p:cNvPr>
          <p:cNvSpPr/>
          <p:nvPr/>
        </p:nvSpPr>
        <p:spPr>
          <a:xfrm>
            <a:off x="8359255" y="3116814"/>
            <a:ext cx="3251963" cy="1800894"/>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6" name="TextBox 15">
            <a:extLst>
              <a:ext uri="{FF2B5EF4-FFF2-40B4-BE49-F238E27FC236}">
                <a16:creationId xmlns:a16="http://schemas.microsoft.com/office/drawing/2014/main" id="{B80BD2F5-F204-4CB3-AF4A-D4F96B8068DB}"/>
              </a:ext>
            </a:extLst>
          </p:cNvPr>
          <p:cNvSpPr txBox="1"/>
          <p:nvPr/>
        </p:nvSpPr>
        <p:spPr>
          <a:xfrm>
            <a:off x="4417178" y="3309818"/>
            <a:ext cx="324824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000000"/>
                </a:solidFill>
                <a:latin typeface="Berlin Sans FB" panose="020E0602020502020306" pitchFamily="34" charset="0"/>
              </a:rPr>
              <a:t>Istanbul</a:t>
            </a:r>
          </a:p>
          <a:p>
            <a:pPr algn="ctr"/>
            <a:r>
              <a:rPr lang="en-US" sz="2000" dirty="0">
                <a:solidFill>
                  <a:srgbClr val="000000"/>
                </a:solidFill>
                <a:latin typeface="Berlin Sans FB" panose="020E0602020502020306" pitchFamily="34" charset="0"/>
              </a:rPr>
              <a:t>Ankara</a:t>
            </a:r>
          </a:p>
          <a:p>
            <a:pPr algn="ctr"/>
            <a:r>
              <a:rPr lang="en-US" sz="2000" dirty="0">
                <a:solidFill>
                  <a:srgbClr val="000000"/>
                </a:solidFill>
                <a:latin typeface="Berlin Sans FB" panose="020E0602020502020306" pitchFamily="34" charset="0"/>
              </a:rPr>
              <a:t>Izmir</a:t>
            </a:r>
          </a:p>
          <a:p>
            <a:pPr algn="ctr"/>
            <a:r>
              <a:rPr lang="en-US" sz="2000" dirty="0">
                <a:solidFill>
                  <a:srgbClr val="000000"/>
                </a:solidFill>
                <a:latin typeface="Berlin Sans FB" panose="020E0602020502020306" pitchFamily="34" charset="0"/>
              </a:rPr>
              <a:t>Konya</a:t>
            </a:r>
          </a:p>
          <a:p>
            <a:pPr algn="ctr"/>
            <a:r>
              <a:rPr lang="en-US" sz="2000" dirty="0">
                <a:solidFill>
                  <a:srgbClr val="000000"/>
                </a:solidFill>
                <a:latin typeface="Berlin Sans FB" panose="020E0602020502020306" pitchFamily="34" charset="0"/>
              </a:rPr>
              <a:t>Antalya</a:t>
            </a:r>
          </a:p>
        </p:txBody>
      </p:sp>
      <p:sp>
        <p:nvSpPr>
          <p:cNvPr id="17" name="Rectangle 16">
            <a:extLst>
              <a:ext uri="{FF2B5EF4-FFF2-40B4-BE49-F238E27FC236}">
                <a16:creationId xmlns:a16="http://schemas.microsoft.com/office/drawing/2014/main" id="{6CDE33A8-F6AD-4F5B-894A-0ED089823FE0}"/>
              </a:ext>
            </a:extLst>
          </p:cNvPr>
          <p:cNvSpPr/>
          <p:nvPr/>
        </p:nvSpPr>
        <p:spPr>
          <a:xfrm>
            <a:off x="8359254" y="3548102"/>
            <a:ext cx="324639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62%</a:t>
            </a:r>
          </a:p>
        </p:txBody>
      </p:sp>
      <p:sp>
        <p:nvSpPr>
          <p:cNvPr id="18" name="Rectangle 17">
            <a:extLst>
              <a:ext uri="{FF2B5EF4-FFF2-40B4-BE49-F238E27FC236}">
                <a16:creationId xmlns:a16="http://schemas.microsoft.com/office/drawing/2014/main" id="{9A9D1442-0012-4FAD-9579-1813CE605365}"/>
              </a:ext>
            </a:extLst>
          </p:cNvPr>
          <p:cNvSpPr/>
          <p:nvPr/>
        </p:nvSpPr>
        <p:spPr>
          <a:xfrm>
            <a:off x="8345998" y="2239714"/>
            <a:ext cx="3304935"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FFFF"/>
                </a:solidFill>
                <a:latin typeface="Berlin Sans FB" panose="020E0602020502020306" pitchFamily="34" charset="0"/>
                <a:cs typeface="Unilever DIN Offc Pro" panose="020B0504020101020102" pitchFamily="34" charset="0"/>
              </a:rPr>
              <a:t>state institutions</a:t>
            </a:r>
          </a:p>
        </p:txBody>
      </p:sp>
    </p:spTree>
    <p:extLst>
      <p:ext uri="{BB962C8B-B14F-4D97-AF65-F5344CB8AC3E}">
        <p14:creationId xmlns:p14="http://schemas.microsoft.com/office/powerpoint/2010/main" val="2291768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Student facts</a:t>
            </a:r>
          </a:p>
        </p:txBody>
      </p:sp>
      <p:sp>
        <p:nvSpPr>
          <p:cNvPr id="12" name="TextBox 11">
            <a:extLst>
              <a:ext uri="{FF2B5EF4-FFF2-40B4-BE49-F238E27FC236}">
                <a16:creationId xmlns:a16="http://schemas.microsoft.com/office/drawing/2014/main" id="{4A1C6283-A449-4193-A12F-977544AD3E65}"/>
              </a:ext>
            </a:extLst>
          </p:cNvPr>
          <p:cNvSpPr txBox="1"/>
          <p:nvPr/>
        </p:nvSpPr>
        <p:spPr>
          <a:xfrm>
            <a:off x="315426" y="2112592"/>
            <a:ext cx="322916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solidFill>
                  <a:srgbClr val="000000"/>
                </a:solidFill>
                <a:latin typeface="Berlin Sans FB" panose="020E0602020502020306" pitchFamily="34" charset="0"/>
              </a:rPr>
              <a:t>~8M</a:t>
            </a:r>
          </a:p>
        </p:txBody>
      </p:sp>
      <p:sp>
        <p:nvSpPr>
          <p:cNvPr id="13" name="Rectangle 12">
            <a:extLst>
              <a:ext uri="{FF2B5EF4-FFF2-40B4-BE49-F238E27FC236}">
                <a16:creationId xmlns:a16="http://schemas.microsoft.com/office/drawing/2014/main" id="{1ED105E7-5B7F-4430-B39A-3EA85C49F719}"/>
              </a:ext>
            </a:extLst>
          </p:cNvPr>
          <p:cNvSpPr/>
          <p:nvPr/>
        </p:nvSpPr>
        <p:spPr>
          <a:xfrm>
            <a:off x="329904" y="22163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4" name="Rectangle 13">
            <a:extLst>
              <a:ext uri="{FF2B5EF4-FFF2-40B4-BE49-F238E27FC236}">
                <a16:creationId xmlns:a16="http://schemas.microsoft.com/office/drawing/2014/main" id="{109F3262-FFFA-4084-8886-5EFE1BF96182}"/>
              </a:ext>
            </a:extLst>
          </p:cNvPr>
          <p:cNvSpPr/>
          <p:nvPr/>
        </p:nvSpPr>
        <p:spPr>
          <a:xfrm>
            <a:off x="315426"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 of students</a:t>
            </a:r>
          </a:p>
        </p:txBody>
      </p:sp>
      <p:sp>
        <p:nvSpPr>
          <p:cNvPr id="19" name="Rectangle 18">
            <a:extLst>
              <a:ext uri="{FF2B5EF4-FFF2-40B4-BE49-F238E27FC236}">
                <a16:creationId xmlns:a16="http://schemas.microsoft.com/office/drawing/2014/main" id="{1A576696-B8C7-4E84-8D6A-B3EAA9FA2881}"/>
              </a:ext>
            </a:extLst>
          </p:cNvPr>
          <p:cNvSpPr/>
          <p:nvPr/>
        </p:nvSpPr>
        <p:spPr>
          <a:xfrm>
            <a:off x="344382" y="49468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20" name="Rectangle 19">
            <a:extLst>
              <a:ext uri="{FF2B5EF4-FFF2-40B4-BE49-F238E27FC236}">
                <a16:creationId xmlns:a16="http://schemas.microsoft.com/office/drawing/2014/main" id="{14F9786F-3265-477A-83F9-004FD80ADE23}"/>
              </a:ext>
            </a:extLst>
          </p:cNvPr>
          <p:cNvSpPr/>
          <p:nvPr/>
        </p:nvSpPr>
        <p:spPr>
          <a:xfrm>
            <a:off x="329904" y="40701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growth</a:t>
            </a:r>
          </a:p>
        </p:txBody>
      </p:sp>
      <p:pic>
        <p:nvPicPr>
          <p:cNvPr id="5" name="Picture 4">
            <a:extLst>
              <a:ext uri="{FF2B5EF4-FFF2-40B4-BE49-F238E27FC236}">
                <a16:creationId xmlns:a16="http://schemas.microsoft.com/office/drawing/2014/main" id="{F0CDEF68-BD0B-4878-BF27-47C7DAEB6DB4}"/>
              </a:ext>
            </a:extLst>
          </p:cNvPr>
          <p:cNvPicPr>
            <a:picLocks noChangeAspect="1"/>
          </p:cNvPicPr>
          <p:nvPr/>
        </p:nvPicPr>
        <p:blipFill>
          <a:blip r:embed="rId3"/>
          <a:stretch>
            <a:fillRect/>
          </a:stretch>
        </p:blipFill>
        <p:spPr>
          <a:xfrm>
            <a:off x="4131517" y="940060"/>
            <a:ext cx="6896100" cy="5257800"/>
          </a:xfrm>
          <a:prstGeom prst="rect">
            <a:avLst/>
          </a:prstGeom>
        </p:spPr>
      </p:pic>
    </p:spTree>
    <p:extLst>
      <p:ext uri="{BB962C8B-B14F-4D97-AF65-F5344CB8AC3E}">
        <p14:creationId xmlns:p14="http://schemas.microsoft.com/office/powerpoint/2010/main" val="327521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pana film logo png ile ilgili görsel sonucu">
            <a:extLst>
              <a:ext uri="{FF2B5EF4-FFF2-40B4-BE49-F238E27FC236}">
                <a16:creationId xmlns:a16="http://schemas.microsoft.com/office/drawing/2014/main" id="{2349D999-9CFC-4518-A91A-93B459D23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44" y="117404"/>
            <a:ext cx="908548" cy="908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C9EE17-4470-4570-80AE-644FC402F883}"/>
              </a:ext>
            </a:extLst>
          </p:cNvPr>
          <p:cNvSpPr/>
          <p:nvPr/>
        </p:nvSpPr>
        <p:spPr>
          <a:xfrm>
            <a:off x="0" y="1"/>
            <a:ext cx="12192000" cy="10262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cap="all" dirty="0">
                <a:solidFill>
                  <a:schemeClr val="tx1"/>
                </a:solidFill>
                <a:latin typeface="Berlin Sans FB" panose="020E0602020502020306" pitchFamily="34" charset="0"/>
                <a:cs typeface="Unilever DIN Offc Pro" panose="020B0504020101020102" pitchFamily="34" charset="0"/>
              </a:rPr>
              <a:t>gender facts</a:t>
            </a:r>
          </a:p>
        </p:txBody>
      </p:sp>
      <p:sp>
        <p:nvSpPr>
          <p:cNvPr id="13" name="Rectangle 12">
            <a:extLst>
              <a:ext uri="{FF2B5EF4-FFF2-40B4-BE49-F238E27FC236}">
                <a16:creationId xmlns:a16="http://schemas.microsoft.com/office/drawing/2014/main" id="{1ED105E7-5B7F-4430-B39A-3EA85C49F719}"/>
              </a:ext>
            </a:extLst>
          </p:cNvPr>
          <p:cNvSpPr/>
          <p:nvPr/>
        </p:nvSpPr>
        <p:spPr>
          <a:xfrm>
            <a:off x="329904" y="2216367"/>
            <a:ext cx="3251963" cy="900447"/>
          </a:xfrm>
          <a:prstGeom prst="rect">
            <a:avLst/>
          </a:prstGeom>
          <a:no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Berlin Sans FB" panose="020E0602020502020306" pitchFamily="34" charset="0"/>
              <a:cs typeface="Unilever DIN Offc Pro" panose="020B0504020101020102" pitchFamily="34" charset="0"/>
            </a:endParaRPr>
          </a:p>
        </p:txBody>
      </p:sp>
      <p:sp>
        <p:nvSpPr>
          <p:cNvPr id="14" name="Rectangle 13">
            <a:extLst>
              <a:ext uri="{FF2B5EF4-FFF2-40B4-BE49-F238E27FC236}">
                <a16:creationId xmlns:a16="http://schemas.microsoft.com/office/drawing/2014/main" id="{109F3262-FFFA-4084-8886-5EFE1BF96182}"/>
              </a:ext>
            </a:extLst>
          </p:cNvPr>
          <p:cNvSpPr/>
          <p:nvPr/>
        </p:nvSpPr>
        <p:spPr>
          <a:xfrm>
            <a:off x="315426" y="1339611"/>
            <a:ext cx="3280919" cy="461665"/>
          </a:xfrm>
          <a:prstGeom prst="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Berlin Sans FB" panose="020E0602020502020306" pitchFamily="34" charset="0"/>
                <a:cs typeface="Unilever DIN Offc Pro" panose="020B0504020101020102" pitchFamily="34" charset="0"/>
              </a:rPr>
              <a:t>  male VS female</a:t>
            </a:r>
          </a:p>
        </p:txBody>
      </p:sp>
      <p:pic>
        <p:nvPicPr>
          <p:cNvPr id="5" name="Picture 4">
            <a:extLst>
              <a:ext uri="{FF2B5EF4-FFF2-40B4-BE49-F238E27FC236}">
                <a16:creationId xmlns:a16="http://schemas.microsoft.com/office/drawing/2014/main" id="{C37C177E-E501-44CE-B29F-E5D8BBFE4E9F}"/>
              </a:ext>
            </a:extLst>
          </p:cNvPr>
          <p:cNvPicPr>
            <a:picLocks noChangeAspect="1"/>
          </p:cNvPicPr>
          <p:nvPr/>
        </p:nvPicPr>
        <p:blipFill>
          <a:blip r:embed="rId3"/>
          <a:stretch>
            <a:fillRect/>
          </a:stretch>
        </p:blipFill>
        <p:spPr>
          <a:xfrm>
            <a:off x="212272" y="3287998"/>
            <a:ext cx="4667638" cy="3455847"/>
          </a:xfrm>
          <a:prstGeom prst="rect">
            <a:avLst/>
          </a:prstGeom>
        </p:spPr>
      </p:pic>
      <p:pic>
        <p:nvPicPr>
          <p:cNvPr id="6" name="Picture 5">
            <a:extLst>
              <a:ext uri="{FF2B5EF4-FFF2-40B4-BE49-F238E27FC236}">
                <a16:creationId xmlns:a16="http://schemas.microsoft.com/office/drawing/2014/main" id="{2493E451-A50B-4A97-A807-ED8E5767C648}"/>
              </a:ext>
            </a:extLst>
          </p:cNvPr>
          <p:cNvPicPr>
            <a:picLocks noChangeAspect="1"/>
          </p:cNvPicPr>
          <p:nvPr/>
        </p:nvPicPr>
        <p:blipFill>
          <a:blip r:embed="rId4"/>
          <a:stretch>
            <a:fillRect/>
          </a:stretch>
        </p:blipFill>
        <p:spPr>
          <a:xfrm>
            <a:off x="5134467" y="1025952"/>
            <a:ext cx="6981825" cy="5257800"/>
          </a:xfrm>
          <a:prstGeom prst="rect">
            <a:avLst/>
          </a:prstGeom>
        </p:spPr>
      </p:pic>
    </p:spTree>
    <p:extLst>
      <p:ext uri="{BB962C8B-B14F-4D97-AF65-F5344CB8AC3E}">
        <p14:creationId xmlns:p14="http://schemas.microsoft.com/office/powerpoint/2010/main" val="1232579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864</Words>
  <Application>Microsoft Office PowerPoint</Application>
  <PresentationFormat>Widescreen</PresentationFormat>
  <Paragraphs>231</Paragraphs>
  <Slides>23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Berlin Sans FB</vt:lpstr>
      <vt:lpstr>Calibri</vt:lpstr>
      <vt:lpstr>Calibri Light</vt:lpstr>
      <vt:lpstr>Unilever DIN Offc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Ozgur Kenanoglu</dc:creator>
  <cp:lastModifiedBy>OĞUZ AY</cp:lastModifiedBy>
  <cp:revision>38</cp:revision>
  <dcterms:created xsi:type="dcterms:W3CDTF">2019-12-08T09:53:01Z</dcterms:created>
  <dcterms:modified xsi:type="dcterms:W3CDTF">2019-12-08T15:40:48Z</dcterms:modified>
</cp:coreProperties>
</file>