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2"/>
  </p:notesMasterIdLst>
  <p:handoutMasterIdLst>
    <p:handoutMasterId r:id="rId13"/>
  </p:handoutMasterIdLst>
  <p:sldIdLst>
    <p:sldId id="298" r:id="rId2"/>
    <p:sldId id="313" r:id="rId3"/>
    <p:sldId id="319" r:id="rId4"/>
    <p:sldId id="316" r:id="rId5"/>
    <p:sldId id="320" r:id="rId6"/>
    <p:sldId id="317" r:id="rId7"/>
    <p:sldId id="312" r:id="rId8"/>
    <p:sldId id="314" r:id="rId9"/>
    <p:sldId id="315" r:id="rId10"/>
    <p:sldId id="318" r:id="rId11"/>
  </p:sldIdLst>
  <p:sldSz cx="12192000" cy="6858000"/>
  <p:notesSz cx="6858000" cy="9144000"/>
  <p:defaultText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qeel Kazmi" initials="A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890"/>
    <a:srgbClr val="3F93C5"/>
    <a:srgbClr val="CC5541"/>
    <a:srgbClr val="008371"/>
    <a:srgbClr val="CF5944"/>
    <a:srgbClr val="D95F49"/>
    <a:srgbClr val="FE7F6F"/>
    <a:srgbClr val="1A64AE"/>
    <a:srgbClr val="E6E6E6"/>
    <a:srgbClr val="2473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2"/>
    <p:restoredTop sz="85778" autoAdjust="0"/>
  </p:normalViewPr>
  <p:slideViewPr>
    <p:cSldViewPr snapToGrid="0" snapToObjects="1">
      <p:cViewPr>
        <p:scale>
          <a:sx n="66" d="100"/>
          <a:sy n="66" d="100"/>
        </p:scale>
        <p:origin x="1032" y="-114"/>
      </p:cViewPr>
      <p:guideLst>
        <p:guide orient="horz" pos="2160"/>
        <p:guide pos="3840"/>
      </p:guideLst>
    </p:cSldViewPr>
  </p:slideViewPr>
  <p:outlineViewPr>
    <p:cViewPr>
      <p:scale>
        <a:sx n="33" d="100"/>
        <a:sy n="33" d="100"/>
      </p:scale>
      <p:origin x="-64"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3" d="100"/>
          <a:sy n="93" d="100"/>
        </p:scale>
        <p:origin x="9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ubakr Siddig" userId="c953ff00-187c-4d59-88e7-579ab4543578" providerId="ADAL" clId="{18D5BFC0-05B9-41EE-AA2C-898A1100F720}"/>
    <pc:docChg chg="custSel modMainMaster">
      <pc:chgData name="Abubakr Siddig" userId="c953ff00-187c-4d59-88e7-579ab4543578" providerId="ADAL" clId="{18D5BFC0-05B9-41EE-AA2C-898A1100F720}" dt="2020-05-05T09:21:52.706" v="0" actId="478"/>
      <pc:docMkLst>
        <pc:docMk/>
      </pc:docMkLst>
      <pc:sldMasterChg chg="delSp">
        <pc:chgData name="Abubakr Siddig" userId="c953ff00-187c-4d59-88e7-579ab4543578" providerId="ADAL" clId="{18D5BFC0-05B9-41EE-AA2C-898A1100F720}" dt="2020-05-05T09:21:52.706" v="0" actId="478"/>
        <pc:sldMasterMkLst>
          <pc:docMk/>
          <pc:sldMasterMk cId="607493519" sldId="2147483648"/>
        </pc:sldMasterMkLst>
        <pc:spChg chg="del">
          <ac:chgData name="Abubakr Siddig" userId="c953ff00-187c-4d59-88e7-579ab4543578" providerId="ADAL" clId="{18D5BFC0-05B9-41EE-AA2C-898A1100F720}" dt="2020-05-05T09:21:52.706" v="0" actId="478"/>
          <ac:spMkLst>
            <pc:docMk/>
            <pc:sldMasterMk cId="607493519" sldId="2147483648"/>
            <ac:spMk id="8"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07/05/2020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07/05/2020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hdr="0" ftr="0" dt="0"/>
  <p:notesStyle>
    <a:lvl1pPr marL="0" algn="l" defTabSz="609570" rtl="0" eaLnBrk="1" latinLnBrk="0" hangingPunct="1">
      <a:defRPr sz="1600" kern="1200">
        <a:solidFill>
          <a:schemeClr val="tx1"/>
        </a:solidFill>
        <a:latin typeface="+mn-lt"/>
        <a:ea typeface="+mn-ea"/>
        <a:cs typeface="+mn-cs"/>
      </a:defRPr>
    </a:lvl1pPr>
    <a:lvl2pPr marL="609570" algn="l" defTabSz="609570" rtl="0" eaLnBrk="1" latinLnBrk="0" hangingPunct="1">
      <a:defRPr sz="1600" kern="1200">
        <a:solidFill>
          <a:schemeClr val="tx1"/>
        </a:solidFill>
        <a:latin typeface="+mn-lt"/>
        <a:ea typeface="+mn-ea"/>
        <a:cs typeface="+mn-cs"/>
      </a:defRPr>
    </a:lvl2pPr>
    <a:lvl3pPr marL="1219140" algn="l" defTabSz="609570" rtl="0" eaLnBrk="1" latinLnBrk="0" hangingPunct="1">
      <a:defRPr sz="1600" kern="1200">
        <a:solidFill>
          <a:schemeClr val="tx1"/>
        </a:solidFill>
        <a:latin typeface="+mn-lt"/>
        <a:ea typeface="+mn-ea"/>
        <a:cs typeface="+mn-cs"/>
      </a:defRPr>
    </a:lvl3pPr>
    <a:lvl4pPr marL="1828709" algn="l" defTabSz="609570" rtl="0" eaLnBrk="1" latinLnBrk="0" hangingPunct="1">
      <a:defRPr sz="1600" kern="1200">
        <a:solidFill>
          <a:schemeClr val="tx1"/>
        </a:solidFill>
        <a:latin typeface="+mn-lt"/>
        <a:ea typeface="+mn-ea"/>
        <a:cs typeface="+mn-cs"/>
      </a:defRPr>
    </a:lvl4pPr>
    <a:lvl5pPr marL="2438278" algn="l" defTabSz="609570" rtl="0" eaLnBrk="1" latinLnBrk="0" hangingPunct="1">
      <a:defRPr sz="1600" kern="1200">
        <a:solidFill>
          <a:schemeClr val="tx1"/>
        </a:solidFill>
        <a:latin typeface="+mn-lt"/>
        <a:ea typeface="+mn-ea"/>
        <a:cs typeface="+mn-cs"/>
      </a:defRPr>
    </a:lvl5pPr>
    <a:lvl6pPr marL="3047848" algn="l" defTabSz="609570" rtl="0" eaLnBrk="1" latinLnBrk="0" hangingPunct="1">
      <a:defRPr sz="1600" kern="1200">
        <a:solidFill>
          <a:schemeClr val="tx1"/>
        </a:solidFill>
        <a:latin typeface="+mn-lt"/>
        <a:ea typeface="+mn-ea"/>
        <a:cs typeface="+mn-cs"/>
      </a:defRPr>
    </a:lvl6pPr>
    <a:lvl7pPr marL="3657418" algn="l" defTabSz="609570" rtl="0" eaLnBrk="1" latinLnBrk="0" hangingPunct="1">
      <a:defRPr sz="1600" kern="1200">
        <a:solidFill>
          <a:schemeClr val="tx1"/>
        </a:solidFill>
        <a:latin typeface="+mn-lt"/>
        <a:ea typeface="+mn-ea"/>
        <a:cs typeface="+mn-cs"/>
      </a:defRPr>
    </a:lvl7pPr>
    <a:lvl8pPr marL="4266987" algn="l" defTabSz="609570" rtl="0" eaLnBrk="1" latinLnBrk="0" hangingPunct="1">
      <a:defRPr sz="1600" kern="1200">
        <a:solidFill>
          <a:schemeClr val="tx1"/>
        </a:solidFill>
        <a:latin typeface="+mn-lt"/>
        <a:ea typeface="+mn-ea"/>
        <a:cs typeface="+mn-cs"/>
      </a:defRPr>
    </a:lvl8pPr>
    <a:lvl9pPr marL="4876557" algn="l" defTabSz="6095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0</a:t>
            </a:fld>
            <a:endParaRPr lang="en-US"/>
          </a:p>
        </p:txBody>
      </p:sp>
    </p:spTree>
    <p:extLst>
      <p:ext uri="{BB962C8B-B14F-4D97-AF65-F5344CB8AC3E}">
        <p14:creationId xmlns:p14="http://schemas.microsoft.com/office/powerpoint/2010/main" val="192338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9</a:t>
            </a:fld>
            <a:endParaRPr lang="en-US"/>
          </a:p>
        </p:txBody>
      </p:sp>
    </p:spTree>
    <p:extLst>
      <p:ext uri="{BB962C8B-B14F-4D97-AF65-F5344CB8AC3E}">
        <p14:creationId xmlns:p14="http://schemas.microsoft.com/office/powerpoint/2010/main" val="29504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a:t>
            </a:fld>
            <a:endParaRPr lang="en-US"/>
          </a:p>
        </p:txBody>
      </p:sp>
    </p:spTree>
    <p:extLst>
      <p:ext uri="{BB962C8B-B14F-4D97-AF65-F5344CB8AC3E}">
        <p14:creationId xmlns:p14="http://schemas.microsoft.com/office/powerpoint/2010/main" val="180375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2</a:t>
            </a:fld>
            <a:endParaRPr lang="en-US"/>
          </a:p>
        </p:txBody>
      </p:sp>
    </p:spTree>
    <p:extLst>
      <p:ext uri="{BB962C8B-B14F-4D97-AF65-F5344CB8AC3E}">
        <p14:creationId xmlns:p14="http://schemas.microsoft.com/office/powerpoint/2010/main" val="258300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a:t>
            </a:fld>
            <a:endParaRPr lang="en-US"/>
          </a:p>
        </p:txBody>
      </p:sp>
    </p:spTree>
    <p:extLst>
      <p:ext uri="{BB962C8B-B14F-4D97-AF65-F5344CB8AC3E}">
        <p14:creationId xmlns:p14="http://schemas.microsoft.com/office/powerpoint/2010/main" val="70474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4</a:t>
            </a:fld>
            <a:endParaRPr lang="en-US"/>
          </a:p>
        </p:txBody>
      </p:sp>
    </p:spTree>
    <p:extLst>
      <p:ext uri="{BB962C8B-B14F-4D97-AF65-F5344CB8AC3E}">
        <p14:creationId xmlns:p14="http://schemas.microsoft.com/office/powerpoint/2010/main" val="244803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a:t>
            </a:fld>
            <a:endParaRPr lang="en-US"/>
          </a:p>
        </p:txBody>
      </p:sp>
    </p:spTree>
    <p:extLst>
      <p:ext uri="{BB962C8B-B14F-4D97-AF65-F5344CB8AC3E}">
        <p14:creationId xmlns:p14="http://schemas.microsoft.com/office/powerpoint/2010/main" val="2837258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6</a:t>
            </a:fld>
            <a:endParaRPr lang="en-US"/>
          </a:p>
        </p:txBody>
      </p:sp>
    </p:spTree>
    <p:extLst>
      <p:ext uri="{BB962C8B-B14F-4D97-AF65-F5344CB8AC3E}">
        <p14:creationId xmlns:p14="http://schemas.microsoft.com/office/powerpoint/2010/main" val="123000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7</a:t>
            </a:fld>
            <a:endParaRPr lang="en-US"/>
          </a:p>
        </p:txBody>
      </p:sp>
    </p:spTree>
    <p:extLst>
      <p:ext uri="{BB962C8B-B14F-4D97-AF65-F5344CB8AC3E}">
        <p14:creationId xmlns:p14="http://schemas.microsoft.com/office/powerpoint/2010/main" val="33931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8</a:t>
            </a:fld>
            <a:endParaRPr lang="en-US"/>
          </a:p>
        </p:txBody>
      </p:sp>
    </p:spTree>
    <p:extLst>
      <p:ext uri="{BB962C8B-B14F-4D97-AF65-F5344CB8AC3E}">
        <p14:creationId xmlns:p14="http://schemas.microsoft.com/office/powerpoint/2010/main" val="477113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2147776"/>
            <a:ext cx="12193200" cy="142265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Fira Mono" charset="0"/>
                <a:ea typeface="Fira Mono" charset="0"/>
                <a:cs typeface="Fira Mono" charset="0"/>
              </a:defRPr>
            </a:lvl1pPr>
          </a:lstStyle>
          <a:p>
            <a:r>
              <a:rPr lang="en-US">
                <a:latin typeface="Fira Sans Light" charset="0"/>
                <a:ea typeface="Fira Sans Light" charset="0"/>
                <a:cs typeface="Fira Sans Light" charset="0"/>
              </a:rPr>
              <a:t>06/05/2020</a:t>
            </a:r>
            <a:endParaRPr lang="en-US" dirty="0">
              <a:latin typeface="Fira Sans Light" charset="0"/>
              <a:ea typeface="Fira Sans Light" charset="0"/>
              <a:cs typeface="Fira Sans Light" charset="0"/>
            </a:endParaRPr>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
        <p:nvSpPr>
          <p:cNvPr id="9" name="Rectangle 8"/>
          <p:cNvSpPr/>
          <p:nvPr userDrawn="1"/>
        </p:nvSpPr>
        <p:spPr>
          <a:xfrm>
            <a:off x="4459705" y="6462678"/>
            <a:ext cx="3416969" cy="3863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1988" y="3591697"/>
            <a:ext cx="12204000" cy="72000"/>
          </a:xfrm>
          <a:prstGeom prst="rect">
            <a:avLst/>
          </a:prstGeom>
          <a:pattFill prst="pct5">
            <a:fgClr>
              <a:schemeClr val="bg1"/>
            </a:fgClr>
            <a:bgClr>
              <a:srgbClr val="0083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5F49"/>
              </a:solidFill>
            </a:endParaRPr>
          </a:p>
        </p:txBody>
      </p:sp>
      <p:sp>
        <p:nvSpPr>
          <p:cNvPr id="18" name="Title 1"/>
          <p:cNvSpPr>
            <a:spLocks noGrp="1"/>
          </p:cNvSpPr>
          <p:nvPr>
            <p:ph type="ctrTitle"/>
          </p:nvPr>
        </p:nvSpPr>
        <p:spPr>
          <a:xfrm>
            <a:off x="0" y="2140476"/>
            <a:ext cx="12192000" cy="1440000"/>
          </a:xfrm>
        </p:spPr>
        <p:txBody>
          <a:bodyPr lIns="0" rIns="0">
            <a:normAutofit/>
          </a:bodyPr>
          <a:lstStyle>
            <a:lvl1pPr algn="ctr">
              <a:defRPr sz="4800" b="1" i="0" spc="200" baseline="0">
                <a:latin typeface="Arial" panose="020B0604020202020204" pitchFamily="34" charset="0"/>
                <a:ea typeface="Fira Sans" charset="0"/>
                <a:cs typeface="Arial" panose="020B0604020202020204" pitchFamily="34" charset="0"/>
              </a:defRPr>
            </a:lvl1pPr>
          </a:lstStyle>
          <a:p>
            <a:r>
              <a:rPr lang="en-GB" dirty="0"/>
              <a:t>Click to edit Master title style</a:t>
            </a:r>
            <a:endParaRPr lang="en-US" dirty="0"/>
          </a:p>
        </p:txBody>
      </p:sp>
      <p:sp>
        <p:nvSpPr>
          <p:cNvPr id="19" name="Subtitle 2"/>
          <p:cNvSpPr>
            <a:spLocks noGrp="1"/>
          </p:cNvSpPr>
          <p:nvPr>
            <p:ph type="subTitle" idx="1"/>
          </p:nvPr>
        </p:nvSpPr>
        <p:spPr>
          <a:xfrm>
            <a:off x="1828800" y="3860800"/>
            <a:ext cx="8534400" cy="1752600"/>
          </a:xfrm>
        </p:spPr>
        <p:txBody>
          <a:bodyPr>
            <a:normAutofit/>
          </a:bodyPr>
          <a:lstStyle>
            <a:lvl1pPr marL="0" indent="0" algn="ctr">
              <a:buNone/>
              <a:defRPr sz="2800" b="0" i="0" spc="200" baseline="0">
                <a:solidFill>
                  <a:schemeClr val="tx1">
                    <a:tint val="75000"/>
                  </a:schemeClr>
                </a:solidFill>
                <a:latin typeface="Arial" panose="020B0604020202020204" pitchFamily="34" charset="0"/>
                <a:ea typeface="Fira Sans Medium" charset="0"/>
                <a:cs typeface="Arial" panose="020B0604020202020204" pitchFamily="34" charset="0"/>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9736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US"/>
              <a:t>06/05/2020</a:t>
            </a:r>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82403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lIns="72000" tIns="72000" rIns="72000" bIns="72000"/>
          <a:lstStyle/>
          <a:p>
            <a:r>
              <a:rPr lang="en-GB"/>
              <a:t>Click to edit Master title style</a:t>
            </a:r>
            <a:endParaRPr lang="en-US" dirty="0"/>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US"/>
              <a:t>06/05/2020</a:t>
            </a:r>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976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12193200" cy="9360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lvl1pPr>
              <a:defRPr sz="4000" b="1" i="0" cap="none" spc="50" baseline="0">
                <a:blipFill dpi="0" rotWithShape="1">
                  <a:blip r:embed="rId4"/>
                  <a:srcRect/>
                  <a:tile tx="6350" ty="-127000" sx="65000" sy="64000" flip="none" algn="tl"/>
                </a:blipFill>
                <a:latin typeface="Arial" panose="020B0604020202020204" pitchFamily="34" charset="0"/>
                <a:ea typeface="Fira Sans" charset="0"/>
                <a:cs typeface="Arial" panose="020B0604020202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r>
              <a:rPr lang="en-US"/>
              <a:t>06/05/2020</a:t>
            </a:r>
            <a:endParaRPr lang="en-US" dirty="0"/>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
        <p:nvSpPr>
          <p:cNvPr id="8" name="Rectangle 7"/>
          <p:cNvSpPr/>
          <p:nvPr userDrawn="1"/>
        </p:nvSpPr>
        <p:spPr>
          <a:xfrm>
            <a:off x="-11988" y="942480"/>
            <a:ext cx="12204000" cy="36000"/>
          </a:xfrm>
          <a:prstGeom prst="rect">
            <a:avLst/>
          </a:prstGeom>
          <a:pattFill prst="pct5">
            <a:fgClr>
              <a:schemeClr val="bg1"/>
            </a:fgClr>
            <a:bgClr>
              <a:srgbClr val="00837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95F49"/>
              </a:solidFill>
            </a:endParaRPr>
          </a:p>
        </p:txBody>
      </p:sp>
    </p:spTree>
    <p:extLst>
      <p:ext uri="{BB962C8B-B14F-4D97-AF65-F5344CB8AC3E}">
        <p14:creationId xmlns:p14="http://schemas.microsoft.com/office/powerpoint/2010/main" val="18301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0" cap="all"/>
            </a:lvl1pPr>
          </a:lstStyle>
          <a:p>
            <a:r>
              <a:rPr lang="en-GB" dirty="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atin typeface="Ubuntu"/>
                <a:cs typeface="Ubuntu"/>
              </a:defRPr>
            </a:lvl1pPr>
          </a:lstStyle>
          <a:p>
            <a:r>
              <a:rPr lang="en-US">
                <a:latin typeface="Fira Sans Light" charset="0"/>
                <a:cs typeface="Fira Sans Light" charset="0"/>
              </a:rPr>
              <a:t>06/05/2020</a:t>
            </a:r>
            <a:endParaRPr lang="en-US" dirty="0">
              <a:latin typeface="Fira Sans Light" charset="0"/>
              <a:cs typeface="Fira Sans Light" charset="0"/>
            </a:endParaRPr>
          </a:p>
        </p:txBody>
      </p:sp>
      <p:sp>
        <p:nvSpPr>
          <p:cNvPr id="6" name="Slide Number Placeholder 5"/>
          <p:cNvSpPr>
            <a:spLocks noGrp="1"/>
          </p:cNvSpPr>
          <p:nvPr>
            <p:ph type="sldNum" sz="quarter" idx="12"/>
          </p:nvPr>
        </p:nvSpPr>
        <p:spPr/>
        <p:txBody>
          <a:bodyPr/>
          <a:lstStyle>
            <a:lvl1pPr>
              <a:defRPr lang="en-US" sz="1467" b="0" i="0" kern="1200" smtClean="0">
                <a:solidFill>
                  <a:schemeClr val="bg1">
                    <a:lumMod val="75000"/>
                  </a:schemeClr>
                </a:solidFill>
                <a:latin typeface="Fira Sans Light" charset="0"/>
                <a:ea typeface="Fira Sans Light" charset="0"/>
                <a:cs typeface="Fira Sans Light" charset="0"/>
              </a:defRPr>
            </a:lvl1pPr>
          </a:lstStyle>
          <a:p>
            <a:fld id="{E0C3B11F-BB69-5D4A-B4A6-002443704CE6}" type="slidenum">
              <a:rPr lang="uk-UA" smtClean="0"/>
              <a:pPr/>
              <a:t>‹#›</a:t>
            </a:fld>
            <a:endParaRPr lang="uk-UA" dirty="0"/>
          </a:p>
        </p:txBody>
      </p:sp>
    </p:spTree>
    <p:extLst>
      <p:ext uri="{BB962C8B-B14F-4D97-AF65-F5344CB8AC3E}">
        <p14:creationId xmlns:p14="http://schemas.microsoft.com/office/powerpoint/2010/main" val="32138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en-US"/>
              <a:t>06/05/2020</a:t>
            </a:r>
            <a:endParaRPr lang="en-US"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90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en-US"/>
              <a:t>06/05/2020</a:t>
            </a:r>
          </a:p>
        </p:txBody>
      </p:sp>
      <p:sp>
        <p:nvSpPr>
          <p:cNvPr id="9" name="Slide Number Placeholder 8"/>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7957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en-US"/>
              <a:t>06/05/2020</a:t>
            </a:r>
          </a:p>
        </p:txBody>
      </p:sp>
      <p:sp>
        <p:nvSpPr>
          <p:cNvPr id="5" name="Slide Number Placeholder 4"/>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2212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06/05/2020</a:t>
            </a:r>
          </a:p>
        </p:txBody>
      </p:sp>
      <p:sp>
        <p:nvSpPr>
          <p:cNvPr id="4" name="Slide Number Placeholder 3"/>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8719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lIns="72000" rIns="72000" anchor="b"/>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t>06/05/2020</a:t>
            </a:r>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49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lIns="72000" rIns="72000"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t>06/05/2020</a:t>
            </a:r>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554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1"/>
            <a:ext cx="12191999" cy="936000"/>
          </a:xfrm>
          <a:prstGeom prst="rect">
            <a:avLst/>
          </a:prstGeom>
          <a:noFill/>
          <a:ln>
            <a:noFill/>
          </a:ln>
        </p:spPr>
        <p:txBody>
          <a:bodyPr vert="horz" lIns="702000" tIns="0" rIns="702000" bIns="0" rtlCol="0" anchor="ctr">
            <a:noAutofit/>
          </a:bodyPr>
          <a:lstStyle/>
          <a:p>
            <a:r>
              <a:rPr lang="en-GB" dirty="0"/>
              <a:t>Click to edit Master title style</a:t>
            </a:r>
            <a:endParaRPr lang="en-US" dirty="0"/>
          </a:p>
        </p:txBody>
      </p:sp>
      <p:sp>
        <p:nvSpPr>
          <p:cNvPr id="3" name="Text Placeholder 2"/>
          <p:cNvSpPr>
            <a:spLocks noGrp="1"/>
          </p:cNvSpPr>
          <p:nvPr>
            <p:ph type="body" idx="1"/>
          </p:nvPr>
        </p:nvSpPr>
        <p:spPr>
          <a:xfrm>
            <a:off x="609600" y="1238274"/>
            <a:ext cx="10972800" cy="5112000"/>
          </a:xfrm>
          <a:prstGeom prst="rect">
            <a:avLst/>
          </a:prstGeom>
          <a:noFill/>
          <a:ln>
            <a:noFill/>
          </a:ln>
        </p:spPr>
        <p:txBody>
          <a:bodyPr vert="horz" lIns="91440" tIns="45720" rIns="91440" bIns="45720" rtlCol="0" anchor="t" anchorCtr="0">
            <a:normAutofit/>
          </a:bodyPr>
          <a:lstStyle/>
          <a:p>
            <a:pPr lvl="0"/>
            <a:r>
              <a:rPr lang="en-GB" dirty="0"/>
              <a:t>Click to edit Master text styles </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4"/>
          </p:nvPr>
        </p:nvSpPr>
        <p:spPr>
          <a:xfrm>
            <a:off x="8737600" y="6462677"/>
            <a:ext cx="2844800" cy="365125"/>
          </a:xfrm>
          <a:prstGeom prst="rect">
            <a:avLst/>
          </a:prstGeom>
        </p:spPr>
        <p:txBody>
          <a:bodyPr vert="horz" lIns="91440" tIns="45720" rIns="91440" bIns="45720" rtlCol="0" anchor="ctr"/>
          <a:lstStyle>
            <a:lvl1pPr algn="r">
              <a:defRPr sz="1200" b="0" i="0">
                <a:solidFill>
                  <a:schemeClr val="tx1">
                    <a:lumMod val="50000"/>
                    <a:lumOff val="50000"/>
                  </a:schemeClr>
                </a:solidFill>
                <a:latin typeface="Fira Sans Medium" charset="0"/>
                <a:ea typeface="Fira Sans Medium" charset="0"/>
                <a:cs typeface="Fira Sans Medium" charset="0"/>
              </a:defRPr>
            </a:lvl1pPr>
          </a:lstStyle>
          <a:p>
            <a:fld id="{E0C3B11F-BB69-5D4A-B4A6-002443704CE6}" type="slidenum">
              <a:rPr lang="en-US" smtClean="0"/>
              <a:pPr/>
              <a:t>‹#›</a:t>
            </a:fld>
            <a:endParaRPr lang="en-US" dirty="0"/>
          </a:p>
        </p:txBody>
      </p:sp>
      <p:sp>
        <p:nvSpPr>
          <p:cNvPr id="4" name="Date Placeholder 3"/>
          <p:cNvSpPr>
            <a:spLocks noGrp="1"/>
          </p:cNvSpPr>
          <p:nvPr>
            <p:ph type="dt" sz="half" idx="2"/>
          </p:nvPr>
        </p:nvSpPr>
        <p:spPr>
          <a:xfrm>
            <a:off x="609600" y="6462677"/>
            <a:ext cx="2844800" cy="365125"/>
          </a:xfrm>
          <a:prstGeom prst="rect">
            <a:avLst/>
          </a:prstGeom>
        </p:spPr>
        <p:txBody>
          <a:bodyPr vert="horz" lIns="91440" tIns="45720" rIns="91440" bIns="45720" rtlCol="0" anchor="ctr"/>
          <a:lstStyle>
            <a:lvl1pPr algn="l">
              <a:defRPr sz="1200" b="0" i="0">
                <a:solidFill>
                  <a:schemeClr val="bg1">
                    <a:lumMod val="65000"/>
                  </a:schemeClr>
                </a:solidFill>
                <a:latin typeface="Fira Sans Light" charset="0"/>
                <a:ea typeface="Fira Sans Light" charset="0"/>
                <a:cs typeface="Fira Sans Light" charset="0"/>
              </a:defRPr>
            </a:lvl1pPr>
          </a:lstStyle>
          <a:p>
            <a:r>
              <a:rPr lang="en-US"/>
              <a:t>06/05/2020</a:t>
            </a:r>
            <a:endParaRPr lang="en-US" dirty="0"/>
          </a:p>
        </p:txBody>
      </p:sp>
    </p:spTree>
    <p:extLst>
      <p:ext uri="{BB962C8B-B14F-4D97-AF65-F5344CB8AC3E}">
        <p14:creationId xmlns:p14="http://schemas.microsoft.com/office/powerpoint/2010/main" val="60749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178" rtl="0" eaLnBrk="1" latinLnBrk="0" hangingPunct="1">
        <a:spcBef>
          <a:spcPct val="0"/>
        </a:spcBef>
        <a:buNone/>
        <a:defRPr sz="4000" b="0" i="0" kern="1200">
          <a:solidFill>
            <a:schemeClr val="tx1"/>
          </a:solidFill>
          <a:latin typeface="Arial" panose="020B0604020202020204" pitchFamily="34" charset="0"/>
          <a:ea typeface="Fira Sans Medium" charset="0"/>
          <a:cs typeface="Arial" panose="020B0604020202020204" pitchFamily="34" charset="0"/>
        </a:defRPr>
      </a:lvl1pPr>
    </p:titleStyle>
    <p:bodyStyle>
      <a:lvl1pPr marL="342882" indent="-342882" algn="l" defTabSz="457178" rtl="0" eaLnBrk="1" latinLnBrk="0" hangingPunct="1">
        <a:lnSpc>
          <a:spcPct val="125000"/>
        </a:lnSpc>
        <a:spcBef>
          <a:spcPts val="2400"/>
        </a:spcBef>
        <a:spcAft>
          <a:spcPts val="0"/>
        </a:spcAft>
        <a:buFont typeface="Arial"/>
        <a:buChar char="•"/>
        <a:defRPr sz="2400" b="0" i="0" kern="1200">
          <a:solidFill>
            <a:schemeClr val="tx1"/>
          </a:solidFill>
          <a:latin typeface="Arial" panose="020B0604020202020204" pitchFamily="34" charset="0"/>
          <a:ea typeface="Fira Sans" charset="0"/>
          <a:cs typeface="Arial" panose="020B0604020202020204" pitchFamily="34" charset="0"/>
        </a:defRPr>
      </a:lvl1pPr>
      <a:lvl2pPr marL="742913" indent="-285737" algn="l" defTabSz="457178" rtl="0" eaLnBrk="1" latinLnBrk="0" hangingPunct="1">
        <a:lnSpc>
          <a:spcPct val="125000"/>
        </a:lnSpc>
        <a:spcBef>
          <a:spcPts val="0"/>
        </a:spcBef>
        <a:spcAft>
          <a:spcPts val="0"/>
        </a:spcAft>
        <a:buFont typeface="Arial"/>
        <a:buChar char="–"/>
        <a:defRPr sz="2000" b="0" i="0" kern="1200">
          <a:solidFill>
            <a:schemeClr val="tx1"/>
          </a:solidFill>
          <a:latin typeface="Arial" panose="020B0604020202020204" pitchFamily="34" charset="0"/>
          <a:ea typeface="Fira Sans Book" charset="0"/>
          <a:cs typeface="Arial" panose="020B0604020202020204" pitchFamily="34" charset="0"/>
        </a:defRPr>
      </a:lvl2pPr>
      <a:lvl3pPr marL="1142942" indent="-228589" algn="l" defTabSz="457178" rtl="0" eaLnBrk="1" latinLnBrk="0" hangingPunct="1">
        <a:lnSpc>
          <a:spcPct val="125000"/>
        </a:lnSpc>
        <a:spcBef>
          <a:spcPts val="0"/>
        </a:spcBef>
        <a:spcAft>
          <a:spcPts val="0"/>
        </a:spcAft>
        <a:buFont typeface="Arial"/>
        <a:buChar char="•"/>
        <a:defRPr sz="1800" b="1" i="0" kern="1200">
          <a:solidFill>
            <a:schemeClr val="tx1"/>
          </a:solidFill>
          <a:latin typeface="Arial" panose="020B0604020202020204" pitchFamily="34" charset="0"/>
          <a:ea typeface="Fira Sans Light" charset="0"/>
          <a:cs typeface="Arial" panose="020B0604020202020204" pitchFamily="34" charset="0"/>
        </a:defRPr>
      </a:lvl3pPr>
      <a:lvl4pPr marL="1600120" indent="-228589" algn="l" defTabSz="457178" rtl="0" eaLnBrk="1" latinLnBrk="0" hangingPunct="1">
        <a:lnSpc>
          <a:spcPct val="125000"/>
        </a:lnSpc>
        <a:spcBef>
          <a:spcPts val="0"/>
        </a:spcBef>
        <a:spcAft>
          <a:spcPts val="0"/>
        </a:spcAft>
        <a:buFont typeface="Arial"/>
        <a:buChar char="–"/>
        <a:defRPr sz="1800" b="0" i="0" kern="1200">
          <a:solidFill>
            <a:schemeClr val="tx1"/>
          </a:solidFill>
          <a:latin typeface="Arial" panose="020B0604020202020204" pitchFamily="34" charset="0"/>
          <a:ea typeface="Fira Sans Light" charset="0"/>
          <a:cs typeface="Arial" panose="020B0604020202020204" pitchFamily="34" charset="0"/>
        </a:defRPr>
      </a:lvl4pPr>
      <a:lvl5pPr marL="2057298" indent="-228589" algn="l" defTabSz="457178" rtl="0" eaLnBrk="1" latinLnBrk="0" hangingPunct="1">
        <a:lnSpc>
          <a:spcPct val="125000"/>
        </a:lnSpc>
        <a:spcBef>
          <a:spcPts val="0"/>
        </a:spcBef>
        <a:spcAft>
          <a:spcPts val="0"/>
        </a:spcAft>
        <a:buFont typeface="Arial"/>
        <a:buChar char="»"/>
        <a:defRPr sz="1600" kern="1200">
          <a:solidFill>
            <a:schemeClr val="tx1"/>
          </a:solidFill>
          <a:latin typeface="Arial" panose="020B0604020202020204" pitchFamily="34" charset="0"/>
          <a:ea typeface="Fira Sans" charset="0"/>
          <a:cs typeface="Arial" panose="020B0604020202020204" pitchFamily="34" charset="0"/>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SSWD – Project Presentation</a:t>
            </a:r>
            <a:endParaRPr lang="en-US" dirty="0">
              <a:blipFill>
                <a:blip r:embed="rId3"/>
                <a:tile tx="6350" ty="-127000" sx="65000" sy="64000" flip="none" algn="tl"/>
              </a:blipFill>
            </a:endParaRPr>
          </a:p>
        </p:txBody>
      </p:sp>
      <p:sp>
        <p:nvSpPr>
          <p:cNvPr id="3" name="Subtitle 2"/>
          <p:cNvSpPr>
            <a:spLocks noGrp="1"/>
          </p:cNvSpPr>
          <p:nvPr>
            <p:ph type="subTitle" idx="1"/>
          </p:nvPr>
        </p:nvSpPr>
        <p:spPr>
          <a:xfrm>
            <a:off x="1458091" y="3675447"/>
            <a:ext cx="8919286" cy="1752600"/>
          </a:xfrm>
        </p:spPr>
        <p:txBody>
          <a:bodyPr>
            <a:normAutofit/>
          </a:bodyPr>
          <a:lstStyle/>
          <a:p>
            <a:pPr>
              <a:lnSpc>
                <a:spcPct val="100000"/>
              </a:lnSpc>
              <a:spcBef>
                <a:spcPts val="1200"/>
              </a:spcBef>
            </a:pPr>
            <a:r>
              <a:rPr lang="tr-TR" sz="2400" b="1" spc="100">
                <a:solidFill>
                  <a:schemeClr val="tx1"/>
                </a:solidFill>
              </a:rPr>
              <a:t>The SMO</a:t>
            </a:r>
            <a:endParaRPr lang="en-US" sz="2400" b="1" spc="100">
              <a:solidFill>
                <a:schemeClr val="tx1"/>
              </a:solidFill>
            </a:endParaRPr>
          </a:p>
          <a:p>
            <a:pPr>
              <a:lnSpc>
                <a:spcPct val="100000"/>
              </a:lnSpc>
              <a:spcBef>
                <a:spcPts val="1200"/>
              </a:spcBef>
            </a:pPr>
            <a:r>
              <a:rPr lang="tr-TR" sz="2400" b="1" spc="100">
                <a:solidFill>
                  <a:schemeClr val="tx1"/>
                </a:solidFill>
              </a:rPr>
              <a:t>Mert Kaya, Oguz Sarac, Sergey Kurapov</a:t>
            </a:r>
            <a:endParaRPr lang="en-US" sz="2400" b="1" spc="100" dirty="0">
              <a:solidFill>
                <a:schemeClr val="tx1"/>
              </a:solidFill>
            </a:endParaRPr>
          </a:p>
        </p:txBody>
      </p:sp>
    </p:spTree>
    <p:extLst>
      <p:ext uri="{BB962C8B-B14F-4D97-AF65-F5344CB8AC3E}">
        <p14:creationId xmlns:p14="http://schemas.microsoft.com/office/powerpoint/2010/main" val="567276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to Improve</a:t>
            </a:r>
          </a:p>
        </p:txBody>
      </p:sp>
      <p:sp>
        <p:nvSpPr>
          <p:cNvPr id="3" name="Content Placeholder 2"/>
          <p:cNvSpPr>
            <a:spLocks noGrp="1"/>
          </p:cNvSpPr>
          <p:nvPr>
            <p:ph idx="1"/>
          </p:nvPr>
        </p:nvSpPr>
        <p:spPr/>
        <p:txBody>
          <a:bodyPr/>
          <a:lstStyle/>
          <a:p>
            <a:r>
              <a:rPr lang="tr-TR" dirty="0"/>
              <a:t>Convert all images (.jpg - .png etc.) to .webp extension. It will help to the images for loading faster because it is compressed images and many top websites are using it.</a:t>
            </a:r>
          </a:p>
          <a:p>
            <a:r>
              <a:rPr lang="tr-TR" dirty="0"/>
              <a:t>If we create an social media accounts for our gym we can add the links (as a button) in to the footer. That means footer will be looking better.</a:t>
            </a:r>
          </a:p>
          <a:p>
            <a:r>
              <a:rPr lang="tr-TR" dirty="0"/>
              <a:t>We can have a look again to our css file there are few lines that we need to cleaned up because we are not going to use anymore. (E.g. Line 174 – 205)</a:t>
            </a:r>
          </a:p>
          <a:p>
            <a:r>
              <a:rPr lang="tr-TR" dirty="0"/>
              <a:t>The buttons for uploading image. We can technically and visually make it better at present. </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9</a:t>
            </a:fld>
            <a:endParaRPr lang="en-US" dirty="0"/>
          </a:p>
        </p:txBody>
      </p:sp>
    </p:spTree>
    <p:extLst>
      <p:ext uri="{BB962C8B-B14F-4D97-AF65-F5344CB8AC3E}">
        <p14:creationId xmlns:p14="http://schemas.microsoft.com/office/powerpoint/2010/main" val="111632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 Design</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a:t>
            </a:fld>
            <a:endParaRPr lang="en-US" dirty="0"/>
          </a:p>
        </p:txBody>
      </p:sp>
      <p:pic>
        <p:nvPicPr>
          <p:cNvPr id="7" name="Picture 6" descr="A picture containing road, black, truck, sitting&#10;&#10;Description automatically generated">
            <a:extLst>
              <a:ext uri="{FF2B5EF4-FFF2-40B4-BE49-F238E27FC236}">
                <a16:creationId xmlns:a16="http://schemas.microsoft.com/office/drawing/2014/main" id="{9D80C263-B443-42CB-B033-61CAF6D05E97}"/>
              </a:ext>
            </a:extLst>
          </p:cNvPr>
          <p:cNvPicPr>
            <a:picLocks noChangeAspect="1"/>
          </p:cNvPicPr>
          <p:nvPr/>
        </p:nvPicPr>
        <p:blipFill>
          <a:blip r:embed="rId3"/>
          <a:stretch>
            <a:fillRect/>
          </a:stretch>
        </p:blipFill>
        <p:spPr>
          <a:xfrm>
            <a:off x="857589" y="1289285"/>
            <a:ext cx="10476821" cy="4820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066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 Design</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a:t>
            </a:fld>
            <a:endParaRPr lang="en-US" dirty="0"/>
          </a:p>
        </p:txBody>
      </p:sp>
      <p:pic>
        <p:nvPicPr>
          <p:cNvPr id="9" name="Picture 8" descr="A screenshot of a social media post&#10;&#10;Description automatically generated">
            <a:extLst>
              <a:ext uri="{FF2B5EF4-FFF2-40B4-BE49-F238E27FC236}">
                <a16:creationId xmlns:a16="http://schemas.microsoft.com/office/drawing/2014/main" id="{FAD25753-08D7-4800-8240-D5968136557A}"/>
              </a:ext>
            </a:extLst>
          </p:cNvPr>
          <p:cNvPicPr>
            <a:picLocks noChangeAspect="1"/>
          </p:cNvPicPr>
          <p:nvPr/>
        </p:nvPicPr>
        <p:blipFill>
          <a:blip r:embed="rId3"/>
          <a:stretch>
            <a:fillRect/>
          </a:stretch>
        </p:blipFill>
        <p:spPr>
          <a:xfrm>
            <a:off x="857573" y="1304628"/>
            <a:ext cx="10476853" cy="47894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2844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Private Section</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a:t>
            </a:fld>
            <a:endParaRPr lang="en-US" dirty="0"/>
          </a:p>
        </p:txBody>
      </p:sp>
      <p:pic>
        <p:nvPicPr>
          <p:cNvPr id="9" name="Picture 8">
            <a:extLst>
              <a:ext uri="{FF2B5EF4-FFF2-40B4-BE49-F238E27FC236}">
                <a16:creationId xmlns:a16="http://schemas.microsoft.com/office/drawing/2014/main" id="{87B147D9-DD34-4659-A1BB-2E7BAE884A8C}"/>
              </a:ext>
            </a:extLst>
          </p:cNvPr>
          <p:cNvPicPr>
            <a:picLocks noChangeAspect="1"/>
          </p:cNvPicPr>
          <p:nvPr/>
        </p:nvPicPr>
        <p:blipFill>
          <a:blip r:embed="rId3"/>
          <a:stretch>
            <a:fillRect/>
          </a:stretch>
        </p:blipFill>
        <p:spPr>
          <a:xfrm>
            <a:off x="477865" y="2350242"/>
            <a:ext cx="11236269" cy="2319356"/>
          </a:xfrm>
          <a:prstGeom prst="rect">
            <a:avLst/>
          </a:prstGeom>
        </p:spPr>
      </p:pic>
    </p:spTree>
    <p:extLst>
      <p:ext uri="{BB962C8B-B14F-4D97-AF65-F5344CB8AC3E}">
        <p14:creationId xmlns:p14="http://schemas.microsoft.com/office/powerpoint/2010/main" val="111980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Private Section</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a:t>
            </a:fld>
            <a:endParaRPr lang="en-US" dirty="0"/>
          </a:p>
        </p:txBody>
      </p:sp>
      <p:pic>
        <p:nvPicPr>
          <p:cNvPr id="9" name="Content Placeholder 8" descr="A screenshot of a social media post&#10;&#10;Description automatically generated">
            <a:extLst>
              <a:ext uri="{FF2B5EF4-FFF2-40B4-BE49-F238E27FC236}">
                <a16:creationId xmlns:a16="http://schemas.microsoft.com/office/drawing/2014/main" id="{2C2BED08-BE14-43E4-83EE-0FCD3B548EB9}"/>
              </a:ext>
            </a:extLst>
          </p:cNvPr>
          <p:cNvPicPr>
            <a:picLocks noGrp="1" noChangeAspect="1"/>
          </p:cNvPicPr>
          <p:nvPr>
            <p:ph idx="1"/>
          </p:nvPr>
        </p:nvPicPr>
        <p:blipFill>
          <a:blip r:embed="rId3"/>
          <a:stretch>
            <a:fillRect/>
          </a:stretch>
        </p:blipFill>
        <p:spPr>
          <a:xfrm>
            <a:off x="1719072" y="1238250"/>
            <a:ext cx="8083296" cy="5111750"/>
          </a:xfrm>
        </p:spPr>
      </p:pic>
    </p:spTree>
    <p:extLst>
      <p:ext uri="{BB962C8B-B14F-4D97-AF65-F5344CB8AC3E}">
        <p14:creationId xmlns:p14="http://schemas.microsoft.com/office/powerpoint/2010/main" val="277085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Member/Admin</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a:t>
            </a:fld>
            <a:endParaRPr lang="en-US" dirty="0"/>
          </a:p>
        </p:txBody>
      </p:sp>
      <p:pic>
        <p:nvPicPr>
          <p:cNvPr id="9" name="Picture 8" descr="A screenshot of a social media post&#10;&#10;Description automatically generated">
            <a:extLst>
              <a:ext uri="{FF2B5EF4-FFF2-40B4-BE49-F238E27FC236}">
                <a16:creationId xmlns:a16="http://schemas.microsoft.com/office/drawing/2014/main" id="{D105023E-09AF-4887-8130-4C47C9EA5813}"/>
              </a:ext>
            </a:extLst>
          </p:cNvPr>
          <p:cNvPicPr>
            <a:picLocks noChangeAspect="1"/>
          </p:cNvPicPr>
          <p:nvPr/>
        </p:nvPicPr>
        <p:blipFill>
          <a:blip r:embed="rId3"/>
          <a:stretch>
            <a:fillRect/>
          </a:stretch>
        </p:blipFill>
        <p:spPr>
          <a:xfrm>
            <a:off x="935463" y="1364989"/>
            <a:ext cx="10321074" cy="4668697"/>
          </a:xfrm>
          <a:prstGeom prst="rect">
            <a:avLst/>
          </a:prstGeom>
        </p:spPr>
      </p:pic>
    </p:spTree>
    <p:extLst>
      <p:ext uri="{BB962C8B-B14F-4D97-AF65-F5344CB8AC3E}">
        <p14:creationId xmlns:p14="http://schemas.microsoft.com/office/powerpoint/2010/main" val="260602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Technologies Used</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6</a:t>
            </a:fld>
            <a:endParaRPr lang="en-US" dirty="0"/>
          </a:p>
        </p:txBody>
      </p:sp>
      <p:graphicFrame>
        <p:nvGraphicFramePr>
          <p:cNvPr id="9" name="Table 8">
            <a:extLst>
              <a:ext uri="{FF2B5EF4-FFF2-40B4-BE49-F238E27FC236}">
                <a16:creationId xmlns:a16="http://schemas.microsoft.com/office/drawing/2014/main" id="{5EF2EA7F-E198-496D-81A9-26DB09C98915}"/>
              </a:ext>
            </a:extLst>
          </p:cNvPr>
          <p:cNvGraphicFramePr>
            <a:graphicFrameLocks noGrp="1"/>
          </p:cNvGraphicFramePr>
          <p:nvPr>
            <p:extLst>
              <p:ext uri="{D42A27DB-BD31-4B8C-83A1-F6EECF244321}">
                <p14:modId xmlns:p14="http://schemas.microsoft.com/office/powerpoint/2010/main" val="3118139556"/>
              </p:ext>
            </p:extLst>
          </p:nvPr>
        </p:nvGraphicFramePr>
        <p:xfrm>
          <a:off x="1596571" y="1451429"/>
          <a:ext cx="8998857" cy="4712386"/>
        </p:xfrm>
        <a:graphic>
          <a:graphicData uri="http://schemas.openxmlformats.org/drawingml/2006/table">
            <a:tbl>
              <a:tblPr firstRow="1" firstCol="1" bandRow="1">
                <a:tableStyleId>{5940675A-B579-460E-94D1-54222C63F5DA}</a:tableStyleId>
              </a:tblPr>
              <a:tblGrid>
                <a:gridCol w="2534499">
                  <a:extLst>
                    <a:ext uri="{9D8B030D-6E8A-4147-A177-3AD203B41FA5}">
                      <a16:colId xmlns:a16="http://schemas.microsoft.com/office/drawing/2014/main" val="3754723032"/>
                    </a:ext>
                  </a:extLst>
                </a:gridCol>
                <a:gridCol w="6464358">
                  <a:extLst>
                    <a:ext uri="{9D8B030D-6E8A-4147-A177-3AD203B41FA5}">
                      <a16:colId xmlns:a16="http://schemas.microsoft.com/office/drawing/2014/main" val="365041851"/>
                    </a:ext>
                  </a:extLst>
                </a:gridCol>
              </a:tblGrid>
              <a:tr h="604955">
                <a:tc>
                  <a:txBody>
                    <a:bodyPr/>
                    <a:lstStyle/>
                    <a:p>
                      <a:pPr algn="ctr">
                        <a:lnSpc>
                          <a:spcPct val="105000"/>
                        </a:lnSpc>
                        <a:spcAft>
                          <a:spcPts val="800"/>
                        </a:spcAft>
                      </a:pPr>
                      <a:r>
                        <a:rPr lang="tr-TR" sz="1800" dirty="0">
                          <a:effectLst/>
                          <a:latin typeface="+mn-lt"/>
                        </a:rPr>
                        <a:t>Technologies Used</a:t>
                      </a:r>
                      <a:endParaRPr lang="tr-TR" sz="1800" dirty="0">
                        <a:effectLst/>
                        <a:latin typeface="+mn-lt"/>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dirty="0">
                          <a:effectLst/>
                          <a:latin typeface="+mn-lt"/>
                        </a:rPr>
                        <a:t>Description</a:t>
                      </a:r>
                      <a:endParaRPr lang="tr-TR"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624127608"/>
                  </a:ext>
                </a:extLst>
              </a:tr>
              <a:tr h="730084">
                <a:tc>
                  <a:txBody>
                    <a:bodyPr/>
                    <a:lstStyle/>
                    <a:p>
                      <a:pPr algn="ctr">
                        <a:lnSpc>
                          <a:spcPct val="105000"/>
                        </a:lnSpc>
                        <a:spcAft>
                          <a:spcPts val="800"/>
                        </a:spcAft>
                      </a:pPr>
                      <a:r>
                        <a:rPr lang="tr-TR" sz="1800" dirty="0">
                          <a:effectLst/>
                          <a:latin typeface="+mn-lt"/>
                        </a:rPr>
                        <a:t>Php</a:t>
                      </a:r>
                      <a:endParaRPr lang="tr-TR" sz="1800" dirty="0">
                        <a:effectLst/>
                        <a:latin typeface="+mn-lt"/>
                        <a:ea typeface="Times New Roman" panose="02020603050405020304" pitchFamily="18" charset="0"/>
                      </a:endParaRPr>
                    </a:p>
                  </a:txBody>
                  <a:tcPr marL="68580" marR="68580" marT="0" marB="0"/>
                </a:tc>
                <a:tc>
                  <a:txBody>
                    <a:bodyPr/>
                    <a:lstStyle/>
                    <a:p>
                      <a:pPr algn="ctr">
                        <a:lnSpc>
                          <a:spcPct val="105000"/>
                        </a:lnSpc>
                        <a:spcAft>
                          <a:spcPts val="800"/>
                        </a:spcAft>
                      </a:pPr>
                      <a:r>
                        <a:rPr lang="tr-TR" sz="1800" dirty="0">
                          <a:effectLst/>
                          <a:latin typeface="+mn-lt"/>
                        </a:rPr>
                        <a:t>The php played main role in our code for linking our code with sql, listing our tables and so on. It is help us also for Server-side scripting.</a:t>
                      </a:r>
                      <a:endParaRPr lang="tr-TR" sz="1800" i="1"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54654614"/>
                  </a:ext>
                </a:extLst>
              </a:tr>
              <a:tr h="604955">
                <a:tc>
                  <a:txBody>
                    <a:bodyPr/>
                    <a:lstStyle/>
                    <a:p>
                      <a:pPr algn="ctr">
                        <a:lnSpc>
                          <a:spcPct val="105000"/>
                        </a:lnSpc>
                        <a:spcAft>
                          <a:spcPts val="800"/>
                        </a:spcAft>
                      </a:pPr>
                      <a:r>
                        <a:rPr lang="en-GB" sz="1800" dirty="0">
                          <a:effectLst/>
                          <a:latin typeface="+mn-lt"/>
                        </a:rPr>
                        <a:t>SweetAlert2</a:t>
                      </a:r>
                      <a:endParaRPr lang="tr-TR" sz="1800" dirty="0">
                        <a:effectLst/>
                        <a:latin typeface="+mn-lt"/>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dirty="0">
                          <a:effectLst/>
                          <a:latin typeface="+mn-lt"/>
                        </a:rPr>
                        <a:t>We used our pop-up boxes customization by using SweetAlert2 Library that we used to create login pop-up’s.</a:t>
                      </a:r>
                      <a:endParaRPr lang="tr-TR"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52089389"/>
                  </a:ext>
                </a:extLst>
              </a:tr>
              <a:tr h="604955">
                <a:tc>
                  <a:txBody>
                    <a:bodyPr/>
                    <a:lstStyle/>
                    <a:p>
                      <a:pPr algn="ctr">
                        <a:lnSpc>
                          <a:spcPct val="105000"/>
                        </a:lnSpc>
                        <a:spcAft>
                          <a:spcPts val="800"/>
                        </a:spcAft>
                      </a:pPr>
                      <a:r>
                        <a:rPr lang="en-GB" sz="1800" dirty="0">
                          <a:effectLst/>
                          <a:latin typeface="+mn-lt"/>
                        </a:rPr>
                        <a:t>Bootstrap</a:t>
                      </a:r>
                      <a:endParaRPr lang="tr-TR" sz="1800" dirty="0">
                        <a:effectLst/>
                        <a:latin typeface="+mn-lt"/>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dirty="0">
                          <a:effectLst/>
                          <a:latin typeface="+mn-lt"/>
                        </a:rPr>
                        <a:t>We used Bootstrap to have a better view for our website. (spacing, padding, card, button and more…) </a:t>
                      </a:r>
                      <a:endParaRPr lang="tr-TR"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534995225"/>
                  </a:ext>
                </a:extLst>
              </a:tr>
              <a:tr h="540850">
                <a:tc>
                  <a:txBody>
                    <a:bodyPr/>
                    <a:lstStyle/>
                    <a:p>
                      <a:pPr algn="ctr">
                        <a:lnSpc>
                          <a:spcPct val="105000"/>
                        </a:lnSpc>
                        <a:spcAft>
                          <a:spcPts val="800"/>
                        </a:spcAft>
                      </a:pPr>
                      <a:r>
                        <a:rPr lang="en-GB" sz="1800">
                          <a:effectLst/>
                          <a:latin typeface="+mn-lt"/>
                        </a:rPr>
                        <a:t>CSS</a:t>
                      </a:r>
                      <a:endParaRPr lang="tr-TR" sz="1800">
                        <a:effectLst/>
                        <a:latin typeface="+mn-lt"/>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dirty="0">
                          <a:effectLst/>
                          <a:latin typeface="+mn-lt"/>
                        </a:rPr>
                        <a:t>We used Cascading Style Sheet(CSS). Navigation bar-Footer colouring, designing, and forming the pages was a main role.</a:t>
                      </a:r>
                      <a:endParaRPr lang="tr-TR"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0739783"/>
                  </a:ext>
                </a:extLst>
              </a:tr>
              <a:tr h="540850">
                <a:tc>
                  <a:txBody>
                    <a:bodyPr/>
                    <a:lstStyle/>
                    <a:p>
                      <a:pPr algn="ctr">
                        <a:lnSpc>
                          <a:spcPct val="105000"/>
                        </a:lnSpc>
                        <a:spcAft>
                          <a:spcPts val="800"/>
                        </a:spcAft>
                      </a:pPr>
                      <a:r>
                        <a:rPr lang="en-GB" sz="1800" dirty="0">
                          <a:effectLst/>
                          <a:latin typeface="+mn-lt"/>
                        </a:rPr>
                        <a:t>MySQL</a:t>
                      </a:r>
                      <a:endParaRPr lang="tr-TR" sz="1800" dirty="0">
                        <a:effectLst/>
                        <a:latin typeface="+mn-lt"/>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dirty="0">
                          <a:effectLst/>
                          <a:latin typeface="+mn-lt"/>
                        </a:rPr>
                        <a:t>r adding, accessing, and managing content in a database. It is most noted for its quick. It was an essential part for PHP.</a:t>
                      </a:r>
                      <a:endParaRPr lang="tr-TR"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780494793"/>
                  </a:ext>
                </a:extLst>
              </a:tr>
              <a:tr h="443843">
                <a:tc>
                  <a:txBody>
                    <a:bodyPr/>
                    <a:lstStyle/>
                    <a:p>
                      <a:pPr algn="ctr">
                        <a:lnSpc>
                          <a:spcPct val="105000"/>
                        </a:lnSpc>
                        <a:spcAft>
                          <a:spcPts val="800"/>
                        </a:spcAft>
                      </a:pPr>
                      <a:r>
                        <a:rPr lang="en-GB" sz="1800" dirty="0">
                          <a:effectLst/>
                          <a:latin typeface="+mn-lt"/>
                        </a:rPr>
                        <a:t>HTML</a:t>
                      </a:r>
                      <a:endParaRPr lang="tr-TR" sz="1800" dirty="0">
                        <a:effectLst/>
                        <a:latin typeface="+mn-lt"/>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dirty="0">
                          <a:effectLst/>
                          <a:latin typeface="+mn-lt"/>
                        </a:rPr>
                        <a:t>We used to HTML for building our skeleton for the pages.</a:t>
                      </a:r>
                      <a:endParaRPr lang="tr-TR"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5898521"/>
                  </a:ext>
                </a:extLst>
              </a:tr>
              <a:tr h="472478">
                <a:tc>
                  <a:txBody>
                    <a:bodyPr/>
                    <a:lstStyle/>
                    <a:p>
                      <a:pPr algn="ctr">
                        <a:lnSpc>
                          <a:spcPct val="105000"/>
                        </a:lnSpc>
                        <a:spcAft>
                          <a:spcPts val="800"/>
                        </a:spcAft>
                      </a:pPr>
                      <a:r>
                        <a:rPr lang="tr-TR" sz="1800" dirty="0">
                          <a:effectLst/>
                          <a:latin typeface="+mn-lt"/>
                          <a:ea typeface="Times New Roman" panose="02020603050405020304" pitchFamily="18" charset="0"/>
                        </a:rPr>
                        <a:t>Javascript</a:t>
                      </a:r>
                    </a:p>
                  </a:txBody>
                  <a:tcPr marL="68580" marR="68580" marT="0" marB="0"/>
                </a:tc>
                <a:tc>
                  <a:txBody>
                    <a:bodyPr/>
                    <a:lstStyle/>
                    <a:p>
                      <a:pPr algn="ctr">
                        <a:lnSpc>
                          <a:spcPct val="105000"/>
                        </a:lnSpc>
                        <a:spcAft>
                          <a:spcPts val="800"/>
                        </a:spcAft>
                      </a:pPr>
                      <a:r>
                        <a:rPr lang="tr-TR" sz="1800" dirty="0">
                          <a:effectLst/>
                          <a:latin typeface="+mn-lt"/>
                          <a:ea typeface="Times New Roman" panose="02020603050405020304" pitchFamily="18" charset="0"/>
                        </a:rPr>
                        <a:t>We build our function by using Javascript.</a:t>
                      </a:r>
                    </a:p>
                  </a:txBody>
                  <a:tcPr marL="68580" marR="68580" marT="0" marB="0"/>
                </a:tc>
                <a:extLst>
                  <a:ext uri="{0D108BD9-81ED-4DB2-BD59-A6C34878D82A}">
                    <a16:rowId xmlns:a16="http://schemas.microsoft.com/office/drawing/2014/main" val="3271151402"/>
                  </a:ext>
                </a:extLst>
              </a:tr>
            </a:tbl>
          </a:graphicData>
        </a:graphic>
      </p:graphicFrame>
    </p:spTree>
    <p:extLst>
      <p:ext uri="{BB962C8B-B14F-4D97-AF65-F5344CB8AC3E}">
        <p14:creationId xmlns:p14="http://schemas.microsoft.com/office/powerpoint/2010/main" val="211804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 Feature(s)</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7</a:t>
            </a:fld>
            <a:endParaRPr lang="en-US" dirty="0"/>
          </a:p>
        </p:txBody>
      </p:sp>
      <p:pic>
        <p:nvPicPr>
          <p:cNvPr id="2051" name="Picture 3">
            <a:extLst>
              <a:ext uri="{FF2B5EF4-FFF2-40B4-BE49-F238E27FC236}">
                <a16:creationId xmlns:a16="http://schemas.microsoft.com/office/drawing/2014/main" id="{137021A0-15E3-4B80-B11B-AE073261A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82846"/>
            <a:ext cx="3065130" cy="33085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EB4D7E5-7FE8-4BEB-ADFE-7FA07570D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914" y="1482846"/>
            <a:ext cx="3033486" cy="330851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5CDC49B1-05A1-4528-8176-C0C01FC18F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600" y="1482846"/>
            <a:ext cx="3033486" cy="33085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F2D6381D-6452-474B-8D72-FA7FF6850B2E}"/>
              </a:ext>
            </a:extLst>
          </p:cNvPr>
          <p:cNvSpPr>
            <a:spLocks noChangeArrowheads="1"/>
          </p:cNvSpPr>
          <p:nvPr/>
        </p:nvSpPr>
        <p:spPr bwMode="auto">
          <a:xfrm>
            <a:off x="3643086" y="-5350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tr-TR"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Here is a screenshot of Responsive Version(Mobile friendly).</a:t>
            </a:r>
            <a:endParaRPr kumimoji="0" lang="tr-TR" altLang="tr-TR"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C40C1B1A-FD45-477A-8271-70C0C5C5D023}"/>
              </a:ext>
            </a:extLst>
          </p:cNvPr>
          <p:cNvSpPr>
            <a:spLocks noChangeArrowheads="1"/>
          </p:cNvSpPr>
          <p:nvPr/>
        </p:nvSpPr>
        <p:spPr bwMode="auto">
          <a:xfrm rot="10800000" flipV="1">
            <a:off x="8548914" y="4969072"/>
            <a:ext cx="30334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tr-TR" sz="16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You can enter specifically page for the classes(Pilates, Zumba etc.)</a:t>
            </a:r>
            <a:endParaRPr kumimoji="0" lang="tr-TR" altLang="tr-TR"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a:ln>
                <a:noFill/>
              </a:ln>
              <a:solidFill>
                <a:schemeClr val="tx1"/>
              </a:solidFill>
              <a:effectLst/>
            </a:endParaRPr>
          </a:p>
        </p:txBody>
      </p:sp>
      <p:sp>
        <p:nvSpPr>
          <p:cNvPr id="10" name="Rectangle 6">
            <a:extLst>
              <a:ext uri="{FF2B5EF4-FFF2-40B4-BE49-F238E27FC236}">
                <a16:creationId xmlns:a16="http://schemas.microsoft.com/office/drawing/2014/main" id="{F31ADF21-20DB-4601-9843-4E7CE0F20B41}"/>
              </a:ext>
            </a:extLst>
          </p:cNvPr>
          <p:cNvSpPr>
            <a:spLocks noChangeArrowheads="1"/>
          </p:cNvSpPr>
          <p:nvPr/>
        </p:nvSpPr>
        <p:spPr bwMode="auto">
          <a:xfrm>
            <a:off x="4673600" y="4878611"/>
            <a:ext cx="30334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tr-TR" sz="16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Here is a custom scrollbar that we did.</a:t>
            </a:r>
            <a:endParaRPr kumimoji="0" lang="en-GB" altLang="tr-TR" sz="36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97A4EE81-E27B-4CDA-B5A7-25D8AA0E8B77}"/>
              </a:ext>
            </a:extLst>
          </p:cNvPr>
          <p:cNvSpPr/>
          <p:nvPr/>
        </p:nvSpPr>
        <p:spPr>
          <a:xfrm>
            <a:off x="609600" y="4903201"/>
            <a:ext cx="3033486" cy="857414"/>
          </a:xfrm>
          <a:prstGeom prst="rect">
            <a:avLst/>
          </a:prstGeom>
        </p:spPr>
        <p:txBody>
          <a:bodyPr wrap="square">
            <a:spAutoFit/>
          </a:bodyPr>
          <a:lstStyle/>
          <a:p>
            <a:pPr algn="ctr">
              <a:lnSpc>
                <a:spcPct val="105000"/>
              </a:lnSpc>
              <a:spcAft>
                <a:spcPts val="800"/>
              </a:spcAft>
            </a:pPr>
            <a:r>
              <a:rPr lang="en-GB" sz="1600" dirty="0">
                <a:ea typeface="Times New Roman" panose="02020603050405020304" pitchFamily="18" charset="0"/>
              </a:rPr>
              <a:t>Here is a screenshot of Responsive Version(Mobile friendly).</a:t>
            </a:r>
            <a:endParaRPr lang="tr-TR" sz="1600" dirty="0">
              <a:ea typeface="Times New Roman" panose="02020603050405020304" pitchFamily="18" charset="0"/>
            </a:endParaRPr>
          </a:p>
        </p:txBody>
      </p:sp>
    </p:spTree>
    <p:extLst>
      <p:ext uri="{BB962C8B-B14F-4D97-AF65-F5344CB8AC3E}">
        <p14:creationId xmlns:p14="http://schemas.microsoft.com/office/powerpoint/2010/main" val="14005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missing?</a:t>
            </a:r>
          </a:p>
        </p:txBody>
      </p:sp>
      <p:sp>
        <p:nvSpPr>
          <p:cNvPr id="4" name="Date Placeholder 3"/>
          <p:cNvSpPr>
            <a:spLocks noGrp="1"/>
          </p:cNvSpPr>
          <p:nvPr>
            <p:ph type="dt" sz="half" idx="10"/>
          </p:nvPr>
        </p:nvSpPr>
        <p:spPr/>
        <p:txBody>
          <a:bodyPr/>
          <a:lstStyle/>
          <a:p>
            <a:r>
              <a:rPr lang="en-US"/>
              <a:t>06/05/2020</a:t>
            </a:r>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8</a:t>
            </a:fld>
            <a:endParaRPr lang="en-US" dirty="0"/>
          </a:p>
        </p:txBody>
      </p:sp>
      <p:graphicFrame>
        <p:nvGraphicFramePr>
          <p:cNvPr id="6" name="Table 5">
            <a:extLst>
              <a:ext uri="{FF2B5EF4-FFF2-40B4-BE49-F238E27FC236}">
                <a16:creationId xmlns:a16="http://schemas.microsoft.com/office/drawing/2014/main" id="{483E0DB9-20A4-4B20-89EE-707D2FB4D030}"/>
              </a:ext>
            </a:extLst>
          </p:cNvPr>
          <p:cNvGraphicFramePr>
            <a:graphicFrameLocks noGrp="1"/>
          </p:cNvGraphicFramePr>
          <p:nvPr>
            <p:extLst>
              <p:ext uri="{D42A27DB-BD31-4B8C-83A1-F6EECF244321}">
                <p14:modId xmlns:p14="http://schemas.microsoft.com/office/powerpoint/2010/main" val="1007123284"/>
              </p:ext>
            </p:extLst>
          </p:nvPr>
        </p:nvGraphicFramePr>
        <p:xfrm>
          <a:off x="1685644" y="2408247"/>
          <a:ext cx="8820712" cy="1916737"/>
        </p:xfrm>
        <a:graphic>
          <a:graphicData uri="http://schemas.openxmlformats.org/drawingml/2006/table">
            <a:tbl>
              <a:tblPr firstRow="1" firstCol="1" bandRow="1">
                <a:tableStyleId>{5940675A-B579-460E-94D1-54222C63F5DA}</a:tableStyleId>
              </a:tblPr>
              <a:tblGrid>
                <a:gridCol w="2484325">
                  <a:extLst>
                    <a:ext uri="{9D8B030D-6E8A-4147-A177-3AD203B41FA5}">
                      <a16:colId xmlns:a16="http://schemas.microsoft.com/office/drawing/2014/main" val="3253361831"/>
                    </a:ext>
                  </a:extLst>
                </a:gridCol>
                <a:gridCol w="6336387">
                  <a:extLst>
                    <a:ext uri="{9D8B030D-6E8A-4147-A177-3AD203B41FA5}">
                      <a16:colId xmlns:a16="http://schemas.microsoft.com/office/drawing/2014/main" val="2295912447"/>
                    </a:ext>
                  </a:extLst>
                </a:gridCol>
              </a:tblGrid>
              <a:tr h="633978">
                <a:tc>
                  <a:txBody>
                    <a:bodyPr/>
                    <a:lstStyle/>
                    <a:p>
                      <a:pPr algn="ctr">
                        <a:lnSpc>
                          <a:spcPct val="105000"/>
                        </a:lnSpc>
                        <a:spcAft>
                          <a:spcPts val="800"/>
                        </a:spcAft>
                      </a:pPr>
                      <a:r>
                        <a:rPr lang="en-GB" sz="1800" dirty="0">
                          <a:effectLst/>
                        </a:rPr>
                        <a:t>Features that we attempt</a:t>
                      </a:r>
                      <a:endParaRPr lang="tr-T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a:effectLst/>
                        </a:rPr>
                        <a:t>Description</a:t>
                      </a:r>
                      <a:endParaRPr lang="tr-T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0049906"/>
                  </a:ext>
                </a:extLst>
              </a:tr>
              <a:tr h="1282759">
                <a:tc>
                  <a:txBody>
                    <a:bodyPr/>
                    <a:lstStyle/>
                    <a:p>
                      <a:pPr algn="ctr">
                        <a:lnSpc>
                          <a:spcPct val="105000"/>
                        </a:lnSpc>
                        <a:spcAft>
                          <a:spcPts val="800"/>
                        </a:spcAft>
                      </a:pPr>
                      <a:r>
                        <a:rPr lang="en-GB" sz="1800" dirty="0">
                          <a:effectLst/>
                        </a:rPr>
                        <a:t>data-spy="scroll"</a:t>
                      </a:r>
                      <a:endParaRPr lang="tr-TR" sz="1800" dirty="0">
                        <a:effectLst/>
                      </a:endParaRPr>
                    </a:p>
                    <a:p>
                      <a:pPr algn="ctr">
                        <a:lnSpc>
                          <a:spcPct val="105000"/>
                        </a:lnSpc>
                        <a:spcAft>
                          <a:spcPts val="800"/>
                        </a:spcAft>
                      </a:pPr>
                      <a:r>
                        <a:rPr lang="en-GB" sz="1800" dirty="0">
                          <a:effectLst/>
                        </a:rPr>
                        <a:t>data-target="#menu”</a:t>
                      </a:r>
                      <a:endParaRPr lang="tr-T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05000"/>
                        </a:lnSpc>
                        <a:spcAft>
                          <a:spcPts val="800"/>
                        </a:spcAft>
                      </a:pPr>
                      <a:r>
                        <a:rPr lang="en-GB" sz="1800" dirty="0">
                          <a:effectLst/>
                        </a:rPr>
                        <a:t>We tried to show the heading in the navigation bar by using data-spy when we scroll down the page it was going to show the which heading are we at but since all headings are in different webpage we decided not to use it.</a:t>
                      </a:r>
                      <a:endParaRPr lang="tr-T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48382831"/>
                  </a:ext>
                </a:extLst>
              </a:tr>
            </a:tbl>
          </a:graphicData>
        </a:graphic>
      </p:graphicFrame>
    </p:spTree>
    <p:extLst>
      <p:ext uri="{BB962C8B-B14F-4D97-AF65-F5344CB8AC3E}">
        <p14:creationId xmlns:p14="http://schemas.microsoft.com/office/powerpoint/2010/main" val="157674929"/>
      </p:ext>
    </p:extLst>
  </p:cSld>
  <p:clrMapOvr>
    <a:masterClrMapping/>
  </p:clrMapOvr>
</p:sld>
</file>

<file path=ppt/theme/theme1.xml><?xml version="1.0" encoding="utf-8"?>
<a:theme xmlns:a="http://schemas.openxmlformats.org/drawingml/2006/main" name="lecture_slide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p_template.potx" id="{8973254E-11A4-0147-8AF1-03A518CC0848}" vid="{B08F42E3-BF78-5C4D-946D-7029EBF7E3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 dockstate="right" visibility="0" width="70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E77F16B8-EB3E-4B4D-A3A5-16960A49F088}">
  <we:reference id="wa104178141" version="2.0.9.0" store="en-IE" storeType="OMEX"/>
  <we:alternateReferences>
    <we:reference id="wa104178141" version="2.0.9.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7B26F3F-D699-FE42-BDCD-AD8A2EE806DD}">
  <we:reference id="wa104379997" version="1.0.0.2" store="en-IE" storeType="OMEX"/>
  <we:alternateReferences>
    <we:reference id="WA104379997" version="1.0.0.2"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72654</TotalTime>
  <Words>449</Words>
  <Application>Microsoft Office PowerPoint</Application>
  <PresentationFormat>Widescreen</PresentationFormat>
  <Paragraphs>69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Fira Mono</vt:lpstr>
      <vt:lpstr>Fira Sans Light</vt:lpstr>
      <vt:lpstr>Fira Sans Medium</vt:lpstr>
      <vt:lpstr>Times New Roman</vt:lpstr>
      <vt:lpstr>Ubuntu</vt:lpstr>
      <vt:lpstr>lecture_slides_template</vt:lpstr>
      <vt:lpstr>SSWD – Project Presentation</vt:lpstr>
      <vt:lpstr>Visual Design</vt:lpstr>
      <vt:lpstr>Visual Design</vt:lpstr>
      <vt:lpstr>Private Section</vt:lpstr>
      <vt:lpstr>Private Section</vt:lpstr>
      <vt:lpstr>Member/Admin</vt:lpstr>
      <vt:lpstr>Technologies Used</vt:lpstr>
      <vt:lpstr>Extra Feature(s)</vt:lpstr>
      <vt:lpstr>What is missing?</vt:lpstr>
      <vt:lpstr>Features to Improve</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oguz,sarac</cp:lastModifiedBy>
  <cp:revision>5592</cp:revision>
  <cp:lastPrinted>2017-02-13T14:21:16Z</cp:lastPrinted>
  <dcterms:created xsi:type="dcterms:W3CDTF">2014-09-17T16:20:56Z</dcterms:created>
  <dcterms:modified xsi:type="dcterms:W3CDTF">2020-05-06T22:54:38Z</dcterms:modified>
</cp:coreProperties>
</file>