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9" r:id="rId6"/>
    <p:sldId id="268" r:id="rId7"/>
    <p:sldId id="267" r:id="rId8"/>
    <p:sldId id="271" r:id="rId9"/>
    <p:sldId id="270" r:id="rId10"/>
    <p:sldId id="272" r:id="rId11"/>
    <p:sldId id="273" r:id="rId12"/>
    <p:sldId id="259" r:id="rId13"/>
    <p:sldId id="260" r:id="rId14"/>
    <p:sldId id="261" r:id="rId15"/>
    <p:sldId id="264" r:id="rId16"/>
    <p:sldId id="263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8323-378E-970D-1193-11757A378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834" y="1294664"/>
            <a:ext cx="8825658" cy="2677648"/>
          </a:xfrm>
        </p:spPr>
        <p:txBody>
          <a:bodyPr/>
          <a:lstStyle/>
          <a:p>
            <a:pPr algn="ctr"/>
            <a:r>
              <a:rPr lang="en-TR" dirty="0"/>
              <a:t>SwiftUI Architectural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06516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EE18-1A14-CE24-2B14-42AAC663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Coordinator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09B38-F071-0943-CA6D-0CEF635D2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Coordinator (aka Router) was an essential part of VIPER, RIBs and MVVM-R architectures. Allocation of a separate module for screen navigation was well justified in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UIKit</a:t>
            </a:r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apps.</a:t>
            </a:r>
          </a:p>
          <a:p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Coordinators aimed to solve two problems: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Decoupling the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ViewControllers</a:t>
            </a:r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from each other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Programmatic navigation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66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0C1D-9344-B566-4A2A-FA9E948C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Why is Coordinator not suitable for SwiftUI?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2BA15-9B7D-122E-A6FD-4E5BE8DA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>
                <a:solidFill>
                  <a:schemeClr val="tx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TR" sz="18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avigation is fully controlled by the state changing</a:t>
            </a:r>
            <a:r>
              <a:rPr lang="en-TR" sz="1800" dirty="0">
                <a:solidFill>
                  <a:schemeClr val="tx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TR" dirty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n-TR" sz="18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“Views are a function of state”. The key word here is </a:t>
            </a:r>
            <a:r>
              <a:rPr lang="en-TR" sz="1800" b="1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function</a:t>
            </a:r>
            <a:r>
              <a:rPr lang="en-TR" sz="18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 An algorithm of converting state data to a rendered picture.</a:t>
            </a:r>
          </a:p>
          <a:p>
            <a:pPr algn="l"/>
            <a:r>
              <a:rPr lang="en-TR" b="1" dirty="0">
                <a:solidFill>
                  <a:schemeClr val="tx1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R</a:t>
            </a:r>
            <a:r>
              <a:rPr lang="en-TR" sz="1800" b="1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outing is an integral part of this drawing algorithm</a:t>
            </a:r>
            <a:r>
              <a:rPr lang="en-TR" sz="18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20989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7DC2-27D6-E68B-2BC8-F7E27D0D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MVVM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4B17-7C84-5D6E-C6BD-AB0D4308A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SwiftUI</a:t>
            </a:r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comes with MVVM built-in.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In the simplest case, where the View does not rely on any external state, its local @State variables take the role of the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ViewModel</a:t>
            </a:r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providing the subscription mechanism (Binding) for refreshing the UI whenever the state changes.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For more complex scenarios, 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Views</a:t>
            </a:r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 can reference an external </a:t>
            </a:r>
            <a:r>
              <a:rPr lang="en-U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ObservableObject</a:t>
            </a:r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which in this case can be a distinct </a:t>
            </a:r>
            <a:r>
              <a:rPr lang="en-U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ViewModel</a:t>
            </a:r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endParaRPr lang="en-TR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211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0E94245-AA03-0C66-DCF1-950CF9423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2150694"/>
            <a:ext cx="6391533" cy="255661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8D56-E821-96E1-F4DE-ED914DC00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Model</a:t>
            </a:r>
            <a:r>
              <a:rPr lang="en-US" b="0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: </a:t>
            </a:r>
            <a:r>
              <a:rPr lang="en-US" dirty="0">
                <a:solidFill>
                  <a:srgbClr val="FFFFFF"/>
                </a:solidFill>
                <a:latin typeface="source-serif-pro"/>
              </a:rPr>
              <a:t>a</a:t>
            </a:r>
            <a:r>
              <a:rPr lang="en-US" b="0" i="0" dirty="0">
                <a:solidFill>
                  <a:srgbClr val="FFFFFF"/>
                </a:solidFill>
                <a:effectLst/>
                <a:latin typeface="source-serif-pro"/>
              </a:rPr>
              <a:t> passive or active data container.</a:t>
            </a:r>
          </a:p>
          <a:p>
            <a:pPr>
              <a:lnSpc>
                <a:spcPct val="90000"/>
              </a:lnSpc>
            </a:pPr>
            <a:r>
              <a:rPr lang="en-US" b="1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View</a:t>
            </a:r>
            <a:r>
              <a:rPr lang="en-US" b="0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: </a:t>
            </a:r>
            <a:r>
              <a:rPr lang="en-US" b="0" i="1" dirty="0">
                <a:solidFill>
                  <a:srgbClr val="FFFFFF"/>
                </a:solidFill>
                <a:effectLst/>
                <a:latin typeface="source-serif-pro"/>
              </a:rPr>
              <a:t>View</a:t>
            </a:r>
            <a:r>
              <a:rPr lang="en-US" b="0" i="0" dirty="0">
                <a:solidFill>
                  <a:srgbClr val="FFFFFF"/>
                </a:solidFill>
                <a:effectLst/>
                <a:latin typeface="source-serif-pro"/>
              </a:rPr>
              <a:t> is the usual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ource-serif-pro"/>
              </a:rPr>
              <a:t>SwiftUI</a:t>
            </a:r>
            <a:r>
              <a:rPr lang="en-US" b="0" i="0" dirty="0">
                <a:solidFill>
                  <a:srgbClr val="FFFFFF"/>
                </a:solidFill>
                <a:effectLst/>
                <a:latin typeface="source-serif-pro"/>
              </a:rPr>
              <a:t> view, which may be stateless or stateful - it depends on the code style or situation.</a:t>
            </a:r>
            <a:endParaRPr lang="en-US" b="0" i="0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>
              <a:lnSpc>
                <a:spcPct val="90000"/>
              </a:lnSpc>
            </a:pPr>
            <a:r>
              <a:rPr lang="en-US" b="1" i="0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ViewModel</a:t>
            </a:r>
            <a:r>
              <a:rPr lang="en-US" b="0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: an 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ObservableObject</a:t>
            </a:r>
            <a:r>
              <a:rPr lang="en-US" b="0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 that encapsulates the business logic and allows the View to observe changes of the state</a:t>
            </a:r>
            <a:br>
              <a:rPr lang="en-US" b="0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>
              <a:lnSpc>
                <a:spcPct val="90000"/>
              </a:lnSpc>
            </a:pPr>
            <a:endParaRPr lang="en-TR" dirty="0">
              <a:solidFill>
                <a:srgbClr val="FFFFFF"/>
              </a:solidFill>
            </a:endParaRP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52265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E6C1-F49B-497E-1F0C-7769EB70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TR" dirty="0"/>
              <a:t>Pros &amp; Cons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AE7EAF-55C6-DDA7-73E7-798FB20AA5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57620"/>
              </p:ext>
            </p:extLst>
          </p:nvPr>
        </p:nvGraphicFramePr>
        <p:xfrm>
          <a:off x="692209" y="2478279"/>
          <a:ext cx="10246408" cy="4322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204">
                  <a:extLst>
                    <a:ext uri="{9D8B030D-6E8A-4147-A177-3AD203B41FA5}">
                      <a16:colId xmlns:a16="http://schemas.microsoft.com/office/drawing/2014/main" val="1622102879"/>
                    </a:ext>
                  </a:extLst>
                </a:gridCol>
                <a:gridCol w="5123204">
                  <a:extLst>
                    <a:ext uri="{9D8B030D-6E8A-4147-A177-3AD203B41FA5}">
                      <a16:colId xmlns:a16="http://schemas.microsoft.com/office/drawing/2014/main" val="903903055"/>
                    </a:ext>
                  </a:extLst>
                </a:gridCol>
              </a:tblGrid>
              <a:tr h="694435">
                <a:tc>
                  <a:txBody>
                    <a:bodyPr/>
                    <a:lstStyle/>
                    <a:p>
                      <a:r>
                        <a:rPr lang="en-TR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Disadvanteges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157446"/>
                  </a:ext>
                </a:extLst>
              </a:tr>
              <a:tr h="51913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and clear implementation.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Bidirectional architecture: which is not very good for scaling and complex screens.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443970"/>
                  </a:ext>
                </a:extLst>
              </a:tr>
              <a:tr h="51913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are no dependencies between 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modularity - expansion of the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46751"/>
                  </a:ext>
                </a:extLst>
              </a:tr>
              <a:tr h="51913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Updating the 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occurs only as needed which is controlled by the </a:t>
                      </a:r>
                      <a:r>
                        <a:rPr lang="en-U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ViewModel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no single source of truth, which is important for the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SwiftUI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 drive concept.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983"/>
                  </a:ext>
                </a:extLst>
              </a:tr>
              <a:tr h="51913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testability of individual parts of the app.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627225"/>
                  </a:ext>
                </a:extLst>
              </a:tr>
              <a:tr h="51913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modularity: We can reuse that View In multiple places without changing a View’s code itself.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17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379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DCF7-21C5-5431-7F59-B2EE6AB5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dirty="0" err="1">
                <a:solidFill>
                  <a:srgbClr val="EBEBEB"/>
                </a:solidFill>
                <a:effectLst/>
                <a:latin typeface="sohne"/>
              </a:rPr>
              <a:t>AppState</a:t>
            </a:r>
            <a:r>
              <a:rPr lang="en-US" sz="3600" b="1" i="0" dirty="0">
                <a:solidFill>
                  <a:srgbClr val="EBEBEB"/>
                </a:solidFill>
                <a:effectLst/>
                <a:latin typeface="sohne"/>
              </a:rPr>
              <a:t>-MVVM architecture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EFE66-F133-68A3-97AC-9EF01F2ED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CECAC3"/>
                </a:solidFill>
                <a:effectLst/>
                <a:latin typeface="source-serif-pro"/>
              </a:rPr>
              <a:t>AppState</a:t>
            </a:r>
            <a:r>
              <a:rPr lang="en-US" b="1" i="0" dirty="0">
                <a:solidFill>
                  <a:srgbClr val="CECAC3"/>
                </a:solidFill>
                <a:effectLst/>
                <a:latin typeface="source-serif-pro"/>
              </a:rPr>
              <a:t>-MVVM </a:t>
            </a:r>
            <a:r>
              <a:rPr lang="en-US" b="0" i="0" dirty="0">
                <a:solidFill>
                  <a:srgbClr val="CECAC3"/>
                </a:solidFill>
                <a:effectLst/>
                <a:latin typeface="source-serif-pro"/>
              </a:rPr>
              <a:t>— is a modernized </a:t>
            </a:r>
            <a:r>
              <a:rPr lang="en-US" b="0" i="1" dirty="0">
                <a:solidFill>
                  <a:srgbClr val="CECAC3"/>
                </a:solidFill>
                <a:effectLst/>
                <a:latin typeface="source-serif-pro"/>
              </a:rPr>
              <a:t>MVVM</a:t>
            </a:r>
            <a:r>
              <a:rPr lang="en-US" b="0" i="0" dirty="0">
                <a:solidFill>
                  <a:srgbClr val="CECAC3"/>
                </a:solidFill>
                <a:effectLst/>
                <a:latin typeface="source-serif-pro"/>
              </a:rPr>
              <a:t> architecture, in which the missing </a:t>
            </a:r>
            <a:r>
              <a:rPr lang="en-US" b="0" i="1" dirty="0" err="1">
                <a:solidFill>
                  <a:srgbClr val="CECAC3"/>
                </a:solidFill>
                <a:effectLst/>
                <a:latin typeface="source-serif-pro"/>
              </a:rPr>
              <a:t>AppState</a:t>
            </a:r>
            <a:r>
              <a:rPr lang="en-US" b="0" i="0" dirty="0">
                <a:solidFill>
                  <a:srgbClr val="CECAC3"/>
                </a:solidFill>
                <a:effectLst/>
                <a:latin typeface="source-serif-pro"/>
              </a:rPr>
              <a:t> layer appears. It’s kind of a combination MVVM and Clean architectures.</a:t>
            </a:r>
          </a:p>
          <a:p>
            <a:r>
              <a:rPr lang="en-US" dirty="0">
                <a:solidFill>
                  <a:srgbClr val="CECAC3"/>
                </a:solidFill>
                <a:latin typeface="source-serif-pro"/>
              </a:rPr>
              <a:t>O</a:t>
            </a:r>
            <a:r>
              <a:rPr lang="en-US" b="0" i="0" dirty="0">
                <a:solidFill>
                  <a:srgbClr val="CECAC3"/>
                </a:solidFill>
                <a:effectLst/>
                <a:latin typeface="source-serif-pro"/>
              </a:rPr>
              <a:t>n using and updating </a:t>
            </a:r>
            <a:r>
              <a:rPr lang="en-US" b="0" i="1" dirty="0" err="1">
                <a:solidFill>
                  <a:srgbClr val="CECAC3"/>
                </a:solidFill>
                <a:effectLst/>
                <a:latin typeface="source-serif-pro"/>
              </a:rPr>
              <a:t>AppState</a:t>
            </a:r>
            <a:r>
              <a:rPr lang="en-US" b="0" i="0" dirty="0">
                <a:solidFill>
                  <a:srgbClr val="CECAC3"/>
                </a:solidFill>
                <a:effectLst/>
                <a:latin typeface="source-serif-pro"/>
              </a:rPr>
              <a:t> the binding is dispatched directly not to the </a:t>
            </a:r>
            <a:r>
              <a:rPr lang="en-US" b="0" i="1" dirty="0">
                <a:solidFill>
                  <a:srgbClr val="CECAC3"/>
                </a:solidFill>
                <a:effectLst/>
                <a:latin typeface="source-serif-pro"/>
              </a:rPr>
              <a:t>View</a:t>
            </a:r>
            <a:r>
              <a:rPr lang="en-US" b="0" i="0" dirty="0">
                <a:solidFill>
                  <a:srgbClr val="CECAC3"/>
                </a:solidFill>
                <a:effectLst/>
                <a:latin typeface="source-serif-pro"/>
              </a:rPr>
              <a:t>, but to the </a:t>
            </a:r>
            <a:r>
              <a:rPr lang="en-US" b="0" i="1" dirty="0" err="1">
                <a:solidFill>
                  <a:srgbClr val="CECAC3"/>
                </a:solidFill>
                <a:effectLst/>
                <a:latin typeface="source-serif-pro"/>
              </a:rPr>
              <a:t>ViewModel</a:t>
            </a:r>
            <a:r>
              <a:rPr lang="en-US" b="0" i="0" dirty="0">
                <a:solidFill>
                  <a:srgbClr val="CECAC3"/>
                </a:solidFill>
                <a:effectLst/>
                <a:latin typeface="source-serif-pro"/>
              </a:rPr>
              <a:t>, which encapsulates business logic inside and in needed form and only if need updates the </a:t>
            </a:r>
            <a:r>
              <a:rPr lang="en-US" b="0" i="1" dirty="0">
                <a:solidFill>
                  <a:srgbClr val="CECAC3"/>
                </a:solidFill>
                <a:effectLst/>
                <a:latin typeface="source-serif-pro"/>
              </a:rPr>
              <a:t>View</a:t>
            </a:r>
            <a:r>
              <a:rPr lang="en-US" b="0" i="0" dirty="0">
                <a:solidFill>
                  <a:srgbClr val="CECAC3"/>
                </a:solidFill>
                <a:effectLst/>
                <a:latin typeface="source-serif-pro"/>
              </a:rPr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5305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4" name="Picture 3" descr="A picture containing text, nature, night sky&#10;&#10;Description automatically generated">
            <a:extLst>
              <a:ext uri="{FF2B5EF4-FFF2-40B4-BE49-F238E27FC236}">
                <a16:creationId xmlns:a16="http://schemas.microsoft.com/office/drawing/2014/main" id="{C1A1E12E-A843-2552-174A-835010E31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36" y="2315116"/>
            <a:ext cx="4828707" cy="22453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74688-CECD-5EA8-0CBB-C9C20FE35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653143"/>
            <a:ext cx="5132439" cy="557733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0" i="1" dirty="0" err="1">
                <a:solidFill>
                  <a:srgbClr val="FFFFFF"/>
                </a:solidFill>
                <a:effectLst/>
                <a:latin typeface="source-serif-pro"/>
              </a:rPr>
              <a:t>AppState</a:t>
            </a:r>
            <a:r>
              <a:rPr lang="en-US" sz="1700" b="0" i="0" dirty="0">
                <a:solidFill>
                  <a:srgbClr val="FFFFFF"/>
                </a:solidFill>
                <a:effectLst/>
                <a:latin typeface="source-serif-pro"/>
              </a:rPr>
              <a:t> - the single source of truth and keeps the state for the whole app.</a:t>
            </a:r>
          </a:p>
          <a:p>
            <a:pPr>
              <a:lnSpc>
                <a:spcPct val="90000"/>
              </a:lnSpc>
            </a:pPr>
            <a:r>
              <a:rPr lang="en-US" sz="1700" b="0" i="1" dirty="0">
                <a:solidFill>
                  <a:srgbClr val="FFFFFF"/>
                </a:solidFill>
                <a:effectLst/>
                <a:latin typeface="source-serif-pro"/>
              </a:rPr>
              <a:t>Repository</a:t>
            </a:r>
            <a:r>
              <a:rPr lang="en-US" sz="1700" b="0" i="0" dirty="0">
                <a:solidFill>
                  <a:srgbClr val="FFFFFF"/>
                </a:solidFill>
                <a:effectLst/>
                <a:latin typeface="source-serif-pro"/>
              </a:rPr>
              <a:t> is an abstract gateway for data I / O. It is also stateless, doesn’t have write access to the </a:t>
            </a:r>
            <a:r>
              <a:rPr lang="en-US" sz="1700" b="0" i="1" dirty="0" err="1">
                <a:solidFill>
                  <a:srgbClr val="FFFFFF"/>
                </a:solidFill>
                <a:effectLst/>
                <a:latin typeface="source-serif-pro"/>
              </a:rPr>
              <a:t>AppState</a:t>
            </a:r>
            <a:r>
              <a:rPr lang="en-US" sz="1700" b="0" i="1" dirty="0">
                <a:solidFill>
                  <a:srgbClr val="FFFFFF"/>
                </a:solidFill>
                <a:effectLst/>
                <a:latin typeface="source-serif-pro"/>
              </a:rPr>
              <a:t> </a:t>
            </a:r>
            <a:r>
              <a:rPr lang="en-US" sz="1700" b="0" i="0" dirty="0">
                <a:solidFill>
                  <a:srgbClr val="FFFFFF"/>
                </a:solidFill>
                <a:effectLst/>
                <a:latin typeface="source-serif-pro"/>
              </a:rPr>
              <a:t>and contains only the logic related to working with the data.</a:t>
            </a:r>
          </a:p>
          <a:p>
            <a:pPr>
              <a:lnSpc>
                <a:spcPct val="90000"/>
              </a:lnSpc>
            </a:pPr>
            <a:r>
              <a:rPr lang="en-US" sz="1700" b="0" i="1" dirty="0">
                <a:solidFill>
                  <a:srgbClr val="FFFFFF"/>
                </a:solidFill>
                <a:effectLst/>
                <a:latin typeface="source-serif-pro"/>
              </a:rPr>
              <a:t>Service</a:t>
            </a:r>
            <a:r>
              <a:rPr lang="en-US" sz="1700" b="0" i="0" dirty="0">
                <a:solidFill>
                  <a:srgbClr val="FFFFFF"/>
                </a:solidFill>
                <a:effectLst/>
                <a:latin typeface="source-serif-pro"/>
              </a:rPr>
              <a:t> provides access to data from </a:t>
            </a:r>
            <a:r>
              <a:rPr lang="en-US" sz="1700" b="0" i="1" dirty="0">
                <a:solidFill>
                  <a:srgbClr val="FFFFFF"/>
                </a:solidFill>
                <a:effectLst/>
                <a:latin typeface="source-serif-pro"/>
              </a:rPr>
              <a:t>Repository</a:t>
            </a:r>
            <a:r>
              <a:rPr lang="en-US" sz="1700" b="0" i="0" dirty="0">
                <a:solidFill>
                  <a:srgbClr val="FFFFFF"/>
                </a:solidFill>
                <a:effectLst/>
                <a:latin typeface="source-serif-pro"/>
              </a:rPr>
              <a:t> layer (e.g., a web server, a local database, etc.) and have write access to the </a:t>
            </a:r>
            <a:r>
              <a:rPr lang="en-US" sz="1700" b="0" i="1" dirty="0" err="1">
                <a:solidFill>
                  <a:srgbClr val="FFFFFF"/>
                </a:solidFill>
                <a:effectLst/>
                <a:latin typeface="source-serif-pro"/>
              </a:rPr>
              <a:t>AppState</a:t>
            </a:r>
            <a:r>
              <a:rPr lang="en-US" sz="1700" b="0" i="1" dirty="0">
                <a:solidFill>
                  <a:srgbClr val="FFFFFF"/>
                </a:solidFill>
                <a:effectLst/>
                <a:latin typeface="source-serif-pro"/>
              </a:rPr>
              <a:t>.</a:t>
            </a:r>
            <a:endParaRPr lang="en-US" sz="1700" b="0" i="0" dirty="0">
              <a:solidFill>
                <a:srgbClr val="FFFFFF"/>
              </a:solidFill>
              <a:effectLst/>
              <a:latin typeface="source-serif-pro"/>
            </a:endParaRPr>
          </a:p>
          <a:p>
            <a:pPr>
              <a:lnSpc>
                <a:spcPct val="90000"/>
              </a:lnSpc>
            </a:pPr>
            <a:r>
              <a:rPr lang="en-US" sz="1700" b="0" i="1" dirty="0" err="1">
                <a:solidFill>
                  <a:srgbClr val="FFFFFF"/>
                </a:solidFill>
                <a:effectLst/>
                <a:latin typeface="source-serif-pro"/>
              </a:rPr>
              <a:t>ViewModel</a:t>
            </a:r>
            <a:r>
              <a:rPr lang="en-US" sz="1700" b="0" i="0" dirty="0">
                <a:solidFill>
                  <a:srgbClr val="FFFFFF"/>
                </a:solidFill>
                <a:effectLst/>
                <a:latin typeface="source-serif-pro"/>
              </a:rPr>
              <a:t> encapsulates the business logic for the specific </a:t>
            </a:r>
            <a:r>
              <a:rPr lang="en-US" sz="1700" b="0" i="1" dirty="0">
                <a:solidFill>
                  <a:srgbClr val="FFFFFF"/>
                </a:solidFill>
                <a:effectLst/>
                <a:latin typeface="source-serif-pro"/>
              </a:rPr>
              <a:t>View</a:t>
            </a:r>
            <a:r>
              <a:rPr lang="en-US" sz="1700" b="0" i="0" dirty="0">
                <a:solidFill>
                  <a:srgbClr val="FFFFFF"/>
                </a:solidFill>
                <a:effectLst/>
                <a:latin typeface="source-serif-pro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700" b="0" i="1" dirty="0">
                <a:solidFill>
                  <a:srgbClr val="FFFFFF"/>
                </a:solidFill>
                <a:effectLst/>
                <a:latin typeface="source-serif-pro"/>
              </a:rPr>
              <a:t>View</a:t>
            </a:r>
            <a:r>
              <a:rPr lang="en-US" sz="1700" b="0" i="0" dirty="0">
                <a:solidFill>
                  <a:srgbClr val="FFFFFF"/>
                </a:solidFill>
                <a:effectLst/>
                <a:latin typeface="source-serif-pro"/>
              </a:rPr>
              <a:t> is the usual </a:t>
            </a:r>
            <a:r>
              <a:rPr lang="en-US" sz="1700" b="0" i="0" dirty="0" err="1">
                <a:solidFill>
                  <a:srgbClr val="FFFFFF"/>
                </a:solidFill>
                <a:effectLst/>
                <a:latin typeface="source-serif-pro"/>
              </a:rPr>
              <a:t>SwiftUI</a:t>
            </a:r>
            <a:r>
              <a:rPr lang="en-US" sz="1700" b="0" i="0" dirty="0">
                <a:solidFill>
                  <a:srgbClr val="FFFFFF"/>
                </a:solidFill>
                <a:effectLst/>
                <a:latin typeface="source-serif-pro"/>
              </a:rPr>
              <a:t> view, which needs to be stateless because of the presence of the </a:t>
            </a:r>
            <a:r>
              <a:rPr lang="en-US" sz="1700" b="0" i="1" dirty="0" err="1">
                <a:solidFill>
                  <a:srgbClr val="FFFFFF"/>
                </a:solidFill>
                <a:effectLst/>
                <a:latin typeface="source-serif-pro"/>
              </a:rPr>
              <a:t>AppState</a:t>
            </a:r>
            <a:r>
              <a:rPr lang="en-US" sz="1700" b="0" i="0" dirty="0">
                <a:solidFill>
                  <a:srgbClr val="FFFFFF"/>
                </a:solidFill>
                <a:effectLst/>
                <a:latin typeface="source-serif-pro"/>
              </a:rPr>
              <a:t> and the </a:t>
            </a:r>
            <a:r>
              <a:rPr lang="en-US" sz="1700" b="0" i="1" dirty="0" err="1">
                <a:solidFill>
                  <a:srgbClr val="FFFFFF"/>
                </a:solidFill>
                <a:effectLst/>
                <a:latin typeface="source-serif-pro"/>
              </a:rPr>
              <a:t>ViewModel</a:t>
            </a:r>
            <a:r>
              <a:rPr lang="en-US" sz="1700" b="0" i="0" dirty="0">
                <a:solidFill>
                  <a:srgbClr val="FFFFFF"/>
                </a:solidFill>
                <a:effectLst/>
                <a:latin typeface="source-serif-pro"/>
              </a:rPr>
              <a:t> layers.</a:t>
            </a:r>
          </a:p>
          <a:p>
            <a:pPr>
              <a:lnSpc>
                <a:spcPct val="90000"/>
              </a:lnSpc>
            </a:pPr>
            <a:endParaRPr lang="en-TR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454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1EF1-4762-6C77-E6D2-D08AE3A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TR" dirty="0"/>
              <a:t>Pros &amp; Cons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C5FAD7-71A6-67B1-649C-86B475B46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452153"/>
              </p:ext>
            </p:extLst>
          </p:nvPr>
        </p:nvGraphicFramePr>
        <p:xfrm>
          <a:off x="598206" y="2603500"/>
          <a:ext cx="10921526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0763">
                  <a:extLst>
                    <a:ext uri="{9D8B030D-6E8A-4147-A177-3AD203B41FA5}">
                      <a16:colId xmlns:a16="http://schemas.microsoft.com/office/drawing/2014/main" val="842154866"/>
                    </a:ext>
                  </a:extLst>
                </a:gridCol>
                <a:gridCol w="5460763">
                  <a:extLst>
                    <a:ext uri="{9D8B030D-6E8A-4147-A177-3AD203B41FA5}">
                      <a16:colId xmlns:a16="http://schemas.microsoft.com/office/drawing/2014/main" val="2507118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11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Benefits of Unidirectional and Bidirectional architectures.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 greater modularity - expansion of the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4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a single source of truth, which is very important for the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SwiftUI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 drive concept.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Dependence of the </a:t>
                      </a:r>
                      <a:r>
                        <a:rPr lang="en-U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ViewModel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layer on the </a:t>
                      </a:r>
                      <a:r>
                        <a:rPr lang="en-U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AppState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implementation.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12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modularity: since a 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not dependent on the </a:t>
                      </a:r>
                      <a:r>
                        <a:rPr lang="en-U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AppState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implementation.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2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are no dependencies between 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4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Updating the 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occurs only as needed which is controlled by the </a:t>
                      </a:r>
                      <a:r>
                        <a:rPr lang="en-U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ViewModel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25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 test coverage.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349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10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8C16-B288-52DC-E3AB-160B1D19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TR" dirty="0"/>
              <a:t>UIKit vs SwiftUI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0757-0236-C584-9253-6F4DEEF4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b="0" i="0" dirty="0" err="1">
                <a:effectLst/>
                <a:latin typeface="Lato" panose="020F0502020204030204" pitchFamily="34" charset="0"/>
              </a:rPr>
              <a:t>UIKit</a:t>
            </a:r>
            <a:r>
              <a:rPr lang="en-US" sz="1600" b="0" i="0" dirty="0">
                <a:effectLst/>
                <a:latin typeface="Lato" panose="020F0502020204030204" pitchFamily="34" charset="0"/>
              </a:rPr>
              <a:t> was an </a:t>
            </a:r>
            <a:r>
              <a:rPr lang="en-US" sz="1600" b="1" i="0" dirty="0">
                <a:effectLst/>
                <a:latin typeface="Lato" panose="020F0502020204030204" pitchFamily="34" charset="0"/>
              </a:rPr>
              <a:t>imperative, event-driven</a:t>
            </a:r>
            <a:r>
              <a:rPr lang="en-US" sz="1600" b="0" i="0" dirty="0">
                <a:effectLst/>
                <a:latin typeface="Lato" panose="020F0502020204030204" pitchFamily="34" charset="0"/>
              </a:rPr>
              <a:t> framework. </a:t>
            </a:r>
          </a:p>
          <a:p>
            <a:r>
              <a:rPr lang="en-US" sz="1600" b="0" i="0" dirty="0" err="1">
                <a:effectLst/>
                <a:latin typeface="Lato" panose="020F0502020204030203" pitchFamily="34" charset="0"/>
              </a:rPr>
              <a:t>SwiftUI</a:t>
            </a:r>
            <a:r>
              <a:rPr lang="en-US" sz="1600" b="0" i="0" dirty="0">
                <a:effectLst/>
                <a:latin typeface="Lato" panose="020F0502020204030203" pitchFamily="34" charset="0"/>
              </a:rPr>
              <a:t> is a </a:t>
            </a:r>
            <a:r>
              <a:rPr lang="en-US" sz="1600" b="1" i="0" dirty="0">
                <a:effectLst/>
                <a:latin typeface="Lato" panose="020F0502020204030203" pitchFamily="34" charset="0"/>
              </a:rPr>
              <a:t>declarative, state-driven</a:t>
            </a:r>
            <a:r>
              <a:rPr lang="en-US" sz="1600" b="0" i="0" dirty="0">
                <a:effectLst/>
                <a:latin typeface="Lato" panose="020F0502020204030203" pitchFamily="34" charset="0"/>
              </a:rPr>
              <a:t> framework. </a:t>
            </a:r>
            <a:endParaRPr lang="en-TR" sz="1600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E8A9D69-837F-0D23-070F-F0469EFD5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" b="-1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807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2A6C-C9E7-9659-638B-DEAAA3D0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Single Source of Truth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CBC0-8535-347E-EDB2-DABC9A7E0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SwiftUI</a:t>
            </a:r>
            <a:r>
              <a:rPr lang="en-US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data flow is based on the concept that data has a single source of truth. With a single source of truth, there is one and only one place that determines the value of a piece of data.</a:t>
            </a:r>
          </a:p>
          <a:p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Source of truth can be </a:t>
            </a:r>
            <a:r>
              <a:rPr lang="en-US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State variable (for state local to the view)  </a:t>
            </a:r>
            <a:r>
              <a:rPr lang="en-US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or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StateObject</a:t>
            </a:r>
            <a:r>
              <a:rPr lang="en-US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(for shared data models) </a:t>
            </a:r>
            <a:r>
              <a:rPr lang="en-US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to let </a:t>
            </a:r>
            <a:r>
              <a:rPr lang="en-US" i="0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SwiftUI</a:t>
            </a:r>
            <a:r>
              <a:rPr lang="en-US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manage the value or object for you.</a:t>
            </a:r>
            <a:endParaRPr lang="en-TR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53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EAC658-2906-DFE6-B0DC-10326AAB3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6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8323-378E-970D-1193-11757A378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834" y="1294664"/>
            <a:ext cx="8825658" cy="2677648"/>
          </a:xfrm>
        </p:spPr>
        <p:txBody>
          <a:bodyPr/>
          <a:lstStyle/>
          <a:p>
            <a:pPr algn="ctr"/>
            <a:r>
              <a:rPr lang="en-TR" dirty="0"/>
              <a:t>Anti-Architectural Design Patterns in SwiftUI</a:t>
            </a:r>
          </a:p>
        </p:txBody>
      </p:sp>
    </p:spTree>
    <p:extLst>
      <p:ext uri="{BB962C8B-B14F-4D97-AF65-F5344CB8AC3E}">
        <p14:creationId xmlns:p14="http://schemas.microsoft.com/office/powerpoint/2010/main" val="300861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02FB-EDD7-F5CD-0FEB-FBBDB755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TR">
                <a:solidFill>
                  <a:srgbClr val="EBEBEB"/>
                </a:solidFill>
              </a:rPr>
              <a:t>Viper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EA23F-7BB5-AB09-9E23-33B60CDF3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500" b="0" i="0" dirty="0">
                <a:effectLst/>
                <a:latin typeface="Century Gothic" panose="020B0502020202020204" pitchFamily="34" charset="0"/>
              </a:rPr>
              <a:t>VIPER is an acronym that stands for View-Interactor-Presenter-Entity-Router.</a:t>
            </a:r>
          </a:p>
          <a:p>
            <a:r>
              <a:rPr lang="en-US" sz="1500" b="0" i="0" dirty="0">
                <a:effectLst/>
                <a:latin typeface="Century Gothic" panose="020B0502020202020204" pitchFamily="34" charset="0"/>
              </a:rPr>
              <a:t>VIPER is a great software architecture for </a:t>
            </a:r>
            <a:r>
              <a:rPr lang="en-US" sz="1500" b="0" i="0" dirty="0" err="1">
                <a:effectLst/>
                <a:latin typeface="Century Gothic" panose="020B0502020202020204" pitchFamily="34" charset="0"/>
              </a:rPr>
              <a:t>UIKit</a:t>
            </a:r>
            <a:r>
              <a:rPr lang="en-US" sz="1500" b="0" i="0" dirty="0">
                <a:effectLst/>
                <a:latin typeface="Century Gothic" panose="020B0502020202020204" pitchFamily="34" charset="0"/>
              </a:rPr>
              <a:t>.</a:t>
            </a:r>
          </a:p>
          <a:p>
            <a:r>
              <a:rPr lang="en-US" sz="1500" b="0" i="0" dirty="0">
                <a:effectLst/>
                <a:latin typeface="Century Gothic" panose="020B0502020202020204" pitchFamily="34" charset="0"/>
              </a:rPr>
              <a:t>But it’s </a:t>
            </a:r>
            <a:r>
              <a:rPr lang="en-US" sz="1500" b="0" i="1" dirty="0">
                <a:effectLst/>
                <a:latin typeface="Century Gothic" panose="020B0502020202020204" pitchFamily="34" charset="0"/>
              </a:rPr>
              <a:t>not</a:t>
            </a:r>
            <a:r>
              <a:rPr lang="en-US" sz="1500" b="0" i="0" dirty="0">
                <a:effectLst/>
                <a:latin typeface="Century Gothic" panose="020B0502020202020204" pitchFamily="34" charset="0"/>
              </a:rPr>
              <a:t> the best architecture for </a:t>
            </a:r>
            <a:r>
              <a:rPr lang="en-US" sz="1500" b="0" i="0" dirty="0" err="1">
                <a:effectLst/>
                <a:latin typeface="Century Gothic" panose="020B0502020202020204" pitchFamily="34" charset="0"/>
              </a:rPr>
              <a:t>SwiftUI</a:t>
            </a:r>
            <a:r>
              <a:rPr lang="en-US" sz="1500" b="0" i="0" dirty="0">
                <a:effectLst/>
                <a:latin typeface="Century Gothic" panose="020B0502020202020204" pitchFamily="34" charset="0"/>
              </a:rPr>
              <a:t>. </a:t>
            </a:r>
            <a:endParaRPr lang="en-US" sz="1500" dirty="0">
              <a:latin typeface="Century Gothic" panose="020B050202020202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235645E-A710-C536-B988-97EF5C138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6" y="3347220"/>
            <a:ext cx="6158802" cy="192462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3936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35199-14AE-2A08-9D7D-9F0E57CB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What problem does Viper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BD8CA-2480-C193-B459-455739345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Seperating the responsibilities into the VIPER modules.</a:t>
            </a:r>
          </a:p>
          <a:p>
            <a:r>
              <a:rPr lang="en-TR" dirty="0"/>
              <a:t>Creating more scalible and testable code.</a:t>
            </a:r>
          </a:p>
          <a:p>
            <a:r>
              <a:rPr lang="en-TR" dirty="0"/>
              <a:t>Easier to maintain the code.</a:t>
            </a:r>
          </a:p>
        </p:txBody>
      </p:sp>
    </p:spTree>
    <p:extLst>
      <p:ext uri="{BB962C8B-B14F-4D97-AF65-F5344CB8AC3E}">
        <p14:creationId xmlns:p14="http://schemas.microsoft.com/office/powerpoint/2010/main" val="306929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22C9-8819-4EA0-24AA-F37AB0D7F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sz="1800" b="1" spc="-5" dirty="0">
                <a:solidFill>
                  <a:srgbClr val="29292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en-TR" sz="1800" spc="-5" dirty="0">
                <a:solidFill>
                  <a:srgbClr val="29292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view layer,</a:t>
            </a:r>
            <a:r>
              <a:rPr lang="tr-TR" sz="1800" spc="-5" dirty="0">
                <a:solidFill>
                  <a:srgbClr val="29292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spc="-5" dirty="0" err="1">
                <a:solidFill>
                  <a:srgbClr val="29292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</a:t>
            </a:r>
            <a:r>
              <a:rPr lang="tr-TR" sz="1800" spc="-5" dirty="0">
                <a:solidFill>
                  <a:srgbClr val="29292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UI </a:t>
            </a:r>
            <a:r>
              <a:rPr lang="tr-TR" sz="1800" spc="-5" dirty="0" err="1">
                <a:solidFill>
                  <a:srgbClr val="29292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</a:t>
            </a:r>
            <a:r>
              <a:rPr lang="tr-TR" sz="1800" spc="-5" dirty="0">
                <a:solidFill>
                  <a:srgbClr val="29292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TR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TR" sz="1800" b="1" spc="-5" dirty="0">
                <a:solidFill>
                  <a:srgbClr val="29292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Interactor</a:t>
            </a:r>
            <a:r>
              <a:rPr lang="en-TR" sz="1800" spc="-5" dirty="0">
                <a:solidFill>
                  <a:srgbClr val="29292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We can think of it as “The Network Manager” </a:t>
            </a:r>
          </a:p>
          <a:p>
            <a:r>
              <a:rPr lang="en-TR" sz="1800" b="1" spc="-5" dirty="0">
                <a:solidFill>
                  <a:srgbClr val="29292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Presenter</a:t>
            </a:r>
            <a:r>
              <a:rPr lang="en-TR" sz="1800" spc="-5" dirty="0">
                <a:solidFill>
                  <a:srgbClr val="29292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 like to think of it as the motherboard, it connects all layers together.</a:t>
            </a:r>
          </a:p>
          <a:p>
            <a:r>
              <a:rPr lang="en-TR" sz="1800" b="1" spc="-5" dirty="0">
                <a:solidFill>
                  <a:srgbClr val="29292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</a:t>
            </a:r>
            <a:r>
              <a:rPr lang="en-TR" sz="1800" spc="-5" dirty="0">
                <a:solidFill>
                  <a:srgbClr val="29292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Entities are simply our models that are used by the interactor. </a:t>
            </a:r>
          </a:p>
          <a:p>
            <a:r>
              <a:rPr lang="en-TR" sz="1800" b="1" spc="-5" dirty="0">
                <a:solidFill>
                  <a:srgbClr val="29292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Router: </a:t>
            </a:r>
            <a:r>
              <a:rPr lang="en-TR" sz="1800" spc="-5" dirty="0">
                <a:solidFill>
                  <a:srgbClr val="29292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Someone calls it “Wireframe”. This layer is responsible for handling navigation logic.</a:t>
            </a:r>
          </a:p>
          <a:p>
            <a:endParaRPr lang="en-T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49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7CC7-D4AB-2540-CF22-2A9C5D17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Why is Viper not suitable for SwiftUI?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9CC2-E2A2-A67C-CA23-0ED8582BB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>
                <a:latin typeface="Century Gothic" panose="020B0502020202020204" pitchFamily="34" charset="0"/>
              </a:rPr>
              <a:t>There is no view in SwiftUI. </a:t>
            </a:r>
            <a:r>
              <a:rPr lang="en-US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In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SwiftUI</a:t>
            </a:r>
            <a:r>
              <a:rPr lang="en-US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, “Views” are lightweight structs that exist to define our application.</a:t>
            </a:r>
          </a:p>
          <a:p>
            <a:r>
              <a:rPr lang="en-US" dirty="0">
                <a:solidFill>
                  <a:srgbClr val="292929"/>
                </a:solidFill>
                <a:latin typeface="Century Gothic" panose="020B0502020202020204" pitchFamily="34" charset="0"/>
              </a:rPr>
              <a:t>There is no way to create an instance of View on Presenter.</a:t>
            </a:r>
          </a:p>
          <a:p>
            <a:r>
              <a:rPr lang="en-US" dirty="0">
                <a:solidFill>
                  <a:srgbClr val="292929"/>
                </a:solidFill>
                <a:latin typeface="Century Gothic" panose="020B0502020202020204" pitchFamily="34" charset="0"/>
              </a:rPr>
              <a:t>Router is not required.</a:t>
            </a:r>
          </a:p>
        </p:txBody>
      </p:sp>
    </p:spTree>
    <p:extLst>
      <p:ext uri="{BB962C8B-B14F-4D97-AF65-F5344CB8AC3E}">
        <p14:creationId xmlns:p14="http://schemas.microsoft.com/office/powerpoint/2010/main" val="1181272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1611</TotalTime>
  <Words>879</Words>
  <Application>Microsoft Macintosh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Century Gothic</vt:lpstr>
      <vt:lpstr>Lato</vt:lpstr>
      <vt:lpstr>sohne</vt:lpstr>
      <vt:lpstr>source-serif-pro</vt:lpstr>
      <vt:lpstr>Wingdings 3</vt:lpstr>
      <vt:lpstr>Ion Boardroom</vt:lpstr>
      <vt:lpstr>SwiftUI Architectural Design Patterns</vt:lpstr>
      <vt:lpstr>UIKit vs SwiftUI</vt:lpstr>
      <vt:lpstr>Single Source of Truth</vt:lpstr>
      <vt:lpstr>PowerPoint Presentation</vt:lpstr>
      <vt:lpstr>Anti-Architectural Design Patterns in SwiftUI</vt:lpstr>
      <vt:lpstr>Viper</vt:lpstr>
      <vt:lpstr>What problem does Viper solve?</vt:lpstr>
      <vt:lpstr>PowerPoint Presentation</vt:lpstr>
      <vt:lpstr>Why is Viper not suitable for SwiftUI?</vt:lpstr>
      <vt:lpstr>Coordinator</vt:lpstr>
      <vt:lpstr>Why is Coordinator not suitable for SwiftUI?</vt:lpstr>
      <vt:lpstr>MVVM</vt:lpstr>
      <vt:lpstr>PowerPoint Presentation</vt:lpstr>
      <vt:lpstr>Pros &amp; Cons</vt:lpstr>
      <vt:lpstr>AppState-MVVM architecture</vt:lpstr>
      <vt:lpstr>PowerPoint Presentation</vt:lpstr>
      <vt:lpstr>Pros &amp; 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SwiftUI Architectural Design Patterns</dc:title>
  <dc:creator>Oguz Tandogan</dc:creator>
  <cp:lastModifiedBy>Oguz Tandogan</cp:lastModifiedBy>
  <cp:revision>8</cp:revision>
  <dcterms:created xsi:type="dcterms:W3CDTF">2022-09-27T09:36:18Z</dcterms:created>
  <dcterms:modified xsi:type="dcterms:W3CDTF">2022-09-28T12:27:26Z</dcterms:modified>
</cp:coreProperties>
</file>