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wordprocessingml.settings+xml" PartName="/word/settings.xml"/>
  <Override ContentType="application/xml" PartName="/customXML/item1.xml"/>
  <Override ContentType="application/vnd.openxmlformats-officedocument.customXmlProperties+xml" PartName="/customXML/itemProps1.xml"/>
  <Override ContentType="application/vnd.openxmlformats-officedocument.wordprocessingml.styles+xml" PartName="/word/styles.xml"/>
  <Override ContentType="application/vnd.openxmlformats-officedocument.wordprocessingml.footer+xml" PartName="/word/footer1.xml"/>
  <Override ContentType="application/vnd.openxmlformats-officedocument.wordprocessingml.fontTable+xml" PartName="/word/fontTable.xml"/>
  <Override ContentType="application/vnd.openxmlformats-officedocument.wordprocessingml.numbering+xml" PartName="/word/numbering.xml"/>
  <Override ContentType="application/vnd.openxmlformats-package.core-properties+xml" PartName="/docProps/core.xml"/>
  <Override ContentType="application/vnd.openxmlformats-officedocument.wordprocessingml.document.main+xml" PartName="/word/document.xml"/>
  <Override ContentType="application/vnd.openxmlformats-officedocument.theme+xml" PartName="/word/theme/theme1.xml"/>
  <Override ContentType="application/vnd.openxmlformats-officedocument.wordprocessingml.header+xml" PartName="/word/header1.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word/document.xml"/></Relationships>
</file>

<file path=word/document.xml><?xml version="1.0" encoding="utf-8"?>
<w:document xmlns:mc="http://schemas.openxmlformats.org/markup-compatibility/2006" xmlns:o="urn:schemas-microsoft-com:office:office" xmlns:r="http://schemas.openxmlformats.org/officeDocument/2006/relationships" xmlns:m="http://schemas.openxmlformats.org/officeDocument/2006/math" xmlns:v="urn:schemas-microsoft-com:vml" xmlns:wp="http://schemas.openxmlformats.org/drawingml/2006/wordprocessingDrawing" xmlns:w10="urn:schemas-microsoft-com:office:word" xmlns:w="http://schemas.openxmlformats.org/wordprocessingml/2006/main" xmlns:wne="http://schemas.microsoft.com/office/word/2006/wordml" xmlns:sl="http://schemas.openxmlformats.org/schemaLibrary/2006/main" xmlns:a="http://schemas.openxmlformats.org/drawingml/2006/main" xmlns:pic="http://schemas.openxmlformats.org/drawingml/2006/picture" xmlns:c="http://schemas.openxmlformats.org/drawingml/2006/chart" xmlns:lc="http://schemas.openxmlformats.org/drawingml/2006/lockedCanvas" xmlns:dgm="http://schemas.openxmlformats.org/drawingml/2006/diagram" xmlns:wps="http://schemas.microsoft.com/office/word/2010/wordprocessingShape" xmlns:wpg="http://schemas.microsoft.com/office/word/2010/wordprocessingGroup" xmlns:w14="http://schemas.microsoft.com/office/word/2010/wordml" xmlns:w15="http://schemas.microsoft.com/office/word/2012/wordml">
  <w:body>
    <w:p w:rsidR="00000000" w:rsidDel="00000000" w:rsidP="00000000" w:rsidRDefault="00000000" w:rsidRPr="00000000" w14:paraId="00000001">
      <w:pPr>
        <w:jc w:val="center"/>
        <w:rPr>
          <w:b w:val="1"/>
          <w:sz w:val="24"/>
          <w:szCs w:val="24"/>
        </w:rPr>
      </w:pPr>
      <w:r w:rsidDel="00000000" w:rsidR="00000000" w:rsidRPr="00000000">
        <w:rPr>
          <w:b w:val="1"/>
          <w:sz w:val="24"/>
          <w:szCs w:val="24"/>
          <w:rtl w:val="0"/>
        </w:rPr>
        <w:t xml:space="preserve">TOPLANTI GÜNDEMİ</w:t>
      </w:r>
    </w:p>
    <w:tbl>
      <w:tblPr>
        <w:tblStyle w:val="Table1"/>
        <w:tblW w:w="9357.0" w:type="dxa"/>
        <w:jc w:val="left"/>
        <w:tblInd w:w="-108.0" w:type="dxa"/>
        <w:tblBorders>
          <w:top w:color="000000" w:space="0" w:sz="0" w:val="nil"/>
          <w:left w:color="000000" w:space="0" w:sz="0" w:val="nil"/>
          <w:bottom w:color="000000" w:space="0" w:sz="0" w:val="nil"/>
          <w:right w:color="000000" w:space="0" w:sz="0" w:val="nil"/>
          <w:insideH w:color="000000" w:space="0" w:sz="0" w:val="nil"/>
          <w:insideV w:color="000000" w:space="0" w:sz="0" w:val="nil"/>
        </w:tblBorders>
        <w:tblLayout w:type="fixed"/>
        <w:tblLook w:val="0400"/>
      </w:tblPr>
      <w:tblGrid>
        <w:gridCol w:w="7054"/>
        <w:gridCol w:w="2126"/>
        <w:gridCol w:w="107"/>
        <w:gridCol w:w="70"/>
        <w:tblGridChange w:id="0">
          <w:tblGrid>
            <w:gridCol w:w="7054"/>
            <w:gridCol w:w="2126"/>
            <w:gridCol w:w="107"/>
            <w:gridCol w:w="70"/>
          </w:tblGrid>
        </w:tblGridChange>
      </w:tblGrid>
      <w:tr>
        <w:trPr>
          <w:cantSplit w:val="0"/>
          <w:tblHeader w:val="0"/>
        </w:trPr>
        <w:tc>
          <w:tcPr>
            <w:gridSpan w:val="2"/>
            <w:tcBorders>
              <w:bottom w:color="000000" w:space="0" w:sz="4" w:val="single"/>
            </w:tcBorders>
          </w:tcPr>
          <w:p w:rsidR="00000000" w:rsidDel="00000000" w:rsidP="00000000" w:rsidRDefault="00000000" w:rsidRPr="00000000" w14:paraId="00000002">
            <w:pPr>
              <w:spacing w:before="240" w:lineRule="auto"/>
              <w:rPr>
                <w:b w:val="1"/>
                <w:sz w:val="20"/>
                <w:szCs w:val="20"/>
              </w:rPr>
            </w:pPr>
            <w:r w:rsidDel="00000000" w:rsidR="00000000" w:rsidRPr="00000000">
              <w:rPr>
                <w:b w:val="1"/>
                <w:rtl w:val="0"/>
              </w:rPr>
              <w:t xml:space="preserve">TOPLANTI BİLGİLERİ</w:t>
            </w:r>
            <w:r w:rsidDel="00000000" w:rsidR="00000000" w:rsidRPr="00000000">
              <w:rPr>
                <w:rtl w:val="0"/>
              </w:rPr>
            </w:r>
          </w:p>
        </w:tc>
      </w:tr>
      <w:tr>
        <w:trPr>
          <w:cantSplit w:val="0"/>
          <w:tblHeader w:val="0"/>
        </w:trPr>
        <w:tc>
          <w:tcPr/>
          <w:p w:rsidR="00000000" w:rsidDel="00000000" w:rsidP="00000000" w:rsidRDefault="00000000" w:rsidRPr="00000000" w14:paraId="00000004">
            <w:pPr>
              <w:tabs>
                <w:tab w:val="left" w:leader="none" w:pos="1560"/>
              </w:tabs>
              <w:spacing w:before="200" w:lineRule="auto"/>
              <w:rPr/>
            </w:pPr>
            <w:r w:rsidDel="00000000" w:rsidR="00000000" w:rsidRPr="00000000">
              <w:rPr>
                <w:b w:val="1"/>
                <w:rtl w:val="0"/>
              </w:rPr>
              <w:t xml:space="preserve">Tarih ve Saat</w:t>
            </w:r>
            <w:r w:rsidDel="00000000" w:rsidR="00000000" w:rsidRPr="00000000">
              <w:rPr>
                <w:rtl w:val="0"/>
              </w:rPr>
              <w:tab/>
              <w:t xml:space="preserve">: 16.05.2023</w:t>
            </w:r>
          </w:p>
        </w:tc>
        <w:tc>
          <w:tcPr>
            <w:gridSpan w:val="3"/>
          </w:tcPr>
          <w:p w:rsidR="00000000" w:rsidDel="00000000" w:rsidP="00000000" w:rsidRDefault="00000000" w:rsidRPr="00000000" w14:paraId="00000005">
            <w:pPr>
              <w:rPr/>
            </w:pPr>
            <w:r w:rsidDel="00000000" w:rsidR="00000000" w:rsidRPr="00000000">
              <w:rPr>
                <w:rtl w:val="0"/>
              </w:rPr>
            </w:r>
          </w:p>
        </w:tc>
      </w:tr>
      <w:tr>
        <w:trPr>
          <w:cantSplit w:val="0"/>
          <w:tblHeader w:val="0"/>
        </w:trPr>
        <w:tc>
          <w:tcPr>
            <w:gridSpan w:val="4"/>
          </w:tcPr>
          <w:p w:rsidR="00000000" w:rsidDel="00000000" w:rsidP="00000000" w:rsidRDefault="00000000" w:rsidRPr="00000000" w14:paraId="00000008">
            <w:pPr>
              <w:tabs>
                <w:tab w:val="left" w:leader="none" w:pos="1560"/>
              </w:tabs>
              <w:rPr>
                <w:b w:val="1"/>
              </w:rPr>
            </w:pPr>
            <w:r w:rsidDel="00000000" w:rsidR="00000000" w:rsidRPr="00000000">
              <w:rPr>
                <w:rtl w:val="0"/>
              </w:rPr>
            </w:r>
            <w:r w:rsidDel="00000000" w:rsidR="00000000" w:rsidRPr="00000000">
              <mc:AlternateContent>
                <mc:Choice Requires="wpg">
                  <w:drawing>
                    <wp:anchor allowOverlap="1" behindDoc="0" distB="0" distT="0" distL="114300" distR="114300" hidden="0" layoutInCell="1" locked="0" relativeHeight="0" simplePos="0">
                      <wp:simplePos x="0" y="0"/>
                      <wp:positionH relativeFrom="column">
                        <wp:posOffset>25401</wp:posOffset>
                      </wp:positionH>
                      <wp:positionV relativeFrom="paragraph">
                        <wp:posOffset>38100</wp:posOffset>
                      </wp:positionV>
                      <wp:extent cx="5793105" cy="24765"/>
                      <wp:effectExtent b="0" l="0" r="0" t="0"/>
                      <wp:wrapNone/>
                      <wp:docPr id="6" name=""/>
                      <a:graphic>
                        <a:graphicData uri="http://schemas.microsoft.com/office/word/2010/wordprocessingShape">
                          <wps:wsp>
                            <wps:cNvCnPr/>
                            <wps:spPr>
                              <a:xfrm flipH="1" rot="10800000">
                                <a:off x="2454210" y="3772380"/>
                                <a:ext cx="5783580" cy="15240"/>
                              </a:xfrm>
                              <a:prstGeom prst="straightConnector1">
                                <a:avLst/>
                              </a:prstGeom>
                              <a:noFill/>
                              <a:ln cap="flat" cmpd="sng" w="9525">
                                <a:solidFill>
                                  <a:schemeClr val="dk1"/>
                                </a:solidFill>
                                <a:prstDash val="solid"/>
                                <a:round/>
                                <a:headEnd len="sm" w="sm" type="none"/>
                                <a:tailEnd len="sm" w="sm" type="none"/>
                              </a:ln>
                            </wps:spPr>
                            <wps:bodyPr anchorCtr="0" anchor="ctr" bIns="91425" lIns="91425" spcFirstLastPara="1" rIns="91425" wrap="square" tIns="91425">
                              <a:noAutofit/>
                            </wps:bodyPr>
                          </wps:wsp>
                        </a:graphicData>
                      </a:graphic>
                    </wp:anchor>
                  </w:drawing>
                </mc:Choice>
                <mc:Fallback>
                  <w:drawing>
                    <wp:anchor allowOverlap="1" behindDoc="0" distB="0" distT="0" distL="114300" distR="114300" hidden="0" layoutInCell="1" locked="0" relativeHeight="0" simplePos="0">
                      <wp:simplePos x="0" y="0"/>
                      <wp:positionH relativeFrom="column">
                        <wp:posOffset>25401</wp:posOffset>
                      </wp:positionH>
                      <wp:positionV relativeFrom="paragraph">
                        <wp:posOffset>38100</wp:posOffset>
                      </wp:positionV>
                      <wp:extent cx="5793105" cy="24765"/>
                      <wp:effectExtent b="0" l="0" r="0" t="0"/>
                      <wp:wrapNone/>
                      <wp:docPr id="6" name="image1.png"/>
                      <a:graphic>
                        <a:graphicData uri="http://schemas.openxmlformats.org/drawingml/2006/picture">
                          <pic:pic>
                            <pic:nvPicPr>
                              <pic:cNvPr id="0" name="image1.png"/>
                              <pic:cNvPicPr preferRelativeResize="0"/>
                            </pic:nvPicPr>
                            <pic:blipFill>
                              <a:blip r:embed="rId7"/>
                              <a:srcRect/>
                              <a:stretch>
                                <a:fillRect/>
                              </a:stretch>
                            </pic:blipFill>
                            <pic:spPr>
                              <a:xfrm>
                                <a:off x="0" y="0"/>
                                <a:ext cx="5793105" cy="24765"/>
                              </a:xfrm>
                              <a:prstGeom prst="rect"/>
                              <a:ln/>
                            </pic:spPr>
                          </pic:pic>
                        </a:graphicData>
                      </a:graphic>
                    </wp:anchor>
                  </w:drawing>
                </mc:Fallback>
              </mc:AlternateContent>
            </w:r>
          </w:p>
          <w:p w:rsidR="00000000" w:rsidDel="00000000" w:rsidP="00000000" w:rsidRDefault="00000000" w:rsidRPr="00000000" w14:paraId="00000009">
            <w:pPr>
              <w:tabs>
                <w:tab w:val="left" w:leader="none" w:pos="1560"/>
              </w:tabs>
              <w:rPr/>
            </w:pPr>
            <w:r w:rsidDel="00000000" w:rsidR="00000000" w:rsidRPr="00000000">
              <w:rPr>
                <w:b w:val="1"/>
                <w:rtl w:val="0"/>
              </w:rPr>
              <w:t xml:space="preserve">Toplantı Sayısı</w:t>
            </w:r>
            <w:r w:rsidDel="00000000" w:rsidR="00000000" w:rsidRPr="00000000">
              <w:rPr>
                <w:rtl w:val="0"/>
              </w:rPr>
              <w:tab/>
              <w:t xml:space="preserve">:  1</w:t>
            </w:r>
          </w:p>
          <w:p w:rsidR="00000000" w:rsidDel="00000000" w:rsidP="00000000" w:rsidRDefault="00000000" w:rsidRPr="00000000" w14:paraId="0000000A">
            <w:pPr>
              <w:tabs>
                <w:tab w:val="left" w:leader="none" w:pos="1560"/>
              </w:tabs>
              <w:rPr/>
            </w:pPr>
            <w:r w:rsidDel="00000000" w:rsidR="00000000" w:rsidRPr="00000000">
              <w:rPr>
                <w:sz w:val="16"/>
                <w:szCs w:val="16"/>
                <w:rtl w:val="0"/>
              </w:rPr>
              <w:t xml:space="preserve">(</w:t>
            </w:r>
            <w:r w:rsidDel="00000000" w:rsidR="00000000" w:rsidRPr="00000000">
              <w:rPr>
                <w:i w:val="1"/>
                <w:sz w:val="16"/>
                <w:szCs w:val="16"/>
                <w:rtl w:val="0"/>
              </w:rPr>
              <w:t xml:space="preserve">periyodik toplantılar için</w:t>
            </w:r>
            <w:r w:rsidDel="00000000" w:rsidR="00000000" w:rsidRPr="00000000">
              <w:rPr>
                <w:sz w:val="16"/>
                <w:szCs w:val="16"/>
                <w:rtl w:val="0"/>
              </w:rPr>
              <w:t xml:space="preserve">)</w:t>
            </w:r>
            <w:r w:rsidDel="00000000" w:rsidR="00000000" w:rsidRPr="00000000">
              <w:rPr>
                <w:rtl w:val="0"/>
              </w:rPr>
            </w:r>
          </w:p>
        </w:tc>
      </w:tr>
      <w:tr>
        <w:trPr>
          <w:cantSplit w:val="0"/>
          <w:tblHeader w:val="0"/>
        </w:trPr>
        <w:tc>
          <w:tcPr>
            <w:gridSpan w:val="4"/>
          </w:tcPr>
          <w:p w:rsidR="00000000" w:rsidDel="00000000" w:rsidP="00000000" w:rsidRDefault="00000000" w:rsidRPr="00000000" w14:paraId="0000000E">
            <w:pPr>
              <w:tabs>
                <w:tab w:val="left" w:leader="none" w:pos="1560"/>
              </w:tabs>
              <w:spacing w:before="200" w:lineRule="auto"/>
              <w:rPr>
                <w:b w:val="1"/>
              </w:rPr>
            </w:pPr>
            <w:r w:rsidDel="00000000" w:rsidR="00000000" w:rsidRPr="00000000">
              <w:rPr>
                <w:b w:val="1"/>
                <w:rtl w:val="0"/>
              </w:rPr>
              <w:t xml:space="preserve">Toplantı Konusu</w:t>
            </w:r>
            <w:r w:rsidDel="00000000" w:rsidR="00000000" w:rsidRPr="00000000">
              <w:rPr>
                <w:rtl w:val="0"/>
              </w:rPr>
              <w:tab/>
              <w:t xml:space="preserve">: Proje Önerilerileri ve Konunun Belirlenmesi</w:t>
            </w:r>
            <w:r w:rsidDel="00000000" w:rsidR="00000000" w:rsidRPr="00000000">
              <w:rPr>
                <w:rtl w:val="0"/>
              </w:rPr>
            </w:r>
            <w:r w:rsidDel="00000000" w:rsidR="00000000" w:rsidRPr="00000000">
              <mc:AlternateContent>
                <mc:Choice Requires="wpg">
                  <w:drawing>
                    <wp:anchor allowOverlap="1" behindDoc="0" distB="0" distT="0" distL="114300" distR="114300" hidden="0" layoutInCell="1" locked="0" relativeHeight="0" simplePos="0">
                      <wp:simplePos x="0" y="0"/>
                      <wp:positionH relativeFrom="column">
                        <wp:posOffset>1</wp:posOffset>
                      </wp:positionH>
                      <wp:positionV relativeFrom="paragraph">
                        <wp:posOffset>0</wp:posOffset>
                      </wp:positionV>
                      <wp:extent cx="5793105" cy="24765"/>
                      <wp:effectExtent b="0" l="0" r="0" t="0"/>
                      <wp:wrapNone/>
                      <wp:docPr id="9" name=""/>
                      <a:graphic>
                        <a:graphicData uri="http://schemas.microsoft.com/office/word/2010/wordprocessingShape">
                          <wps:wsp>
                            <wps:cNvCnPr/>
                            <wps:spPr>
                              <a:xfrm flipH="1" rot="10800000">
                                <a:off x="2454210" y="3772380"/>
                                <a:ext cx="5783580" cy="15240"/>
                              </a:xfrm>
                              <a:prstGeom prst="straightConnector1">
                                <a:avLst/>
                              </a:prstGeom>
                              <a:noFill/>
                              <a:ln cap="flat" cmpd="sng" w="9525">
                                <a:solidFill>
                                  <a:schemeClr val="dk1"/>
                                </a:solidFill>
                                <a:prstDash val="solid"/>
                                <a:round/>
                                <a:headEnd len="sm" w="sm" type="none"/>
                                <a:tailEnd len="sm" w="sm" type="none"/>
                              </a:ln>
                            </wps:spPr>
                            <wps:bodyPr anchorCtr="0" anchor="ctr" bIns="91425" lIns="91425" spcFirstLastPara="1" rIns="91425" wrap="square" tIns="91425">
                              <a:noAutofit/>
                            </wps:bodyPr>
                          </wps:wsp>
                        </a:graphicData>
                      </a:graphic>
                    </wp:anchor>
                  </w:drawing>
                </mc:Choice>
                <mc:Fallback>
                  <w:drawing>
                    <wp:anchor allowOverlap="1" behindDoc="0" distB="0" distT="0" distL="114300" distR="114300" hidden="0" layoutInCell="1" locked="0" relativeHeight="0" simplePos="0">
                      <wp:simplePos x="0" y="0"/>
                      <wp:positionH relativeFrom="column">
                        <wp:posOffset>1</wp:posOffset>
                      </wp:positionH>
                      <wp:positionV relativeFrom="paragraph">
                        <wp:posOffset>0</wp:posOffset>
                      </wp:positionV>
                      <wp:extent cx="5793105" cy="24765"/>
                      <wp:effectExtent b="0" l="0" r="0" t="0"/>
                      <wp:wrapNone/>
                      <wp:docPr id="9" name="image4.png"/>
                      <a:graphic>
                        <a:graphicData uri="http://schemas.openxmlformats.org/drawingml/2006/picture">
                          <pic:pic>
                            <pic:nvPicPr>
                              <pic:cNvPr id="0" name="image4.png"/>
                              <pic:cNvPicPr preferRelativeResize="0"/>
                            </pic:nvPicPr>
                            <pic:blipFill>
                              <a:blip r:embed="rId8"/>
                              <a:srcRect/>
                              <a:stretch>
                                <a:fillRect/>
                              </a:stretch>
                            </pic:blipFill>
                            <pic:spPr>
                              <a:xfrm>
                                <a:off x="0" y="0"/>
                                <a:ext cx="5793105" cy="24765"/>
                              </a:xfrm>
                              <a:prstGeom prst="rect"/>
                              <a:ln/>
                            </pic:spPr>
                          </pic:pic>
                        </a:graphicData>
                      </a:graphic>
                    </wp:anchor>
                  </w:drawing>
                </mc:Fallback>
              </mc:AlternateContent>
            </w:r>
          </w:p>
        </w:tc>
      </w:tr>
      <w:tr>
        <w:trPr>
          <w:cantSplit w:val="0"/>
          <w:tblHeader w:val="0"/>
        </w:trPr>
        <w:tc>
          <w:tcPr>
            <w:gridSpan w:val="4"/>
          </w:tcPr>
          <w:p w:rsidR="00000000" w:rsidDel="00000000" w:rsidP="00000000" w:rsidRDefault="00000000" w:rsidRPr="00000000" w14:paraId="00000012">
            <w:pPr>
              <w:tabs>
                <w:tab w:val="left" w:leader="none" w:pos="1560"/>
              </w:tabs>
              <w:spacing w:after="60" w:before="200" w:lineRule="auto"/>
              <w:rPr/>
            </w:pPr>
            <w:r w:rsidDel="00000000" w:rsidR="00000000" w:rsidRPr="00000000">
              <w:rPr>
                <w:b w:val="1"/>
                <w:rtl w:val="0"/>
              </w:rPr>
              <w:t xml:space="preserve">Katılımcılar</w:t>
            </w:r>
            <w:r w:rsidDel="00000000" w:rsidR="00000000" w:rsidRPr="00000000">
              <w:rPr>
                <w:rtl w:val="0"/>
              </w:rPr>
              <w:tab/>
              <w:t xml:space="preserve">: </w:t>
            </w:r>
            <w:r w:rsidDel="00000000" w:rsidR="00000000" w:rsidRPr="00000000">
              <mc:AlternateContent>
                <mc:Choice Requires="wpg">
                  <w:drawing>
                    <wp:anchor allowOverlap="1" behindDoc="0" distB="0" distT="0" distL="114300" distR="114300" hidden="0" layoutInCell="1" locked="0" relativeHeight="0" simplePos="0">
                      <wp:simplePos x="0" y="0"/>
                      <wp:positionH relativeFrom="column">
                        <wp:posOffset>1</wp:posOffset>
                      </wp:positionH>
                      <wp:positionV relativeFrom="paragraph">
                        <wp:posOffset>0</wp:posOffset>
                      </wp:positionV>
                      <wp:extent cx="5793105" cy="24765"/>
                      <wp:effectExtent b="0" l="0" r="0" t="0"/>
                      <wp:wrapNone/>
                      <wp:docPr id="7" name=""/>
                      <a:graphic>
                        <a:graphicData uri="http://schemas.microsoft.com/office/word/2010/wordprocessingShape">
                          <wps:wsp>
                            <wps:cNvCnPr/>
                            <wps:spPr>
                              <a:xfrm flipH="1" rot="10800000">
                                <a:off x="2454210" y="3772380"/>
                                <a:ext cx="5783580" cy="15240"/>
                              </a:xfrm>
                              <a:prstGeom prst="straightConnector1">
                                <a:avLst/>
                              </a:prstGeom>
                              <a:noFill/>
                              <a:ln cap="flat" cmpd="sng" w="9525">
                                <a:solidFill>
                                  <a:schemeClr val="dk1"/>
                                </a:solidFill>
                                <a:prstDash val="solid"/>
                                <a:round/>
                                <a:headEnd len="sm" w="sm" type="none"/>
                                <a:tailEnd len="sm" w="sm" type="none"/>
                              </a:ln>
                            </wps:spPr>
                            <wps:bodyPr anchorCtr="0" anchor="ctr" bIns="91425" lIns="91425" spcFirstLastPara="1" rIns="91425" wrap="square" tIns="91425">
                              <a:noAutofit/>
                            </wps:bodyPr>
                          </wps:wsp>
                        </a:graphicData>
                      </a:graphic>
                    </wp:anchor>
                  </w:drawing>
                </mc:Choice>
                <mc:Fallback>
                  <w:drawing>
                    <wp:anchor allowOverlap="1" behindDoc="0" distB="0" distT="0" distL="114300" distR="114300" hidden="0" layoutInCell="1" locked="0" relativeHeight="0" simplePos="0">
                      <wp:simplePos x="0" y="0"/>
                      <wp:positionH relativeFrom="column">
                        <wp:posOffset>1</wp:posOffset>
                      </wp:positionH>
                      <wp:positionV relativeFrom="paragraph">
                        <wp:posOffset>0</wp:posOffset>
                      </wp:positionV>
                      <wp:extent cx="5793105" cy="24765"/>
                      <wp:effectExtent b="0" l="0" r="0" t="0"/>
                      <wp:wrapNone/>
                      <wp:docPr id="7" name="image2.png"/>
                      <a:graphic>
                        <a:graphicData uri="http://schemas.openxmlformats.org/drawingml/2006/picture">
                          <pic:pic>
                            <pic:nvPicPr>
                              <pic:cNvPr id="0" name="image2.png"/>
                              <pic:cNvPicPr preferRelativeResize="0"/>
                            </pic:nvPicPr>
                            <pic:blipFill>
                              <a:blip r:embed="rId9"/>
                              <a:srcRect/>
                              <a:stretch>
                                <a:fillRect/>
                              </a:stretch>
                            </pic:blipFill>
                            <pic:spPr>
                              <a:xfrm>
                                <a:off x="0" y="0"/>
                                <a:ext cx="5793105" cy="24765"/>
                              </a:xfrm>
                              <a:prstGeom prst="rect"/>
                              <a:ln/>
                            </pic:spPr>
                          </pic:pic>
                        </a:graphicData>
                      </a:graphic>
                    </wp:anchor>
                  </w:drawing>
                </mc:Fallback>
              </mc:AlternateContent>
            </w:r>
          </w:p>
          <w:tbl>
            <w:tblPr>
              <w:tblStyle w:val="Table2"/>
              <w:tblW w:w="9141.0" w:type="dxa"/>
              <w:jc w:val="left"/>
              <w:tblBorders>
                <w:top w:color="000000" w:space="0" w:sz="0" w:val="nil"/>
                <w:left w:color="000000" w:space="0" w:sz="0" w:val="nil"/>
                <w:bottom w:color="000000" w:space="0" w:sz="0" w:val="nil"/>
                <w:right w:color="000000" w:space="0" w:sz="0" w:val="nil"/>
                <w:insideH w:color="000000" w:space="0" w:sz="0" w:val="nil"/>
                <w:insideV w:color="000000" w:space="0" w:sz="0" w:val="nil"/>
              </w:tblBorders>
              <w:tblLayout w:type="fixed"/>
              <w:tblLook w:val="0400"/>
            </w:tblPr>
            <w:tblGrid>
              <w:gridCol w:w="4571"/>
              <w:gridCol w:w="4570"/>
              <w:tblGridChange w:id="0">
                <w:tblGrid>
                  <w:gridCol w:w="4571"/>
                  <w:gridCol w:w="4570"/>
                </w:tblGrid>
              </w:tblGridChange>
            </w:tblGrid>
            <w:tr>
              <w:trPr>
                <w:cantSplit w:val="0"/>
                <w:tblHeader w:val="0"/>
              </w:trPr>
              <w:tc>
                <w:tcPr/>
                <w:p w:rsidR="00000000" w:rsidDel="00000000" w:rsidP="00000000" w:rsidRDefault="00000000" w:rsidRPr="00000000" w14:paraId="00000013">
                  <w:pPr>
                    <w:rPr/>
                  </w:pPr>
                  <w:r w:rsidDel="00000000" w:rsidR="00000000" w:rsidRPr="00000000">
                    <w:rPr>
                      <w:b w:val="1"/>
                      <w:rtl w:val="0"/>
                    </w:rPr>
                    <w:t xml:space="preserve">1. Oğuz Timur TAŞDELEN</w:t>
                  </w:r>
                  <w:r w:rsidDel="00000000" w:rsidR="00000000" w:rsidRPr="00000000">
                    <w:rPr>
                      <w:rtl w:val="0"/>
                    </w:rPr>
                  </w:r>
                </w:p>
              </w:tc>
              <w:tc>
                <w:tcPr/>
                <w:p w:rsidR="00000000" w:rsidDel="00000000" w:rsidP="00000000" w:rsidRDefault="00000000" w:rsidRPr="00000000" w14:paraId="00000014">
                  <w:pPr>
                    <w:rPr/>
                  </w:pPr>
                  <w:r w:rsidDel="00000000" w:rsidR="00000000" w:rsidRPr="00000000">
                    <w:rPr>
                      <w:rtl w:val="0"/>
                    </w:rPr>
                  </w:r>
                </w:p>
              </w:tc>
            </w:tr>
            <w:tr>
              <w:trPr>
                <w:cantSplit w:val="0"/>
                <w:tblHeader w:val="0"/>
              </w:trPr>
              <w:tc>
                <w:tcPr/>
                <w:p w:rsidR="00000000" w:rsidDel="00000000" w:rsidP="00000000" w:rsidRDefault="00000000" w:rsidRPr="00000000" w14:paraId="00000015">
                  <w:pPr>
                    <w:rPr/>
                  </w:pPr>
                  <w:r w:rsidDel="00000000" w:rsidR="00000000" w:rsidRPr="00000000">
                    <w:rPr>
                      <w:b w:val="1"/>
                      <w:rtl w:val="0"/>
                    </w:rPr>
                    <w:t xml:space="preserve">2.</w:t>
                  </w:r>
                  <w:r w:rsidDel="00000000" w:rsidR="00000000" w:rsidRPr="00000000">
                    <w:rPr>
                      <w:rtl w:val="0"/>
                    </w:rPr>
                    <w:t xml:space="preserve"> </w:t>
                  </w:r>
                </w:p>
              </w:tc>
              <w:tc>
                <w:tcPr/>
                <w:p w:rsidR="00000000" w:rsidDel="00000000" w:rsidP="00000000" w:rsidRDefault="00000000" w:rsidRPr="00000000" w14:paraId="00000016">
                  <w:pPr>
                    <w:rPr/>
                  </w:pPr>
                  <w:r w:rsidDel="00000000" w:rsidR="00000000" w:rsidRPr="00000000">
                    <w:rPr>
                      <w:rtl w:val="0"/>
                    </w:rPr>
                  </w:r>
                </w:p>
              </w:tc>
            </w:tr>
            <w:tr>
              <w:trPr>
                <w:cantSplit w:val="0"/>
                <w:tblHeader w:val="0"/>
              </w:trPr>
              <w:tc>
                <w:tcPr/>
                <w:p w:rsidR="00000000" w:rsidDel="00000000" w:rsidP="00000000" w:rsidRDefault="00000000" w:rsidRPr="00000000" w14:paraId="00000017">
                  <w:pPr>
                    <w:rPr/>
                  </w:pPr>
                  <w:r w:rsidDel="00000000" w:rsidR="00000000" w:rsidRPr="00000000">
                    <w:rPr>
                      <w:b w:val="1"/>
                      <w:rtl w:val="0"/>
                    </w:rPr>
                    <w:t xml:space="preserve">3.</w:t>
                  </w:r>
                  <w:r w:rsidDel="00000000" w:rsidR="00000000" w:rsidRPr="00000000">
                    <w:rPr>
                      <w:rtl w:val="0"/>
                    </w:rPr>
                    <w:t xml:space="preserve"> </w:t>
                  </w:r>
                </w:p>
              </w:tc>
              <w:tc>
                <w:tcPr/>
                <w:p w:rsidR="00000000" w:rsidDel="00000000" w:rsidP="00000000" w:rsidRDefault="00000000" w:rsidRPr="00000000" w14:paraId="00000018">
                  <w:pPr>
                    <w:rPr/>
                  </w:pPr>
                  <w:r w:rsidDel="00000000" w:rsidR="00000000" w:rsidRPr="00000000">
                    <w:rPr>
                      <w:rtl w:val="0"/>
                    </w:rPr>
                  </w:r>
                </w:p>
              </w:tc>
            </w:tr>
          </w:tbl>
          <w:p w:rsidR="00000000" w:rsidDel="00000000" w:rsidP="00000000" w:rsidRDefault="00000000" w:rsidRPr="00000000" w14:paraId="00000019">
            <w:pPr>
              <w:tabs>
                <w:tab w:val="left" w:leader="none" w:pos="1560"/>
              </w:tabs>
              <w:spacing w:before="200" w:lineRule="auto"/>
              <w:rPr/>
            </w:pPr>
            <w:r w:rsidDel="00000000" w:rsidR="00000000" w:rsidRPr="00000000">
              <w:rPr>
                <w:rtl w:val="0"/>
              </w:rPr>
            </w:r>
            <w:r w:rsidDel="00000000" w:rsidR="00000000" w:rsidRPr="00000000">
              <mc:AlternateContent>
                <mc:Choice Requires="wpg">
                  <w:drawing>
                    <wp:anchor allowOverlap="1" behindDoc="0" distB="0" distT="0" distL="114300" distR="114300" hidden="0" layoutInCell="1" locked="0" relativeHeight="0" simplePos="0">
                      <wp:simplePos x="0" y="0"/>
                      <wp:positionH relativeFrom="column">
                        <wp:posOffset>12701</wp:posOffset>
                      </wp:positionH>
                      <wp:positionV relativeFrom="paragraph">
                        <wp:posOffset>12700</wp:posOffset>
                      </wp:positionV>
                      <wp:extent cx="5793105" cy="24765"/>
                      <wp:effectExtent b="0" l="0" r="0" t="0"/>
                      <wp:wrapNone/>
                      <wp:docPr id="8" name=""/>
                      <a:graphic>
                        <a:graphicData uri="http://schemas.microsoft.com/office/word/2010/wordprocessingShape">
                          <wps:wsp>
                            <wps:cNvCnPr/>
                            <wps:spPr>
                              <a:xfrm flipH="1" rot="10800000">
                                <a:off x="2454210" y="3772380"/>
                                <a:ext cx="5783580" cy="15240"/>
                              </a:xfrm>
                              <a:prstGeom prst="straightConnector1">
                                <a:avLst/>
                              </a:prstGeom>
                              <a:noFill/>
                              <a:ln cap="flat" cmpd="sng" w="9525">
                                <a:solidFill>
                                  <a:schemeClr val="dk1"/>
                                </a:solidFill>
                                <a:prstDash val="solid"/>
                                <a:round/>
                                <a:headEnd len="sm" w="sm" type="none"/>
                                <a:tailEnd len="sm" w="sm" type="none"/>
                              </a:ln>
                            </wps:spPr>
                            <wps:bodyPr anchorCtr="0" anchor="ctr" bIns="91425" lIns="91425" spcFirstLastPara="1" rIns="91425" wrap="square" tIns="91425">
                              <a:noAutofit/>
                            </wps:bodyPr>
                          </wps:wsp>
                        </a:graphicData>
                      </a:graphic>
                    </wp:anchor>
                  </w:drawing>
                </mc:Choice>
                <mc:Fallback>
                  <w:drawing>
                    <wp:anchor allowOverlap="1" behindDoc="0" distB="0" distT="0" distL="114300" distR="114300" hidden="0" layoutInCell="1" locked="0" relativeHeight="0" simplePos="0">
                      <wp:simplePos x="0" y="0"/>
                      <wp:positionH relativeFrom="column">
                        <wp:posOffset>12701</wp:posOffset>
                      </wp:positionH>
                      <wp:positionV relativeFrom="paragraph">
                        <wp:posOffset>12700</wp:posOffset>
                      </wp:positionV>
                      <wp:extent cx="5793105" cy="24765"/>
                      <wp:effectExtent b="0" l="0" r="0" t="0"/>
                      <wp:wrapNone/>
                      <wp:docPr id="8" name="image3.png"/>
                      <a:graphic>
                        <a:graphicData uri="http://schemas.openxmlformats.org/drawingml/2006/picture">
                          <pic:pic>
                            <pic:nvPicPr>
                              <pic:cNvPr id="0" name="image3.png"/>
                              <pic:cNvPicPr preferRelativeResize="0"/>
                            </pic:nvPicPr>
                            <pic:blipFill>
                              <a:blip r:embed="rId10"/>
                              <a:srcRect/>
                              <a:stretch>
                                <a:fillRect/>
                              </a:stretch>
                            </pic:blipFill>
                            <pic:spPr>
                              <a:xfrm>
                                <a:off x="0" y="0"/>
                                <a:ext cx="5793105" cy="24765"/>
                              </a:xfrm>
                              <a:prstGeom prst="rect"/>
                              <a:ln/>
                            </pic:spPr>
                          </pic:pic>
                        </a:graphicData>
                      </a:graphic>
                    </wp:anchor>
                  </w:drawing>
                </mc:Fallback>
              </mc:AlternateContent>
            </w:r>
          </w:p>
        </w:tc>
      </w:tr>
      <w:tr>
        <w:trPr>
          <w:cantSplit w:val="0"/>
          <w:tblHeader w:val="0"/>
        </w:trPr>
        <w:tc>
          <w:tcPr>
            <w:gridSpan w:val="3"/>
            <w:tcBorders>
              <w:bottom w:color="000000" w:space="0" w:sz="4" w:val="single"/>
            </w:tcBorders>
          </w:tcPr>
          <w:p w:rsidR="00000000" w:rsidDel="00000000" w:rsidP="00000000" w:rsidRDefault="00000000" w:rsidRPr="00000000" w14:paraId="0000001D">
            <w:pPr>
              <w:rPr>
                <w:b w:val="1"/>
              </w:rPr>
            </w:pPr>
            <w:r w:rsidDel="00000000" w:rsidR="00000000" w:rsidRPr="00000000">
              <w:rPr>
                <w:rtl w:val="0"/>
              </w:rPr>
            </w:r>
          </w:p>
          <w:p w:rsidR="00000000" w:rsidDel="00000000" w:rsidP="00000000" w:rsidRDefault="00000000" w:rsidRPr="00000000" w14:paraId="0000001E">
            <w:pPr>
              <w:rPr>
                <w:sz w:val="20"/>
                <w:szCs w:val="20"/>
              </w:rPr>
            </w:pPr>
            <w:r w:rsidDel="00000000" w:rsidR="00000000" w:rsidRPr="00000000">
              <w:rPr>
                <w:b w:val="1"/>
                <w:rtl w:val="0"/>
              </w:rPr>
              <w:t xml:space="preserve">GÜNDEM(Maddeleri boş bir sayfa açarak ekleyebilirsiniz.)</w:t>
            </w:r>
            <w:r w:rsidDel="00000000" w:rsidR="00000000" w:rsidRPr="00000000">
              <w:rPr>
                <w:rtl w:val="0"/>
              </w:rPr>
            </w:r>
          </w:p>
        </w:tc>
      </w:tr>
    </w:tbl>
    <w:p w:rsidR="00000000" w:rsidDel="00000000" w:rsidP="00000000" w:rsidRDefault="00000000" w:rsidRPr="00000000" w14:paraId="00000021">
      <w:pPr>
        <w:keepNext w:val="0"/>
        <w:keepLines w:val="0"/>
        <w:pageBreakBefore w:val="0"/>
        <w:widowControl w:val="1"/>
        <w:numPr>
          <w:ilvl w:val="0"/>
          <w:numId w:val="1"/>
        </w:numPr>
        <w:pBdr>
          <w:top w:space="0" w:sz="0" w:val="nil"/>
          <w:left w:space="0" w:sz="0" w:val="nil"/>
          <w:bottom w:space="0" w:sz="0" w:val="nil"/>
          <w:right w:space="0" w:sz="0" w:val="nil"/>
          <w:between w:space="0" w:sz="0" w:val="nil"/>
        </w:pBdr>
        <w:shd w:fill="auto" w:val="clear"/>
        <w:spacing w:after="0" w:before="200" w:line="276" w:lineRule="auto"/>
        <w:ind w:left="714" w:right="0" w:hanging="357"/>
        <w:jc w:val="both"/>
        <w:rPr>
          <w:rFonts w:ascii="Calibri" w:cs="Calibri" w:eastAsia="Calibri" w:hAnsi="Calibri"/>
          <w:b w:val="1"/>
          <w:i w:val="0"/>
          <w:smallCaps w:val="0"/>
          <w:strike w:val="0"/>
          <w:color w:val="000000"/>
          <w:sz w:val="22"/>
          <w:szCs w:val="22"/>
          <w:u w:val="none"/>
          <w:shd w:fill="auto" w:val="clear"/>
          <w:vertAlign w:val="baseline"/>
        </w:rPr>
      </w:pPr>
      <w:r w:rsidDel="00000000" w:rsidR="00000000" w:rsidRPr="00000000">
        <w:rPr>
          <w:rFonts w:ascii="Calibri" w:cs="Calibri" w:eastAsia="Calibri" w:hAnsi="Calibri"/>
          <w:b w:val="1"/>
          <w:i w:val="0"/>
          <w:smallCaps w:val="0"/>
          <w:strike w:val="0"/>
          <w:color w:val="000000"/>
          <w:sz w:val="22"/>
          <w:szCs w:val="22"/>
          <w:u w:val="none"/>
          <w:shd w:fill="auto" w:val="clear"/>
          <w:vertAlign w:val="baseline"/>
          <w:rtl w:val="0"/>
        </w:rPr>
        <w:t xml:space="preserve">Toplantıda alınan kararlar, tarihler ve ekip içi görevlere ilişkin değerlendirme.</w:t>
      </w:r>
    </w:p>
    <w:p w:rsidR="00000000" w:rsidDel="00000000" w:rsidP="00000000" w:rsidRDefault="00000000" w:rsidRPr="00000000" w14:paraId="00000022">
      <w:pPr>
        <w:keepNext w:val="0"/>
        <w:keepLines w:val="0"/>
        <w:pageBreakBefore w:val="0"/>
        <w:widowControl w:val="1"/>
        <w:numPr>
          <w:ilvl w:val="0"/>
          <w:numId w:val="1"/>
        </w:numPr>
        <w:pBdr>
          <w:top w:space="0" w:sz="0" w:val="nil"/>
          <w:left w:space="0" w:sz="0" w:val="nil"/>
          <w:bottom w:space="0" w:sz="0" w:val="nil"/>
          <w:right w:space="0" w:sz="0" w:val="nil"/>
          <w:between w:space="0" w:sz="0" w:val="nil"/>
        </w:pBdr>
        <w:shd w:fill="auto" w:val="clear"/>
        <w:spacing w:after="0" w:before="0" w:line="276" w:lineRule="auto"/>
        <w:ind w:left="720" w:right="0" w:hanging="360"/>
        <w:jc w:val="both"/>
        <w:rPr>
          <w:rFonts w:ascii="Calibri" w:cs="Calibri" w:eastAsia="Calibri" w:hAnsi="Calibri"/>
          <w:b w:val="1"/>
          <w:i w:val="0"/>
          <w:smallCaps w:val="0"/>
          <w:strike w:val="0"/>
          <w:color w:val="000000"/>
          <w:sz w:val="22"/>
          <w:szCs w:val="22"/>
          <w:u w:val="none"/>
          <w:shd w:fill="auto" w:val="clear"/>
          <w:vertAlign w:val="baseline"/>
        </w:rPr>
      </w:pPr>
      <w:r w:rsidDel="00000000" w:rsidR="00000000" w:rsidRPr="00000000">
        <w:rPr>
          <w:rFonts w:ascii="Calibri" w:cs="Calibri" w:eastAsia="Calibri" w:hAnsi="Calibri"/>
          <w:b w:val="1"/>
          <w:i w:val="0"/>
          <w:smallCaps w:val="0"/>
          <w:strike w:val="0"/>
          <w:color w:val="000000"/>
          <w:sz w:val="22"/>
          <w:szCs w:val="22"/>
          <w:u w:val="none"/>
          <w:shd w:fill="auto" w:val="clear"/>
          <w:vertAlign w:val="baseline"/>
          <w:rtl w:val="0"/>
        </w:rPr>
        <w:t xml:space="preserve">Üzerinde çalıştığınız proje fikrinizden kısaca bahsediniz.</w:t>
      </w:r>
    </w:p>
    <w:p w:rsidR="00000000" w:rsidDel="00000000" w:rsidP="00000000" w:rsidRDefault="00000000" w:rsidRPr="00000000" w14:paraId="00000023">
      <w:pPr>
        <w:keepNext w:val="0"/>
        <w:keepLines w:val="0"/>
        <w:pageBreakBefore w:val="0"/>
        <w:widowControl w:val="1"/>
        <w:numPr>
          <w:ilvl w:val="0"/>
          <w:numId w:val="1"/>
        </w:numPr>
        <w:pBdr>
          <w:top w:space="0" w:sz="0" w:val="nil"/>
          <w:left w:space="0" w:sz="0" w:val="nil"/>
          <w:bottom w:space="0" w:sz="0" w:val="nil"/>
          <w:right w:space="0" w:sz="0" w:val="nil"/>
          <w:between w:space="0" w:sz="0" w:val="nil"/>
        </w:pBdr>
        <w:shd w:fill="auto" w:val="clear"/>
        <w:spacing w:after="0" w:before="0" w:line="276" w:lineRule="auto"/>
        <w:ind w:left="720" w:right="0" w:hanging="360"/>
        <w:jc w:val="both"/>
        <w:rPr>
          <w:rFonts w:ascii="Calibri" w:cs="Calibri" w:eastAsia="Calibri" w:hAnsi="Calibri"/>
          <w:b w:val="1"/>
          <w:i w:val="0"/>
          <w:smallCaps w:val="0"/>
          <w:strike w:val="0"/>
          <w:color w:val="000000"/>
          <w:sz w:val="22"/>
          <w:szCs w:val="22"/>
          <w:u w:val="none"/>
          <w:shd w:fill="auto" w:val="clear"/>
          <w:vertAlign w:val="baseline"/>
        </w:rPr>
      </w:pPr>
      <w:r w:rsidDel="00000000" w:rsidR="00000000" w:rsidRPr="00000000">
        <w:rPr>
          <w:rFonts w:ascii="Calibri" w:cs="Calibri" w:eastAsia="Calibri" w:hAnsi="Calibri"/>
          <w:b w:val="1"/>
          <w:i w:val="0"/>
          <w:smallCaps w:val="0"/>
          <w:strike w:val="0"/>
          <w:color w:val="000000"/>
          <w:sz w:val="22"/>
          <w:szCs w:val="22"/>
          <w:u w:val="none"/>
          <w:shd w:fill="auto" w:val="clear"/>
          <w:vertAlign w:val="baseline"/>
          <w:rtl w:val="0"/>
        </w:rPr>
        <w:t xml:space="preserve">Projenizin detaylarından bir paragraf olacak şekilde bahsediniz</w:t>
      </w:r>
    </w:p>
    <w:p w:rsidR="00000000" w:rsidDel="00000000" w:rsidP="00000000" w:rsidRDefault="00000000" w:rsidRPr="00000000" w14:paraId="00000024">
      <w:pPr>
        <w:keepNext w:val="0"/>
        <w:keepLines w:val="0"/>
        <w:pageBreakBefore w:val="0"/>
        <w:widowControl w:val="1"/>
        <w:numPr>
          <w:ilvl w:val="0"/>
          <w:numId w:val="1"/>
        </w:numPr>
        <w:pBdr>
          <w:top w:space="0" w:sz="0" w:val="nil"/>
          <w:left w:space="0" w:sz="0" w:val="nil"/>
          <w:bottom w:space="0" w:sz="0" w:val="nil"/>
          <w:right w:space="0" w:sz="0" w:val="nil"/>
          <w:between w:space="0" w:sz="0" w:val="nil"/>
        </w:pBdr>
        <w:shd w:fill="auto" w:val="clear"/>
        <w:spacing w:after="200" w:before="0" w:line="276" w:lineRule="auto"/>
        <w:ind w:left="720" w:right="0" w:hanging="360"/>
        <w:jc w:val="both"/>
        <w:rPr>
          <w:rFonts w:ascii="Calibri" w:cs="Calibri" w:eastAsia="Calibri" w:hAnsi="Calibri"/>
          <w:b w:val="1"/>
          <w:i w:val="0"/>
          <w:smallCaps w:val="0"/>
          <w:strike w:val="0"/>
          <w:color w:val="000000"/>
          <w:sz w:val="22"/>
          <w:szCs w:val="22"/>
          <w:u w:val="none"/>
          <w:shd w:fill="auto" w:val="clear"/>
          <w:vertAlign w:val="baseline"/>
        </w:rPr>
      </w:pPr>
      <w:r w:rsidDel="00000000" w:rsidR="00000000" w:rsidRPr="00000000">
        <w:rPr>
          <w:rFonts w:ascii="Calibri" w:cs="Calibri" w:eastAsia="Calibri" w:hAnsi="Calibri"/>
          <w:b w:val="1"/>
          <w:i w:val="0"/>
          <w:smallCaps w:val="0"/>
          <w:strike w:val="0"/>
          <w:color w:val="000000"/>
          <w:sz w:val="22"/>
          <w:szCs w:val="22"/>
          <w:u w:val="none"/>
          <w:shd w:fill="auto" w:val="clear"/>
          <w:vertAlign w:val="baseline"/>
          <w:rtl w:val="0"/>
        </w:rPr>
        <w:t xml:space="preserve">Eklemek istediğini detayları madde halinde ekleyebilirsiniz.</w:t>
      </w:r>
    </w:p>
    <w:p w:rsidR="00000000" w:rsidDel="00000000" w:rsidP="00000000" w:rsidRDefault="00000000" w:rsidRPr="00000000" w14:paraId="00000025">
      <w:pPr>
        <w:ind w:left="360" w:firstLine="0"/>
        <w:jc w:val="both"/>
        <w:rPr/>
      </w:pPr>
      <w:r w:rsidDel="00000000" w:rsidR="00000000" w:rsidRPr="00000000">
        <w:rPr>
          <w:rtl w:val="0"/>
        </w:rPr>
      </w:r>
    </w:p>
    <w:p w:rsidR="00000000" w:rsidDel="00000000" w:rsidP="00000000" w:rsidRDefault="00000000" w:rsidRPr="00000000" w14:paraId="00000026">
      <w:pPr>
        <w:rPr/>
      </w:pPr>
      <w:r w:rsidDel="00000000" w:rsidR="00000000" w:rsidRPr="00000000">
        <w:rPr>
          <w:rtl w:val="0"/>
        </w:rPr>
      </w:r>
    </w:p>
    <w:p w:rsidR="00000000" w:rsidDel="00000000" w:rsidP="00000000" w:rsidRDefault="00000000" w:rsidRPr="00000000" w14:paraId="00000027">
      <w:pPr>
        <w:rPr>
          <w:b w:val="1"/>
          <w:sz w:val="24"/>
          <w:szCs w:val="24"/>
          <w:u w:val="single"/>
        </w:rPr>
      </w:pPr>
      <w:r w:rsidDel="00000000" w:rsidR="00000000" w:rsidRPr="00000000">
        <w:rPr>
          <w:b w:val="1"/>
          <w:sz w:val="24"/>
          <w:szCs w:val="24"/>
          <w:u w:val="single"/>
          <w:rtl w:val="0"/>
        </w:rPr>
        <w:t xml:space="preserve">Bu raporu 17 Mayıs Çarşamba 14.00’a kadar </w:t>
      </w:r>
      <w:hyperlink r:id="rId11">
        <w:r w:rsidDel="00000000" w:rsidR="00000000" w:rsidRPr="00000000">
          <w:rPr>
            <w:b w:val="1"/>
            <w:color w:val="0000ff"/>
            <w:sz w:val="24"/>
            <w:szCs w:val="24"/>
            <w:u w:val="single"/>
            <w:rtl w:val="0"/>
          </w:rPr>
          <w:t xml:space="preserve">info@kargakarga.com</w:t>
        </w:r>
      </w:hyperlink>
      <w:r w:rsidDel="00000000" w:rsidR="00000000" w:rsidRPr="00000000">
        <w:rPr>
          <w:b w:val="1"/>
          <w:sz w:val="24"/>
          <w:szCs w:val="24"/>
          <w:u w:val="single"/>
          <w:rtl w:val="0"/>
        </w:rPr>
        <w:t xml:space="preserve"> adresine iletmeniz gerekmektedir.</w:t>
      </w:r>
    </w:p>
    <w:p w:rsidR="00000000" w:rsidDel="00000000" w:rsidP="00000000" w:rsidRDefault="00000000" w:rsidRPr="00000000" w14:paraId="00000028">
      <w:pPr>
        <w:rPr>
          <w:b w:val="1"/>
          <w:sz w:val="24"/>
          <w:szCs w:val="24"/>
          <w:u w:val="single"/>
        </w:rPr>
      </w:pPr>
      <w:r w:rsidDel="00000000" w:rsidR="00000000" w:rsidRPr="00000000">
        <w:rPr>
          <w:rtl w:val="0"/>
        </w:rPr>
      </w:r>
    </w:p>
    <w:p w:rsidR="00000000" w:rsidDel="00000000" w:rsidP="00000000" w:rsidRDefault="00000000" w:rsidRPr="00000000" w14:paraId="00000029">
      <w:pPr>
        <w:rPr>
          <w:b w:val="1"/>
          <w:sz w:val="24"/>
          <w:szCs w:val="24"/>
          <w:u w:val="single"/>
        </w:rPr>
      </w:pPr>
      <w:r w:rsidDel="00000000" w:rsidR="00000000" w:rsidRPr="00000000">
        <w:rPr>
          <w:rtl w:val="0"/>
        </w:rPr>
      </w:r>
    </w:p>
    <w:p w:rsidR="00000000" w:rsidDel="00000000" w:rsidP="00000000" w:rsidRDefault="00000000" w:rsidRPr="00000000" w14:paraId="0000002A">
      <w:pPr>
        <w:rPr>
          <w:b w:val="1"/>
          <w:sz w:val="24"/>
          <w:szCs w:val="24"/>
          <w:u w:val="single"/>
        </w:rPr>
      </w:pPr>
      <w:r w:rsidDel="00000000" w:rsidR="00000000" w:rsidRPr="00000000">
        <w:rPr>
          <w:rtl w:val="0"/>
        </w:rPr>
      </w:r>
    </w:p>
    <w:p w:rsidR="00000000" w:rsidDel="00000000" w:rsidP="00000000" w:rsidRDefault="00000000" w:rsidRPr="00000000" w14:paraId="0000002B">
      <w:pPr>
        <w:rPr>
          <w:b w:val="1"/>
          <w:sz w:val="24"/>
          <w:szCs w:val="24"/>
          <w:u w:val="single"/>
        </w:rPr>
      </w:pPr>
      <w:r w:rsidDel="00000000" w:rsidR="00000000" w:rsidRPr="00000000">
        <w:rPr>
          <w:rtl w:val="0"/>
        </w:rPr>
      </w:r>
    </w:p>
    <w:p w:rsidR="00000000" w:rsidDel="00000000" w:rsidP="00000000" w:rsidRDefault="00000000" w:rsidRPr="00000000" w14:paraId="0000002C">
      <w:pPr>
        <w:rPr>
          <w:b w:val="1"/>
          <w:sz w:val="24"/>
          <w:szCs w:val="24"/>
          <w:u w:val="single"/>
        </w:rPr>
      </w:pPr>
      <w:r w:rsidDel="00000000" w:rsidR="00000000" w:rsidRPr="00000000">
        <w:rPr>
          <w:rtl w:val="0"/>
        </w:rPr>
      </w:r>
    </w:p>
    <w:p w:rsidR="00000000" w:rsidDel="00000000" w:rsidP="00000000" w:rsidRDefault="00000000" w:rsidRPr="00000000" w14:paraId="0000002D">
      <w:pPr>
        <w:rPr>
          <w:b w:val="1"/>
          <w:sz w:val="24"/>
          <w:szCs w:val="24"/>
          <w:u w:val="single"/>
        </w:rPr>
      </w:pPr>
      <w:r w:rsidDel="00000000" w:rsidR="00000000" w:rsidRPr="00000000">
        <w:rPr>
          <w:rtl w:val="0"/>
        </w:rPr>
      </w:r>
    </w:p>
    <w:p w:rsidR="00000000" w:rsidDel="00000000" w:rsidP="00000000" w:rsidRDefault="00000000" w:rsidRPr="00000000" w14:paraId="0000002E">
      <w:pPr>
        <w:rPr>
          <w:b w:val="1"/>
          <w:sz w:val="24"/>
          <w:szCs w:val="24"/>
          <w:u w:val="single"/>
        </w:rPr>
      </w:pPr>
      <w:r w:rsidDel="00000000" w:rsidR="00000000" w:rsidRPr="00000000">
        <w:rPr>
          <w:rtl w:val="0"/>
        </w:rPr>
      </w:r>
    </w:p>
    <w:p w:rsidR="00000000" w:rsidDel="00000000" w:rsidP="00000000" w:rsidRDefault="00000000" w:rsidRPr="00000000" w14:paraId="0000002F">
      <w:pPr>
        <w:rPr>
          <w:b w:val="1"/>
          <w:sz w:val="24"/>
          <w:szCs w:val="24"/>
          <w:u w:val="single"/>
        </w:rPr>
      </w:pPr>
      <w:r w:rsidDel="00000000" w:rsidR="00000000" w:rsidRPr="00000000">
        <w:rPr>
          <w:rtl w:val="0"/>
        </w:rPr>
      </w:r>
    </w:p>
    <w:p w:rsidR="00000000" w:rsidDel="00000000" w:rsidP="00000000" w:rsidRDefault="00000000" w:rsidRPr="00000000" w14:paraId="00000030">
      <w:pPr>
        <w:numPr>
          <w:ilvl w:val="0"/>
          <w:numId w:val="2"/>
        </w:numPr>
        <w:spacing w:after="0" w:afterAutospacing="0"/>
        <w:ind w:left="720" w:hanging="360"/>
        <w:rPr>
          <w:sz w:val="24"/>
          <w:szCs w:val="24"/>
        </w:rPr>
      </w:pPr>
      <w:r w:rsidDel="00000000" w:rsidR="00000000" w:rsidRPr="00000000">
        <w:rPr>
          <w:sz w:val="24"/>
          <w:szCs w:val="24"/>
          <w:rtl w:val="0"/>
        </w:rPr>
        <w:t xml:space="preserve">16.05.2023 tarihinde yapılan toplantıda TFF İnovasyon Yarışması için proje fikirleri konuşuldu ve yarışmada sunulacak proje ve katılınacak kategori belirlendi.</w:t>
      </w:r>
    </w:p>
    <w:p w:rsidR="00000000" w:rsidDel="00000000" w:rsidP="00000000" w:rsidRDefault="00000000" w:rsidRPr="00000000" w14:paraId="00000031">
      <w:pPr>
        <w:numPr>
          <w:ilvl w:val="0"/>
          <w:numId w:val="2"/>
        </w:numPr>
        <w:spacing w:after="0" w:afterAutospacing="0"/>
        <w:ind w:left="720" w:hanging="360"/>
        <w:rPr>
          <w:sz w:val="24"/>
          <w:szCs w:val="24"/>
          <w:u w:val="none"/>
        </w:rPr>
      </w:pPr>
      <w:r w:rsidDel="00000000" w:rsidR="00000000" w:rsidRPr="00000000">
        <w:rPr>
          <w:sz w:val="24"/>
          <w:szCs w:val="24"/>
          <w:rtl w:val="0"/>
        </w:rPr>
        <w:t xml:space="preserve">İlgili proje ile ilgili izlenecek yol haritası ve görev dağılımları belirlendi.</w:t>
      </w:r>
    </w:p>
    <w:p w:rsidR="00000000" w:rsidDel="00000000" w:rsidP="00000000" w:rsidRDefault="00000000" w:rsidRPr="00000000" w14:paraId="00000032">
      <w:pPr>
        <w:numPr>
          <w:ilvl w:val="0"/>
          <w:numId w:val="2"/>
        </w:numPr>
        <w:spacing w:after="0" w:afterAutospacing="0"/>
        <w:ind w:left="720" w:hanging="360"/>
        <w:rPr>
          <w:sz w:val="24"/>
          <w:szCs w:val="24"/>
          <w:u w:val="none"/>
        </w:rPr>
      </w:pPr>
      <w:r w:rsidDel="00000000" w:rsidR="00000000" w:rsidRPr="00000000">
        <w:rPr>
          <w:b w:val="1"/>
          <w:sz w:val="24"/>
          <w:szCs w:val="24"/>
          <w:rtl w:val="0"/>
        </w:rPr>
        <w:t xml:space="preserve">“Şehir Taraftarlığı”</w:t>
      </w:r>
      <w:r w:rsidDel="00000000" w:rsidR="00000000" w:rsidRPr="00000000">
        <w:rPr>
          <w:sz w:val="24"/>
          <w:szCs w:val="24"/>
          <w:rtl w:val="0"/>
        </w:rPr>
        <w:t xml:space="preserve"> kategorisinde yer alınacak projenin konusu Türkiye Amatör Futbol Ligleri için dijital ekosistem oluşturulması olarak belirlenmiştir.</w:t>
      </w:r>
    </w:p>
    <w:p w:rsidR="00000000" w:rsidDel="00000000" w:rsidP="00000000" w:rsidRDefault="00000000" w:rsidRPr="00000000" w14:paraId="00000033">
      <w:pPr>
        <w:numPr>
          <w:ilvl w:val="0"/>
          <w:numId w:val="2"/>
        </w:numPr>
        <w:spacing w:after="0" w:afterAutospacing="0"/>
        <w:ind w:left="720" w:hanging="360"/>
        <w:rPr>
          <w:sz w:val="24"/>
          <w:szCs w:val="24"/>
          <w:u w:val="none"/>
        </w:rPr>
      </w:pPr>
      <w:r w:rsidDel="00000000" w:rsidR="00000000" w:rsidRPr="00000000">
        <w:rPr>
          <w:i w:val="1"/>
          <w:sz w:val="24"/>
          <w:szCs w:val="24"/>
          <w:rtl w:val="0"/>
        </w:rPr>
        <w:t xml:space="preserve">“Dijital Ekosistem”</w:t>
      </w:r>
      <w:r w:rsidDel="00000000" w:rsidR="00000000" w:rsidRPr="00000000">
        <w:rPr>
          <w:sz w:val="24"/>
          <w:szCs w:val="24"/>
          <w:rtl w:val="0"/>
        </w:rPr>
        <w:t xml:space="preserve"> projesinin amacı şehirlerde amatör futbol liglerinin organizasyonunu gerçekleştiren Amatör Spor Kulüpleri Federasyonları, Türkiye Faal Futbol Hakemleri ve Gözlemcileri Derneği İl Şubeleri,  Türkiye Futbol Antrenörleri Derneği İl Şubeleri, Futbol Saha Sağlık Görevlileri İl Dernekleri ve amatör liglerin organizasyonunda yer alan tüm paydaşların katılımı ile illerde gerçekleştirilen futbol müsabaka bilgilerinin dijital ortama taşınmasıdır. </w:t>
      </w:r>
      <w:r w:rsidDel="00000000" w:rsidR="00000000" w:rsidRPr="00000000">
        <w:rPr>
          <w:i w:val="1"/>
          <w:sz w:val="24"/>
          <w:szCs w:val="24"/>
          <w:rtl w:val="0"/>
        </w:rPr>
        <w:t xml:space="preserve">“Dijital Ekosistem”</w:t>
      </w:r>
      <w:r w:rsidDel="00000000" w:rsidR="00000000" w:rsidRPr="00000000">
        <w:rPr>
          <w:sz w:val="24"/>
          <w:szCs w:val="24"/>
          <w:rtl w:val="0"/>
        </w:rPr>
        <w:t xml:space="preserve"> en küçük yaş kategorisinden en büyük yaş kategorisine kadar illerde gerçekleşen tüm yerel amatör futbol müsabakaların sonuç ve analizleri otomatik olarak dijital ekosistemin tüm paydaşları ile buluşacaktır. Bu sayede taraftarlar kendi bulundukları il, ilçe ve/veya beldelerde destekledikleri takımları daha yakından takip etme ve destekleme imkanı bulacaktır.</w:t>
      </w:r>
    </w:p>
    <w:p w:rsidR="00000000" w:rsidDel="00000000" w:rsidP="00000000" w:rsidRDefault="00000000" w:rsidRPr="00000000" w14:paraId="00000034">
      <w:pPr>
        <w:numPr>
          <w:ilvl w:val="0"/>
          <w:numId w:val="2"/>
        </w:numPr>
        <w:ind w:left="720" w:hanging="360"/>
        <w:rPr>
          <w:sz w:val="24"/>
          <w:szCs w:val="24"/>
          <w:u w:val="none"/>
        </w:rPr>
      </w:pPr>
      <w:r w:rsidDel="00000000" w:rsidR="00000000" w:rsidRPr="00000000">
        <w:rPr>
          <w:sz w:val="24"/>
          <w:szCs w:val="24"/>
          <w:rtl w:val="0"/>
        </w:rPr>
        <w:t xml:space="preserve">Projenin detaylandırılması ve görev dağılımları sonucunda periyodik toplantıların gerçekleştirilmesi için bir sonraki toplantının 24.05.2023 tarihinde gerçekleştirilmesine karar verilmiştir.</w:t>
      </w:r>
    </w:p>
    <w:sectPr>
      <w:headerReference r:id="rId12" w:type="default"/>
      <w:footerReference r:id="rId13" w:type="default"/>
      <w:pgSz w:h="16839" w:w="11907" w:orient="portrait"/>
      <w:pgMar w:bottom="1418" w:top="1134" w:left="1418" w:right="1418" w:header="709" w:footer="709"/>
      <w:pgNumType w:start="1"/>
    </w:sectPr>
  </w:body>
</w:document>
</file>

<file path=word/fontTable.xml><?xml version="1.0" encoding="utf-8"?>
<w:fonts xmlns:mc="http://schemas.openxmlformats.org/markup-compatibility/2006" xmlns:o="urn:schemas-microsoft-com:office:office" xmlns:r="http://schemas.openxmlformats.org/officeDocument/2006/relationships" xmlns:m="http://schemas.openxmlformats.org/officeDocument/2006/math" xmlns:v="urn:schemas-microsoft-com:vml" xmlns:wp="http://schemas.openxmlformats.org/drawingml/2006/wordprocessingDrawing" xmlns:w10="urn:schemas-microsoft-com:office:word" xmlns:w="http://schemas.openxmlformats.org/wordprocessingml/2006/main" xmlns:wne="http://schemas.microsoft.com/office/word/2006/wordml" xmlns:sl="http://schemas.openxmlformats.org/schemaLibrary/2006/main" xmlns:a="http://schemas.openxmlformats.org/drawingml/2006/main" xmlns:pic="http://schemas.openxmlformats.org/drawingml/2006/picture" xmlns:c="http://schemas.openxmlformats.org/drawingml/2006/chart" xmlns:lc="http://schemas.openxmlformats.org/drawingml/2006/lockedCanvas" xmlns:dgm="http://schemas.openxmlformats.org/drawingml/2006/diagram" xmlns:wps="http://schemas.microsoft.com/office/word/2010/wordprocessingShape" xmlns:wpg="http://schemas.microsoft.com/office/word/2010/wordprocessingGroup" xmlns:w14="http://schemas.microsoft.com/office/word/2010/wordml" xmlns:w15="http://schemas.microsoft.com/office/word/2012/wordml">
  <w:font w:name="Calibri"/>
  <w:font w:name="Georgia"/>
</w:fonts>
</file>

<file path=word/footer1.xml><?xml version="1.0" encoding="utf-8"?>
<w:ftr xmlns:mc="http://schemas.openxmlformats.org/markup-compatibility/2006" xmlns:o="urn:schemas-microsoft-com:office:office" xmlns:r="http://schemas.openxmlformats.org/officeDocument/2006/relationships" xmlns:m="http://schemas.openxmlformats.org/officeDocument/2006/math" xmlns:v="urn:schemas-microsoft-com:vml" xmlns:wp="http://schemas.openxmlformats.org/drawingml/2006/wordprocessingDrawing" xmlns:w10="urn:schemas-microsoft-com:office:word" xmlns:w="http://schemas.openxmlformats.org/wordprocessingml/2006/main" xmlns:wne="http://schemas.microsoft.com/office/word/2006/wordml" xmlns:sl="http://schemas.openxmlformats.org/schemaLibrary/2006/main" xmlns:a="http://schemas.openxmlformats.org/drawingml/2006/main" xmlns:pic="http://schemas.openxmlformats.org/drawingml/2006/picture" xmlns:c="http://schemas.openxmlformats.org/drawingml/2006/chart" xmlns:lc="http://schemas.openxmlformats.org/drawingml/2006/lockedCanvas" xmlns:dgm="http://schemas.openxmlformats.org/drawingml/2006/diagram" xmlns:wps="http://schemas.microsoft.com/office/word/2010/wordprocessingShape" xmlns:wpg="http://schemas.microsoft.com/office/word/2010/wordprocessingGroup" xmlns:w14="http://schemas.microsoft.com/office/word/2010/wordml" xmlns:w15="http://schemas.microsoft.com/office/word/2012/wordml">
  <w:p w:rsidR="00000000" w:rsidDel="00000000" w:rsidP="00000000" w:rsidRDefault="00000000" w:rsidRPr="00000000" w14:paraId="0000003C">
    <w:pPr>
      <w:keepNext w:val="0"/>
      <w:keepLines w:val="0"/>
      <w:pageBreakBefore w:val="0"/>
      <w:widowControl w:val="0"/>
      <w:pBdr>
        <w:top w:space="0" w:sz="0" w:val="nil"/>
        <w:left w:space="0" w:sz="0" w:val="nil"/>
        <w:bottom w:space="0" w:sz="0" w:val="nil"/>
        <w:right w:space="0" w:sz="0" w:val="nil"/>
        <w:between w:space="0" w:sz="0" w:val="nil"/>
      </w:pBdr>
      <w:shd w:fill="auto" w:val="clear"/>
      <w:spacing w:after="0" w:before="0" w:line="276" w:lineRule="auto"/>
      <w:ind w:left="0" w:right="0" w:firstLine="0"/>
      <w:jc w:val="left"/>
      <w:rPr>
        <w:rFonts w:ascii="Calibri" w:cs="Calibri" w:eastAsia="Calibri" w:hAnsi="Calibri"/>
        <w:b w:val="0"/>
        <w:i w:val="0"/>
        <w:smallCaps w:val="0"/>
        <w:strike w:val="0"/>
        <w:color w:val="000000"/>
        <w:sz w:val="22"/>
        <w:szCs w:val="22"/>
        <w:u w:val="none"/>
        <w:shd w:fill="auto" w:val="clear"/>
        <w:vertAlign w:val="baseline"/>
      </w:rPr>
    </w:pPr>
    <w:r w:rsidDel="00000000" w:rsidR="00000000" w:rsidRPr="00000000">
      <w:rPr>
        <w:rtl w:val="0"/>
      </w:rPr>
    </w:r>
  </w:p>
  <w:tbl>
    <w:tblPr>
      <w:tblStyle w:val="Table4"/>
      <w:tblW w:w="9287.0" w:type="dxa"/>
      <w:jc w:val="left"/>
      <w:tblInd w:w="-108.0" w:type="dxa"/>
      <w:tblBorders>
        <w:top w:color="000000" w:space="0" w:sz="4" w:val="single"/>
        <w:left w:color="000000" w:space="0" w:sz="0" w:val="nil"/>
        <w:bottom w:color="000000" w:space="0" w:sz="0" w:val="nil"/>
        <w:right w:color="000000" w:space="0" w:sz="0" w:val="nil"/>
        <w:insideH w:color="000000" w:space="0" w:sz="0" w:val="nil"/>
        <w:insideV w:color="000000" w:space="0" w:sz="0" w:val="nil"/>
      </w:tblBorders>
      <w:tblLayout w:type="fixed"/>
      <w:tblLook w:val="0400"/>
    </w:tblPr>
    <w:tblGrid>
      <w:gridCol w:w="5477"/>
      <w:gridCol w:w="3033"/>
      <w:gridCol w:w="777"/>
      <w:tblGridChange w:id="0">
        <w:tblGrid>
          <w:gridCol w:w="5477"/>
          <w:gridCol w:w="3033"/>
          <w:gridCol w:w="777"/>
        </w:tblGrid>
      </w:tblGridChange>
    </w:tblGrid>
    <w:tr>
      <w:trPr>
        <w:cantSplit w:val="0"/>
        <w:tblHeader w:val="0"/>
      </w:trPr>
      <w:tc>
        <w:tcPr/>
        <w:p w:rsidR="00000000" w:rsidDel="00000000" w:rsidP="00000000" w:rsidRDefault="00000000" w:rsidRPr="00000000" w14:paraId="0000003D">
          <w:pPr>
            <w:keepNext w:val="0"/>
            <w:keepLines w:val="0"/>
            <w:pageBreakBefore w:val="0"/>
            <w:widowControl w:val="1"/>
            <w:pBdr>
              <w:top w:space="0" w:sz="0" w:val="nil"/>
              <w:left w:space="0" w:sz="0" w:val="nil"/>
              <w:bottom w:space="0" w:sz="0" w:val="nil"/>
              <w:right w:space="0" w:sz="0" w:val="nil"/>
              <w:between w:space="0" w:sz="0" w:val="nil"/>
            </w:pBdr>
            <w:shd w:fill="auto" w:val="clear"/>
            <w:tabs>
              <w:tab w:val="center" w:leader="none" w:pos="4703"/>
              <w:tab w:val="right" w:leader="none" w:pos="9406"/>
            </w:tabs>
            <w:spacing w:after="0" w:before="0" w:line="240" w:lineRule="auto"/>
            <w:ind w:left="0" w:right="0" w:firstLine="0"/>
            <w:jc w:val="left"/>
            <w:rPr>
              <w:rFonts w:ascii="Calibri" w:cs="Calibri" w:eastAsia="Calibri" w:hAnsi="Calibri"/>
              <w:b w:val="0"/>
              <w:i w:val="1"/>
              <w:smallCaps w:val="0"/>
              <w:strike w:val="0"/>
              <w:color w:val="000000"/>
              <w:sz w:val="20"/>
              <w:szCs w:val="20"/>
              <w:u w:val="none"/>
              <w:shd w:fill="auto" w:val="clear"/>
              <w:vertAlign w:val="baseline"/>
            </w:rPr>
          </w:pPr>
          <w:r w:rsidDel="00000000" w:rsidR="00000000" w:rsidRPr="00000000">
            <w:rPr>
              <w:rtl w:val="0"/>
            </w:rPr>
          </w:r>
        </w:p>
      </w:tc>
      <w:tc>
        <w:tcPr/>
        <w:p w:rsidR="00000000" w:rsidDel="00000000" w:rsidP="00000000" w:rsidRDefault="00000000" w:rsidRPr="00000000" w14:paraId="0000003E">
          <w:pPr>
            <w:keepNext w:val="0"/>
            <w:keepLines w:val="0"/>
            <w:pageBreakBefore w:val="0"/>
            <w:widowControl w:val="1"/>
            <w:pBdr>
              <w:top w:space="0" w:sz="0" w:val="nil"/>
              <w:left w:space="0" w:sz="0" w:val="nil"/>
              <w:bottom w:space="0" w:sz="0" w:val="nil"/>
              <w:right w:space="0" w:sz="0" w:val="nil"/>
              <w:between w:space="0" w:sz="0" w:val="nil"/>
            </w:pBdr>
            <w:shd w:fill="auto" w:val="clear"/>
            <w:tabs>
              <w:tab w:val="center" w:leader="none" w:pos="4703"/>
              <w:tab w:val="right" w:leader="none" w:pos="9406"/>
            </w:tabs>
            <w:spacing w:after="0" w:before="0" w:line="240" w:lineRule="auto"/>
            <w:ind w:left="0" w:right="0" w:firstLine="0"/>
            <w:jc w:val="left"/>
            <w:rPr>
              <w:rFonts w:ascii="Calibri" w:cs="Calibri" w:eastAsia="Calibri" w:hAnsi="Calibri"/>
              <w:b w:val="0"/>
              <w:i w:val="1"/>
              <w:smallCaps w:val="0"/>
              <w:strike w:val="0"/>
              <w:color w:val="000000"/>
              <w:sz w:val="20"/>
              <w:szCs w:val="20"/>
              <w:u w:val="none"/>
              <w:shd w:fill="auto" w:val="clear"/>
              <w:vertAlign w:val="baseline"/>
            </w:rPr>
          </w:pPr>
          <w:r w:rsidDel="00000000" w:rsidR="00000000" w:rsidRPr="00000000">
            <w:rPr>
              <w:rtl w:val="0"/>
            </w:rPr>
          </w:r>
        </w:p>
      </w:tc>
      <w:tc>
        <w:tcPr/>
        <w:p w:rsidR="00000000" w:rsidDel="00000000" w:rsidP="00000000" w:rsidRDefault="00000000" w:rsidRPr="00000000" w14:paraId="0000003F">
          <w:pPr>
            <w:keepNext w:val="0"/>
            <w:keepLines w:val="0"/>
            <w:pageBreakBefore w:val="0"/>
            <w:widowControl w:val="1"/>
            <w:pBdr>
              <w:top w:space="0" w:sz="0" w:val="nil"/>
              <w:left w:space="0" w:sz="0" w:val="nil"/>
              <w:bottom w:space="0" w:sz="0" w:val="nil"/>
              <w:right w:space="0" w:sz="0" w:val="nil"/>
              <w:between w:space="0" w:sz="0" w:val="nil"/>
            </w:pBdr>
            <w:shd w:fill="auto" w:val="clear"/>
            <w:tabs>
              <w:tab w:val="center" w:leader="none" w:pos="4703"/>
              <w:tab w:val="right" w:leader="none" w:pos="9406"/>
            </w:tabs>
            <w:spacing w:after="0" w:before="0" w:line="240" w:lineRule="auto"/>
            <w:ind w:left="0" w:right="0" w:firstLine="0"/>
            <w:jc w:val="center"/>
            <w:rPr>
              <w:rFonts w:ascii="Calibri" w:cs="Calibri" w:eastAsia="Calibri" w:hAnsi="Calibri"/>
              <w:b w:val="0"/>
              <w:i w:val="0"/>
              <w:smallCaps w:val="0"/>
              <w:strike w:val="0"/>
              <w:color w:val="000000"/>
              <w:sz w:val="20"/>
              <w:szCs w:val="20"/>
              <w:u w:val="none"/>
              <w:shd w:fill="auto" w:val="clear"/>
              <w:vertAlign w:val="baseline"/>
            </w:rPr>
          </w:pPr>
          <w:r w:rsidDel="00000000" w:rsidR="00000000" w:rsidRPr="00000000">
            <w:rPr>
              <w:rFonts w:ascii="Calibri" w:cs="Calibri" w:eastAsia="Calibri" w:hAnsi="Calibri"/>
              <w:b w:val="0"/>
              <w:i w:val="0"/>
              <w:smallCaps w:val="0"/>
              <w:strike w:val="0"/>
              <w:color w:val="000000"/>
              <w:sz w:val="20"/>
              <w:szCs w:val="20"/>
              <w:u w:val="none"/>
              <w:shd w:fill="auto" w:val="clear"/>
              <w:vertAlign w:val="baseline"/>
            </w:rPr>
            <w:fldChar w:fldCharType="begin"/>
            <w:instrText xml:space="preserve">PAGE</w:instrText>
            <w:fldChar w:fldCharType="separate"/>
            <w:fldChar w:fldCharType="end"/>
          </w:r>
          <w:r w:rsidDel="00000000" w:rsidR="00000000" w:rsidRPr="00000000">
            <w:rPr>
              <w:rFonts w:ascii="Calibri" w:cs="Calibri" w:eastAsia="Calibri" w:hAnsi="Calibri"/>
              <w:b w:val="0"/>
              <w:i w:val="0"/>
              <w:smallCaps w:val="0"/>
              <w:strike w:val="0"/>
              <w:color w:val="000000"/>
              <w:sz w:val="20"/>
              <w:szCs w:val="20"/>
              <w:u w:val="none"/>
              <w:shd w:fill="auto" w:val="clear"/>
              <w:vertAlign w:val="baseline"/>
              <w:rtl w:val="0"/>
            </w:rPr>
            <w:t xml:space="preserve">/</w:t>
          </w:r>
          <w:r w:rsidDel="00000000" w:rsidR="00000000" w:rsidRPr="00000000">
            <w:rPr>
              <w:rFonts w:ascii="Calibri" w:cs="Calibri" w:eastAsia="Calibri" w:hAnsi="Calibri"/>
              <w:b w:val="0"/>
              <w:i w:val="0"/>
              <w:smallCaps w:val="0"/>
              <w:strike w:val="0"/>
              <w:color w:val="000000"/>
              <w:sz w:val="20"/>
              <w:szCs w:val="20"/>
              <w:u w:val="none"/>
              <w:shd w:fill="auto" w:val="clear"/>
              <w:vertAlign w:val="baseline"/>
            </w:rPr>
            <w:fldChar w:fldCharType="begin"/>
            <w:instrText xml:space="preserve">NUMPAGES</w:instrText>
            <w:fldChar w:fldCharType="separate"/>
            <w:fldChar w:fldCharType="end"/>
          </w:r>
          <w:r w:rsidDel="00000000" w:rsidR="00000000" w:rsidRPr="00000000">
            <w:rPr>
              <w:rtl w:val="0"/>
            </w:rPr>
          </w:r>
        </w:p>
      </w:tc>
    </w:tr>
  </w:tbl>
  <w:p w:rsidR="00000000" w:rsidDel="00000000" w:rsidP="00000000" w:rsidRDefault="00000000" w:rsidRPr="00000000" w14:paraId="00000040">
    <w:pPr>
      <w:keepNext w:val="0"/>
      <w:keepLines w:val="0"/>
      <w:pageBreakBefore w:val="0"/>
      <w:widowControl w:val="1"/>
      <w:pBdr>
        <w:top w:space="0" w:sz="0" w:val="nil"/>
        <w:left w:space="0" w:sz="0" w:val="nil"/>
        <w:bottom w:space="0" w:sz="0" w:val="nil"/>
        <w:right w:space="0" w:sz="0" w:val="nil"/>
        <w:between w:space="0" w:sz="0" w:val="nil"/>
      </w:pBdr>
      <w:shd w:fill="auto" w:val="clear"/>
      <w:tabs>
        <w:tab w:val="center" w:leader="none" w:pos="4703"/>
        <w:tab w:val="right" w:leader="none" w:pos="9406"/>
      </w:tabs>
      <w:spacing w:after="0" w:before="0" w:line="240" w:lineRule="auto"/>
      <w:ind w:left="0" w:right="0" w:firstLine="0"/>
      <w:jc w:val="left"/>
      <w:rPr>
        <w:rFonts w:ascii="Calibri" w:cs="Calibri" w:eastAsia="Calibri" w:hAnsi="Calibri"/>
        <w:b w:val="0"/>
        <w:i w:val="0"/>
        <w:smallCaps w:val="0"/>
        <w:strike w:val="0"/>
        <w:color w:val="000000"/>
        <w:sz w:val="2"/>
        <w:szCs w:val="2"/>
        <w:u w:val="none"/>
        <w:shd w:fill="auto" w:val="clear"/>
        <w:vertAlign w:val="baseline"/>
      </w:rPr>
    </w:pPr>
    <w:r w:rsidDel="00000000" w:rsidR="00000000" w:rsidRPr="00000000">
      <w:rPr>
        <w:rtl w:val="0"/>
      </w:rPr>
    </w:r>
  </w:p>
</w:ftr>
</file>

<file path=word/header1.xml><?xml version="1.0" encoding="utf-8"?>
<w:hdr xmlns:mc="http://schemas.openxmlformats.org/markup-compatibility/2006" xmlns:o="urn:schemas-microsoft-com:office:office" xmlns:r="http://schemas.openxmlformats.org/officeDocument/2006/relationships" xmlns:m="http://schemas.openxmlformats.org/officeDocument/2006/math" xmlns:v="urn:schemas-microsoft-com:vml" xmlns:wp="http://schemas.openxmlformats.org/drawingml/2006/wordprocessingDrawing" xmlns:w10="urn:schemas-microsoft-com:office:word" xmlns:w="http://schemas.openxmlformats.org/wordprocessingml/2006/main" xmlns:wne="http://schemas.microsoft.com/office/word/2006/wordml" xmlns:sl="http://schemas.openxmlformats.org/schemaLibrary/2006/main" xmlns:a="http://schemas.openxmlformats.org/drawingml/2006/main" xmlns:pic="http://schemas.openxmlformats.org/drawingml/2006/picture" xmlns:c="http://schemas.openxmlformats.org/drawingml/2006/chart" xmlns:lc="http://schemas.openxmlformats.org/drawingml/2006/lockedCanvas" xmlns:dgm="http://schemas.openxmlformats.org/drawingml/2006/diagram" xmlns:wps="http://schemas.microsoft.com/office/word/2010/wordprocessingShape" xmlns:wpg="http://schemas.microsoft.com/office/word/2010/wordprocessingGroup" xmlns:w14="http://schemas.microsoft.com/office/word/2010/wordml" xmlns:w15="http://schemas.microsoft.com/office/word/2012/wordml">
  <w:p w:rsidR="00000000" w:rsidDel="00000000" w:rsidP="00000000" w:rsidRDefault="00000000" w:rsidRPr="00000000" w14:paraId="00000035">
    <w:pPr>
      <w:keepNext w:val="0"/>
      <w:keepLines w:val="0"/>
      <w:pageBreakBefore w:val="0"/>
      <w:widowControl w:val="0"/>
      <w:pBdr>
        <w:top w:space="0" w:sz="0" w:val="nil"/>
        <w:left w:space="0" w:sz="0" w:val="nil"/>
        <w:bottom w:space="0" w:sz="0" w:val="nil"/>
        <w:right w:space="0" w:sz="0" w:val="nil"/>
        <w:between w:space="0" w:sz="0" w:val="nil"/>
      </w:pBdr>
      <w:shd w:fill="auto" w:val="clear"/>
      <w:spacing w:after="0" w:before="0" w:line="276" w:lineRule="auto"/>
      <w:ind w:left="0" w:right="0" w:firstLine="0"/>
      <w:jc w:val="left"/>
      <w:rPr>
        <w:b w:val="1"/>
        <w:sz w:val="24"/>
        <w:szCs w:val="24"/>
        <w:u w:val="single"/>
      </w:rPr>
    </w:pPr>
    <w:r w:rsidDel="00000000" w:rsidR="00000000" w:rsidRPr="00000000">
      <w:rPr>
        <w:rtl w:val="0"/>
      </w:rPr>
    </w:r>
  </w:p>
  <w:tbl>
    <w:tblPr>
      <w:tblStyle w:val="Table3"/>
      <w:tblW w:w="9640.0" w:type="dxa"/>
      <w:jc w:val="left"/>
      <w:tblInd w:w="-284.0" w:type="dxa"/>
      <w:tblBorders>
        <w:top w:color="000000" w:space="0" w:sz="0" w:val="nil"/>
        <w:left w:color="000000" w:space="0" w:sz="0" w:val="nil"/>
        <w:bottom w:color="000000" w:space="0" w:sz="0" w:val="nil"/>
        <w:right w:color="000000" w:space="0" w:sz="0" w:val="nil"/>
        <w:insideH w:color="000000" w:space="0" w:sz="0" w:val="nil"/>
        <w:insideV w:color="000000" w:space="0" w:sz="0" w:val="nil"/>
      </w:tblBorders>
      <w:tblLayout w:type="fixed"/>
      <w:tblLook w:val="0400"/>
    </w:tblPr>
    <w:tblGrid>
      <w:gridCol w:w="3261"/>
      <w:gridCol w:w="3402"/>
      <w:gridCol w:w="2977"/>
      <w:tblGridChange w:id="0">
        <w:tblGrid>
          <w:gridCol w:w="3261"/>
          <w:gridCol w:w="3402"/>
          <w:gridCol w:w="2977"/>
        </w:tblGrid>
      </w:tblGridChange>
    </w:tblGrid>
    <w:tr>
      <w:trPr>
        <w:cantSplit w:val="0"/>
        <w:tblHeader w:val="0"/>
      </w:trPr>
      <w:tc>
        <w:tcPr/>
        <w:p w:rsidR="00000000" w:rsidDel="00000000" w:rsidP="00000000" w:rsidRDefault="00000000" w:rsidRPr="00000000" w14:paraId="00000036">
          <w:pPr>
            <w:keepNext w:val="0"/>
            <w:keepLines w:val="0"/>
            <w:pageBreakBefore w:val="0"/>
            <w:widowControl w:val="1"/>
            <w:pBdr>
              <w:top w:space="0" w:sz="0" w:val="nil"/>
              <w:left w:space="0" w:sz="0" w:val="nil"/>
              <w:bottom w:space="0" w:sz="0" w:val="nil"/>
              <w:right w:space="0" w:sz="0" w:val="nil"/>
              <w:between w:space="0" w:sz="0" w:val="nil"/>
            </w:pBdr>
            <w:shd w:fill="auto" w:val="clear"/>
            <w:tabs>
              <w:tab w:val="center" w:leader="none" w:pos="4703"/>
              <w:tab w:val="right" w:leader="none" w:pos="9406"/>
            </w:tabs>
            <w:spacing w:after="0" w:before="0" w:line="240" w:lineRule="auto"/>
            <w:ind w:left="0" w:right="0" w:firstLine="0"/>
            <w:jc w:val="left"/>
            <w:rPr>
              <w:rFonts w:ascii="Calibri" w:cs="Calibri" w:eastAsia="Calibri" w:hAnsi="Calibri"/>
              <w:b w:val="0"/>
              <w:i w:val="0"/>
              <w:smallCaps w:val="0"/>
              <w:strike w:val="0"/>
              <w:color w:val="000000"/>
              <w:sz w:val="22"/>
              <w:szCs w:val="22"/>
              <w:u w:val="none"/>
              <w:shd w:fill="auto" w:val="clear"/>
              <w:vertAlign w:val="baseline"/>
            </w:rPr>
          </w:pPr>
          <w:r w:rsidDel="00000000" w:rsidR="00000000" w:rsidRPr="00000000">
            <w:rPr>
              <w:rtl w:val="0"/>
            </w:rPr>
          </w:r>
        </w:p>
      </w:tc>
      <w:tc>
        <w:tcPr/>
        <w:p w:rsidR="00000000" w:rsidDel="00000000" w:rsidP="00000000" w:rsidRDefault="00000000" w:rsidRPr="00000000" w14:paraId="00000037">
          <w:pPr>
            <w:keepNext w:val="0"/>
            <w:keepLines w:val="0"/>
            <w:pageBreakBefore w:val="0"/>
            <w:widowControl w:val="1"/>
            <w:pBdr>
              <w:top w:space="0" w:sz="0" w:val="nil"/>
              <w:left w:space="0" w:sz="0" w:val="nil"/>
              <w:bottom w:space="0" w:sz="0" w:val="nil"/>
              <w:right w:space="0" w:sz="0" w:val="nil"/>
              <w:between w:space="0" w:sz="0" w:val="nil"/>
            </w:pBdr>
            <w:shd w:fill="auto" w:val="clear"/>
            <w:tabs>
              <w:tab w:val="center" w:leader="none" w:pos="4703"/>
              <w:tab w:val="right" w:leader="none" w:pos="9406"/>
            </w:tabs>
            <w:spacing w:after="0" w:before="120" w:line="240" w:lineRule="auto"/>
            <w:ind w:left="-250" w:right="0" w:firstLine="0"/>
            <w:jc w:val="center"/>
            <w:rPr>
              <w:rFonts w:ascii="Calibri" w:cs="Calibri" w:eastAsia="Calibri" w:hAnsi="Calibri"/>
              <w:b w:val="1"/>
              <w:i w:val="0"/>
              <w:smallCaps w:val="0"/>
              <w:strike w:val="0"/>
              <w:color w:val="000000"/>
              <w:sz w:val="28"/>
              <w:szCs w:val="28"/>
              <w:u w:val="none"/>
              <w:shd w:fill="auto" w:val="clear"/>
              <w:vertAlign w:val="baseline"/>
            </w:rPr>
          </w:pPr>
          <w:r w:rsidDel="00000000" w:rsidR="00000000" w:rsidRPr="00000000">
            <w:rPr>
              <w:rFonts w:ascii="Calibri" w:cs="Calibri" w:eastAsia="Calibri" w:hAnsi="Calibri"/>
              <w:b w:val="1"/>
              <w:i w:val="0"/>
              <w:smallCaps w:val="0"/>
              <w:strike w:val="0"/>
              <w:color w:val="000000"/>
              <w:sz w:val="28"/>
              <w:szCs w:val="28"/>
              <w:u w:val="none"/>
              <w:shd w:fill="auto" w:val="clear"/>
              <w:vertAlign w:val="baseline"/>
              <w:rtl w:val="0"/>
            </w:rPr>
            <w:t xml:space="preserve">TFF </w:t>
          </w:r>
        </w:p>
        <w:p w:rsidR="00000000" w:rsidDel="00000000" w:rsidP="00000000" w:rsidRDefault="00000000" w:rsidRPr="00000000" w14:paraId="00000038">
          <w:pPr>
            <w:keepNext w:val="0"/>
            <w:keepLines w:val="0"/>
            <w:pageBreakBefore w:val="0"/>
            <w:widowControl w:val="1"/>
            <w:pBdr>
              <w:top w:space="0" w:sz="0" w:val="nil"/>
              <w:left w:space="0" w:sz="0" w:val="nil"/>
              <w:bottom w:space="0" w:sz="0" w:val="nil"/>
              <w:right w:space="0" w:sz="0" w:val="nil"/>
              <w:between w:space="0" w:sz="0" w:val="nil"/>
            </w:pBdr>
            <w:shd w:fill="auto" w:val="clear"/>
            <w:tabs>
              <w:tab w:val="center" w:leader="none" w:pos="4703"/>
              <w:tab w:val="right" w:leader="none" w:pos="9406"/>
            </w:tabs>
            <w:spacing w:after="0" w:before="0" w:line="240" w:lineRule="auto"/>
            <w:ind w:left="-249" w:right="0" w:firstLine="0"/>
            <w:jc w:val="center"/>
            <w:rPr>
              <w:rFonts w:ascii="Calibri" w:cs="Calibri" w:eastAsia="Calibri" w:hAnsi="Calibri"/>
              <w:b w:val="1"/>
              <w:i w:val="0"/>
              <w:smallCaps w:val="0"/>
              <w:strike w:val="0"/>
              <w:color w:val="000000"/>
              <w:sz w:val="28"/>
              <w:szCs w:val="28"/>
              <w:u w:val="none"/>
              <w:shd w:fill="auto" w:val="clear"/>
              <w:vertAlign w:val="baseline"/>
            </w:rPr>
          </w:pPr>
          <w:r w:rsidDel="00000000" w:rsidR="00000000" w:rsidRPr="00000000">
            <w:rPr>
              <w:rFonts w:ascii="Calibri" w:cs="Calibri" w:eastAsia="Calibri" w:hAnsi="Calibri"/>
              <w:b w:val="1"/>
              <w:i w:val="0"/>
              <w:smallCaps w:val="0"/>
              <w:strike w:val="0"/>
              <w:color w:val="000000"/>
              <w:sz w:val="28"/>
              <w:szCs w:val="28"/>
              <w:u w:val="none"/>
              <w:shd w:fill="auto" w:val="clear"/>
              <w:vertAlign w:val="baseline"/>
              <w:rtl w:val="0"/>
            </w:rPr>
            <w:t xml:space="preserve">İnovasyon Yarışması</w:t>
          </w:r>
        </w:p>
        <w:p w:rsidR="00000000" w:rsidDel="00000000" w:rsidP="00000000" w:rsidRDefault="00000000" w:rsidRPr="00000000" w14:paraId="00000039">
          <w:pPr>
            <w:keepNext w:val="0"/>
            <w:keepLines w:val="0"/>
            <w:pageBreakBefore w:val="0"/>
            <w:widowControl w:val="1"/>
            <w:pBdr>
              <w:top w:space="0" w:sz="0" w:val="nil"/>
              <w:left w:space="0" w:sz="0" w:val="nil"/>
              <w:bottom w:space="0" w:sz="0" w:val="nil"/>
              <w:right w:space="0" w:sz="0" w:val="nil"/>
              <w:between w:space="0" w:sz="0" w:val="nil"/>
            </w:pBdr>
            <w:shd w:fill="auto" w:val="clear"/>
            <w:tabs>
              <w:tab w:val="center" w:leader="none" w:pos="4703"/>
              <w:tab w:val="right" w:leader="none" w:pos="9406"/>
            </w:tabs>
            <w:spacing w:after="0" w:before="0" w:line="240" w:lineRule="auto"/>
            <w:ind w:left="-250" w:right="0" w:firstLine="0"/>
            <w:jc w:val="center"/>
            <w:rPr>
              <w:rFonts w:ascii="Calibri" w:cs="Calibri" w:eastAsia="Calibri" w:hAnsi="Calibri"/>
              <w:b w:val="0"/>
              <w:i w:val="0"/>
              <w:smallCaps w:val="0"/>
              <w:strike w:val="0"/>
              <w:color w:val="808080"/>
              <w:sz w:val="24"/>
              <w:szCs w:val="24"/>
              <w:u w:val="none"/>
              <w:shd w:fill="auto" w:val="clear"/>
              <w:vertAlign w:val="baseline"/>
            </w:rPr>
          </w:pPr>
          <w:r w:rsidDel="00000000" w:rsidR="00000000" w:rsidRPr="00000000">
            <w:rPr>
              <w:rFonts w:ascii="Calibri" w:cs="Calibri" w:eastAsia="Calibri" w:hAnsi="Calibri"/>
              <w:b w:val="1"/>
              <w:i w:val="0"/>
              <w:smallCaps w:val="0"/>
              <w:strike w:val="0"/>
              <w:color w:val="808080"/>
              <w:sz w:val="28"/>
              <w:szCs w:val="28"/>
              <w:u w:val="none"/>
              <w:shd w:fill="auto" w:val="clear"/>
              <w:vertAlign w:val="baseline"/>
              <w:rtl w:val="0"/>
            </w:rPr>
            <w:t xml:space="preserve">Ekip Toplantısı</w:t>
          </w:r>
          <w:r w:rsidDel="00000000" w:rsidR="00000000" w:rsidRPr="00000000">
            <w:rPr>
              <w:rtl w:val="0"/>
            </w:rPr>
          </w:r>
        </w:p>
      </w:tc>
      <w:tc>
        <w:tcPr/>
        <w:p w:rsidR="00000000" w:rsidDel="00000000" w:rsidP="00000000" w:rsidRDefault="00000000" w:rsidRPr="00000000" w14:paraId="0000003A">
          <w:pPr>
            <w:keepNext w:val="0"/>
            <w:keepLines w:val="0"/>
            <w:pageBreakBefore w:val="0"/>
            <w:widowControl w:val="1"/>
            <w:pBdr>
              <w:top w:space="0" w:sz="0" w:val="nil"/>
              <w:left w:space="0" w:sz="0" w:val="nil"/>
              <w:bottom w:space="0" w:sz="0" w:val="nil"/>
              <w:right w:space="0" w:sz="0" w:val="nil"/>
              <w:between w:space="0" w:sz="0" w:val="nil"/>
            </w:pBdr>
            <w:shd w:fill="auto" w:val="clear"/>
            <w:tabs>
              <w:tab w:val="center" w:leader="none" w:pos="4703"/>
              <w:tab w:val="right" w:leader="none" w:pos="9406"/>
            </w:tabs>
            <w:spacing w:after="0" w:before="0" w:line="240" w:lineRule="auto"/>
            <w:ind w:left="0" w:right="0" w:firstLine="0"/>
            <w:jc w:val="left"/>
            <w:rPr>
              <w:rFonts w:ascii="Calibri" w:cs="Calibri" w:eastAsia="Calibri" w:hAnsi="Calibri"/>
              <w:b w:val="0"/>
              <w:i w:val="0"/>
              <w:smallCaps w:val="0"/>
              <w:strike w:val="0"/>
              <w:color w:val="000000"/>
              <w:sz w:val="22"/>
              <w:szCs w:val="22"/>
              <w:u w:val="none"/>
              <w:shd w:fill="auto" w:val="clear"/>
              <w:vertAlign w:val="baseline"/>
            </w:rPr>
          </w:pPr>
          <w:r w:rsidDel="00000000" w:rsidR="00000000" w:rsidRPr="00000000">
            <w:rPr>
              <w:rtl w:val="0"/>
            </w:rPr>
          </w:r>
        </w:p>
      </w:tc>
    </w:tr>
  </w:tbl>
  <w:p w:rsidR="00000000" w:rsidDel="00000000" w:rsidP="00000000" w:rsidRDefault="00000000" w:rsidRPr="00000000" w14:paraId="0000003B">
    <w:pPr>
      <w:keepNext w:val="0"/>
      <w:keepLines w:val="0"/>
      <w:pageBreakBefore w:val="0"/>
      <w:widowControl w:val="1"/>
      <w:pBdr>
        <w:top w:space="0" w:sz="0" w:val="nil"/>
        <w:left w:space="0" w:sz="0" w:val="nil"/>
        <w:bottom w:space="0" w:sz="0" w:val="nil"/>
        <w:right w:space="0" w:sz="0" w:val="nil"/>
        <w:between w:space="0" w:sz="0" w:val="nil"/>
      </w:pBdr>
      <w:shd w:fill="auto" w:val="clear"/>
      <w:tabs>
        <w:tab w:val="center" w:leader="none" w:pos="4703"/>
        <w:tab w:val="right" w:leader="none" w:pos="9406"/>
      </w:tabs>
      <w:spacing w:after="0" w:before="0" w:line="240" w:lineRule="auto"/>
      <w:ind w:left="0" w:right="0" w:firstLine="0"/>
      <w:jc w:val="left"/>
      <w:rPr>
        <w:rFonts w:ascii="Calibri" w:cs="Calibri" w:eastAsia="Calibri" w:hAnsi="Calibri"/>
        <w:b w:val="0"/>
        <w:i w:val="0"/>
        <w:smallCaps w:val="0"/>
        <w:strike w:val="0"/>
        <w:color w:val="000000"/>
        <w:sz w:val="22"/>
        <w:szCs w:val="22"/>
        <w:u w:val="none"/>
        <w:shd w:fill="auto" w:val="clear"/>
        <w:vertAlign w:val="baseline"/>
      </w:rPr>
    </w:pPr>
    <w:r w:rsidDel="00000000" w:rsidR="00000000" w:rsidRPr="00000000">
      <w:rPr>
        <w:rtl w:val="0"/>
      </w:rPr>
    </w:r>
  </w:p>
</w:hdr>
</file>

<file path=word/numbering.xml><?xml version="1.0" encoding="utf-8"?>
<w:numbering xmlns:mc="http://schemas.openxmlformats.org/markup-compatibility/2006" xmlns:o="urn:schemas-microsoft-com:office:office" xmlns:r="http://schemas.openxmlformats.org/officeDocument/2006/relationships" xmlns:m="http://schemas.openxmlformats.org/officeDocument/2006/math" xmlns:v="urn:schemas-microsoft-com:vml" xmlns:wp="http://schemas.openxmlformats.org/drawingml/2006/wordprocessingDrawing" xmlns:w10="urn:schemas-microsoft-com:office:word" xmlns:w="http://schemas.openxmlformats.org/wordprocessingml/2006/main" xmlns:wne="http://schemas.microsoft.com/office/word/2006/wordml" xmlns:sl="http://schemas.openxmlformats.org/schemaLibrary/2006/main" xmlns:a="http://schemas.openxmlformats.org/drawingml/2006/main" xmlns:pic="http://schemas.openxmlformats.org/drawingml/2006/picture" xmlns:c="http://schemas.openxmlformats.org/drawingml/2006/chart" xmlns:lc="http://schemas.openxmlformats.org/drawingml/2006/lockedCanvas" xmlns:dgm="http://schemas.openxmlformats.org/drawingml/2006/diagram" xmlns:wps="http://schemas.microsoft.com/office/word/2010/wordprocessingShape" xmlns:wpg="http://schemas.microsoft.com/office/word/2010/wordprocessingGroup" xmlns:w14="http://schemas.microsoft.com/office/word/2010/wordml" xmlns:w15="http://schemas.microsoft.com/office/word/2012/wordml">
  <w:abstractNum w:abstractNumId="1">
    <w:lvl w:ilvl="0">
      <w:start w:val="1"/>
      <w:numFmt w:val="decimal"/>
      <w:lvlText w:val="%1."/>
      <w:lvlJc w:val="left"/>
      <w:pPr>
        <w:ind w:left="720" w:hanging="360"/>
      </w:pPr>
      <w:rPr>
        <w:b w:val="1"/>
      </w:rPr>
    </w:lvl>
    <w:lvl w:ilvl="1">
      <w:start w:val="1"/>
      <w:numFmt w:val="lowerLetter"/>
      <w:lvlText w:val="%2."/>
      <w:lvlJc w:val="left"/>
      <w:pPr>
        <w:ind w:left="1440" w:hanging="360"/>
      </w:pPr>
      <w:rPr/>
    </w:lvl>
    <w:lvl w:ilvl="2">
      <w:start w:val="1"/>
      <w:numFmt w:val="lowerRoman"/>
      <w:lvlText w:val="%3."/>
      <w:lvlJc w:val="right"/>
      <w:pPr>
        <w:ind w:left="2160" w:hanging="180"/>
      </w:pPr>
      <w:rPr/>
    </w:lvl>
    <w:lvl w:ilvl="3">
      <w:start w:val="1"/>
      <w:numFmt w:val="decimal"/>
      <w:lvlText w:val="%4."/>
      <w:lvlJc w:val="left"/>
      <w:pPr>
        <w:ind w:left="2880" w:hanging="360"/>
      </w:pPr>
      <w:rPr/>
    </w:lvl>
    <w:lvl w:ilvl="4">
      <w:start w:val="1"/>
      <w:numFmt w:val="lowerLetter"/>
      <w:lvlText w:val="%5."/>
      <w:lvlJc w:val="left"/>
      <w:pPr>
        <w:ind w:left="3600" w:hanging="360"/>
      </w:pPr>
      <w:rPr/>
    </w:lvl>
    <w:lvl w:ilvl="5">
      <w:start w:val="1"/>
      <w:numFmt w:val="lowerRoman"/>
      <w:lvlText w:val="%6."/>
      <w:lvlJc w:val="right"/>
      <w:pPr>
        <w:ind w:left="4320" w:hanging="180"/>
      </w:pPr>
      <w:rPr/>
    </w:lvl>
    <w:lvl w:ilvl="6">
      <w:start w:val="1"/>
      <w:numFmt w:val="decimal"/>
      <w:lvlText w:val="%7."/>
      <w:lvlJc w:val="left"/>
      <w:pPr>
        <w:ind w:left="5040" w:hanging="360"/>
      </w:pPr>
      <w:rPr/>
    </w:lvl>
    <w:lvl w:ilvl="7">
      <w:start w:val="1"/>
      <w:numFmt w:val="lowerLetter"/>
      <w:lvlText w:val="%8."/>
      <w:lvlJc w:val="left"/>
      <w:pPr>
        <w:ind w:left="5760" w:hanging="360"/>
      </w:pPr>
      <w:rPr/>
    </w:lvl>
    <w:lvl w:ilvl="8">
      <w:start w:val="1"/>
      <w:numFmt w:val="lowerRoman"/>
      <w:lvlText w:val="%9."/>
      <w:lvlJc w:val="right"/>
      <w:pPr>
        <w:ind w:left="6480" w:hanging="180"/>
      </w:pPr>
      <w:rPr/>
    </w:lvl>
  </w:abstractNum>
  <w:abstractNum w:abstractNumId="2">
    <w:lvl w:ilvl="0">
      <w:start w:val="1"/>
      <w:numFmt w:val="bullet"/>
      <w:lvlText w:val="●"/>
      <w:lvlJc w:val="left"/>
      <w:pPr>
        <w:ind w:left="720" w:hanging="360"/>
      </w:pPr>
      <w:rPr>
        <w:u w:val="none"/>
      </w:rPr>
    </w:lvl>
    <w:lvl w:ilvl="1">
      <w:start w:val="1"/>
      <w:numFmt w:val="bullet"/>
      <w:lvlText w:val="○"/>
      <w:lvlJc w:val="left"/>
      <w:pPr>
        <w:ind w:left="1440" w:hanging="360"/>
      </w:pPr>
      <w:rPr>
        <w:u w:val="none"/>
      </w:rPr>
    </w:lvl>
    <w:lvl w:ilvl="2">
      <w:start w:val="1"/>
      <w:numFmt w:val="bullet"/>
      <w:lvlText w:val="■"/>
      <w:lvlJc w:val="left"/>
      <w:pPr>
        <w:ind w:left="2160" w:hanging="360"/>
      </w:pPr>
      <w:rPr>
        <w:u w:val="none"/>
      </w:rPr>
    </w:lvl>
    <w:lvl w:ilvl="3">
      <w:start w:val="1"/>
      <w:numFmt w:val="bullet"/>
      <w:lvlText w:val="●"/>
      <w:lvlJc w:val="left"/>
      <w:pPr>
        <w:ind w:left="2880" w:hanging="360"/>
      </w:pPr>
      <w:rPr>
        <w:u w:val="none"/>
      </w:rPr>
    </w:lvl>
    <w:lvl w:ilvl="4">
      <w:start w:val="1"/>
      <w:numFmt w:val="bullet"/>
      <w:lvlText w:val="○"/>
      <w:lvlJc w:val="left"/>
      <w:pPr>
        <w:ind w:left="3600" w:hanging="360"/>
      </w:pPr>
      <w:rPr>
        <w:u w:val="none"/>
      </w:rPr>
    </w:lvl>
    <w:lvl w:ilvl="5">
      <w:start w:val="1"/>
      <w:numFmt w:val="bullet"/>
      <w:lvlText w:val="■"/>
      <w:lvlJc w:val="left"/>
      <w:pPr>
        <w:ind w:left="4320" w:hanging="360"/>
      </w:pPr>
      <w:rPr>
        <w:u w:val="none"/>
      </w:rPr>
    </w:lvl>
    <w:lvl w:ilvl="6">
      <w:start w:val="1"/>
      <w:numFmt w:val="bullet"/>
      <w:lvlText w:val="●"/>
      <w:lvlJc w:val="left"/>
      <w:pPr>
        <w:ind w:left="5040" w:hanging="360"/>
      </w:pPr>
      <w:rPr>
        <w:u w:val="none"/>
      </w:rPr>
    </w:lvl>
    <w:lvl w:ilvl="7">
      <w:start w:val="1"/>
      <w:numFmt w:val="bullet"/>
      <w:lvlText w:val="○"/>
      <w:lvlJc w:val="left"/>
      <w:pPr>
        <w:ind w:left="5760" w:hanging="360"/>
      </w:pPr>
      <w:rPr>
        <w:u w:val="none"/>
      </w:rPr>
    </w:lvl>
    <w:lvl w:ilvl="8">
      <w:start w:val="1"/>
      <w:numFmt w:val="bullet"/>
      <w:lvlText w:val="■"/>
      <w:lvlJc w:val="left"/>
      <w:pPr>
        <w:ind w:left="6480" w:hanging="360"/>
      </w:pPr>
      <w:rPr>
        <w:u w:val="none"/>
      </w:rPr>
    </w:lvl>
  </w:abstractNum>
  <w:num w:numId="1">
    <w:abstractNumId w:val="1"/>
  </w:num>
  <w:num w:numId="2">
    <w:abstractNumId w:val="2"/>
  </w:num>
</w:numbering>
</file>

<file path=word/settings.xml><?xml version="1.0" encoding="utf-8"?>
<w:settings xmlns:mc="http://schemas.openxmlformats.org/markup-compatibility/2006" xmlns:o="urn:schemas-microsoft-com:office:office" xmlns:r="http://schemas.openxmlformats.org/officeDocument/2006/relationships" xmlns:m="http://schemas.openxmlformats.org/officeDocument/2006/math" xmlns:v="urn:schemas-microsoft-com:vml" xmlns:wp="http://schemas.openxmlformats.org/drawingml/2006/wordprocessingDrawing" xmlns:w10="urn:schemas-microsoft-com:office:word" xmlns:w="http://schemas.openxmlformats.org/wordprocessingml/2006/main" xmlns:wne="http://schemas.microsoft.com/office/word/2006/wordml" xmlns:sl="http://schemas.openxmlformats.org/schemaLibrary/2006/main" xmlns:a="http://schemas.openxmlformats.org/drawingml/2006/main" xmlns:pic="http://schemas.openxmlformats.org/drawingml/2006/picture" xmlns:c="http://schemas.openxmlformats.org/drawingml/2006/chart" xmlns:lc="http://schemas.openxmlformats.org/drawingml/2006/lockedCanvas" xmlns:dgm="http://schemas.openxmlformats.org/drawingml/2006/diagram" xmlns:wps="http://schemas.microsoft.com/office/word/2010/wordprocessingShape" xmlns:wpg="http://schemas.microsoft.com/office/word/2010/wordprocessingGroup" xmlns:w14="http://schemas.microsoft.com/office/word/2010/wordml" xmlns:w15="http://schemas.microsoft.com/office/word/2012/wordml">
  <w:defaultTabStop w:val="720"/>
  <w:compat>
    <w:compatSetting w:val="15" w:name="compatibilityMode" w:uri="http://schemas.microsoft.com/office/word"/>
  </w:compat>
  <w:clrSchemeMapping w:bg1="light1" w:t1="dark1" w:bg2="light2" w:t2="dark2" w:accent1="accent1" w:accent2="accent2" w:accent3="accent3" w:accent4="accent4" w:accent5="accent5" w:accent6="accent6" w:hyperlink="hyperlink" w:followedHyperlink="followedHyperlink"/>
</w:settings>
</file>

<file path=word/styles.xml><?xml version="1.0" encoding="utf-8"?>
<w:styles xmlns:mc="http://schemas.openxmlformats.org/markup-compatibility/2006" xmlns:o="urn:schemas-microsoft-com:office:office" xmlns:r="http://schemas.openxmlformats.org/officeDocument/2006/relationships" xmlns:m="http://schemas.openxmlformats.org/officeDocument/2006/math" xmlns:v="urn:schemas-microsoft-com:vml" xmlns:wp="http://schemas.openxmlformats.org/drawingml/2006/wordprocessingDrawing" xmlns:w10="urn:schemas-microsoft-com:office:word" xmlns:w="http://schemas.openxmlformats.org/wordprocessingml/2006/main" xmlns:wne="http://schemas.microsoft.com/office/word/2006/wordml" xmlns:sl="http://schemas.openxmlformats.org/schemaLibrary/2006/main" xmlns:a="http://schemas.openxmlformats.org/drawingml/2006/main" xmlns:pic="http://schemas.openxmlformats.org/drawingml/2006/picture" xmlns:c="http://schemas.openxmlformats.org/drawingml/2006/chart" xmlns:lc="http://schemas.openxmlformats.org/drawingml/2006/lockedCanvas" xmlns:dgm="http://schemas.openxmlformats.org/drawingml/2006/diagram" xmlns:wps="http://schemas.microsoft.com/office/word/2010/wordprocessingShape" xmlns:wpg="http://schemas.microsoft.com/office/word/2010/wordprocessingGroup" xmlns:w14="http://schemas.microsoft.com/office/word/2010/wordml" xmlns:w15="http://schemas.microsoft.com/office/word/2012/wordml">
  <w:docDefaults>
    <w:rPrDefault>
      <w:rPr>
        <w:rFonts w:ascii="Calibri" w:cs="Calibri" w:eastAsia="Calibri" w:hAnsi="Calibri"/>
        <w:sz w:val="22"/>
        <w:szCs w:val="22"/>
        <w:lang w:val="tr-TR"/>
      </w:rPr>
    </w:rPrDefault>
    <w:pPrDefault>
      <w:pPr>
        <w:spacing w:after="200" w:line="276" w:lineRule="auto"/>
      </w:pPr>
    </w:pPrDefault>
  </w:docDefaults>
  <w:style w:type="paragraph" w:styleId="Normal" w:default="1">
    <w:name w:val="normal"/>
  </w:style>
  <w:style w:type="table" w:styleId="TableNormal" w:default="1">
    <w:name w:val="Table Normal"/>
  </w:style>
  <w:style w:type="paragraph" w:styleId="Heading1">
    <w:name w:val="heading 1"/>
    <w:basedOn w:val="Normal"/>
    <w:next w:val="Normal"/>
    <w:pPr>
      <w:keepNext w:val="1"/>
      <w:keepLines w:val="1"/>
      <w:pageBreakBefore w:val="0"/>
      <w:spacing w:after="120" w:before="480" w:lineRule="auto"/>
    </w:pPr>
    <w:rPr>
      <w:b w:val="1"/>
      <w:sz w:val="48"/>
      <w:szCs w:val="48"/>
    </w:rPr>
  </w:style>
  <w:style w:type="paragraph" w:styleId="Heading2">
    <w:name w:val="heading 2"/>
    <w:basedOn w:val="Normal"/>
    <w:next w:val="Normal"/>
    <w:pPr>
      <w:keepNext w:val="1"/>
      <w:keepLines w:val="1"/>
      <w:pageBreakBefore w:val="0"/>
      <w:spacing w:after="80" w:before="360" w:lineRule="auto"/>
    </w:pPr>
    <w:rPr>
      <w:b w:val="1"/>
      <w:sz w:val="36"/>
      <w:szCs w:val="36"/>
    </w:rPr>
  </w:style>
  <w:style w:type="paragraph" w:styleId="Heading3">
    <w:name w:val="heading 3"/>
    <w:basedOn w:val="Normal"/>
    <w:next w:val="Normal"/>
    <w:pPr>
      <w:keepNext w:val="1"/>
      <w:keepLines w:val="1"/>
      <w:pageBreakBefore w:val="0"/>
      <w:spacing w:after="80" w:before="280" w:lineRule="auto"/>
    </w:pPr>
    <w:rPr>
      <w:b w:val="1"/>
      <w:sz w:val="28"/>
      <w:szCs w:val="28"/>
    </w:rPr>
  </w:style>
  <w:style w:type="paragraph" w:styleId="Heading4">
    <w:name w:val="heading 4"/>
    <w:basedOn w:val="Normal"/>
    <w:next w:val="Normal"/>
    <w:pPr>
      <w:keepNext w:val="1"/>
      <w:keepLines w:val="1"/>
      <w:pageBreakBefore w:val="0"/>
      <w:spacing w:after="40" w:before="240" w:lineRule="auto"/>
    </w:pPr>
    <w:rPr>
      <w:b w:val="1"/>
      <w:sz w:val="24"/>
      <w:szCs w:val="24"/>
    </w:rPr>
  </w:style>
  <w:style w:type="paragraph" w:styleId="Heading5">
    <w:name w:val="heading 5"/>
    <w:basedOn w:val="Normal"/>
    <w:next w:val="Normal"/>
    <w:pPr>
      <w:keepNext w:val="1"/>
      <w:keepLines w:val="1"/>
      <w:pageBreakBefore w:val="0"/>
      <w:spacing w:after="40" w:before="220" w:lineRule="auto"/>
    </w:pPr>
    <w:rPr>
      <w:b w:val="1"/>
      <w:sz w:val="22"/>
      <w:szCs w:val="22"/>
    </w:rPr>
  </w:style>
  <w:style w:type="paragraph" w:styleId="Heading6">
    <w:name w:val="heading 6"/>
    <w:basedOn w:val="Normal"/>
    <w:next w:val="Normal"/>
    <w:pPr>
      <w:keepNext w:val="1"/>
      <w:keepLines w:val="1"/>
      <w:pageBreakBefore w:val="0"/>
      <w:spacing w:after="40" w:before="200" w:lineRule="auto"/>
    </w:pPr>
    <w:rPr>
      <w:b w:val="1"/>
      <w:sz w:val="20"/>
      <w:szCs w:val="20"/>
    </w:rPr>
  </w:style>
  <w:style w:type="paragraph" w:styleId="Title">
    <w:name w:val="Title"/>
    <w:basedOn w:val="Normal"/>
    <w:next w:val="Normal"/>
    <w:pPr>
      <w:keepNext w:val="1"/>
      <w:keepLines w:val="1"/>
      <w:pageBreakBefore w:val="0"/>
      <w:spacing w:after="120" w:before="480" w:lineRule="auto"/>
    </w:pPr>
    <w:rPr>
      <w:b w:val="1"/>
      <w:sz w:val="72"/>
      <w:szCs w:val="72"/>
    </w:rPr>
  </w:style>
  <w:style w:type="paragraph" w:styleId="Normal" w:default="1">
    <w:name w:val="Normal"/>
    <w:qFormat w:val="1"/>
  </w:style>
  <w:style w:type="character" w:styleId="VarsaylanParagrafYazTipi" w:default="1">
    <w:name w:val="Default Paragraph Font"/>
    <w:uiPriority w:val="1"/>
    <w:semiHidden w:val="1"/>
    <w:unhideWhenUsed w:val="1"/>
  </w:style>
  <w:style w:type="table" w:styleId="NormalTablo" w:default="1">
    <w:name w:val="Normal Table"/>
    <w:uiPriority w:val="99"/>
    <w:semiHidden w:val="1"/>
    <w:unhideWhenUsed w:val="1"/>
    <w:tblPr>
      <w:tblInd w:w="0.0" w:type="dxa"/>
      <w:tblCellMar>
        <w:top w:w="0.0" w:type="dxa"/>
        <w:left w:w="108.0" w:type="dxa"/>
        <w:bottom w:w="0.0" w:type="dxa"/>
        <w:right w:w="108.0" w:type="dxa"/>
      </w:tblCellMar>
    </w:tblPr>
  </w:style>
  <w:style w:type="numbering" w:styleId="ListeYok" w:default="1">
    <w:name w:val="No List"/>
    <w:uiPriority w:val="99"/>
    <w:semiHidden w:val="1"/>
    <w:unhideWhenUsed w:val="1"/>
  </w:style>
  <w:style w:type="paragraph" w:styleId="ListeParagraf">
    <w:name w:val="List Paragraph"/>
    <w:basedOn w:val="Normal"/>
    <w:uiPriority w:val="34"/>
    <w:qFormat w:val="1"/>
    <w:rsid w:val="006F0A77"/>
    <w:pPr>
      <w:ind w:left="720"/>
      <w:contextualSpacing w:val="1"/>
    </w:pPr>
  </w:style>
  <w:style w:type="paragraph" w:styleId="stBilgi">
    <w:name w:val="header"/>
    <w:basedOn w:val="Normal"/>
    <w:link w:val="stBilgiChar"/>
    <w:uiPriority w:val="99"/>
    <w:unhideWhenUsed w:val="1"/>
    <w:rsid w:val="0042145F"/>
    <w:pPr>
      <w:tabs>
        <w:tab w:val="center" w:pos="4703"/>
        <w:tab w:val="right" w:pos="9406"/>
      </w:tabs>
      <w:spacing w:after="0" w:line="240" w:lineRule="auto"/>
    </w:pPr>
  </w:style>
  <w:style w:type="character" w:styleId="stBilgiChar" w:customStyle="1">
    <w:name w:val="Üst Bilgi Char"/>
    <w:basedOn w:val="VarsaylanParagrafYazTipi"/>
    <w:link w:val="stBilgi"/>
    <w:uiPriority w:val="99"/>
    <w:rsid w:val="0042145F"/>
  </w:style>
  <w:style w:type="paragraph" w:styleId="AltBilgi">
    <w:name w:val="footer"/>
    <w:basedOn w:val="Normal"/>
    <w:link w:val="AltBilgiChar"/>
    <w:uiPriority w:val="99"/>
    <w:unhideWhenUsed w:val="1"/>
    <w:rsid w:val="0042145F"/>
    <w:pPr>
      <w:tabs>
        <w:tab w:val="center" w:pos="4703"/>
        <w:tab w:val="right" w:pos="9406"/>
      </w:tabs>
      <w:spacing w:after="0" w:line="240" w:lineRule="auto"/>
    </w:pPr>
  </w:style>
  <w:style w:type="character" w:styleId="AltBilgiChar" w:customStyle="1">
    <w:name w:val="Alt Bilgi Char"/>
    <w:basedOn w:val="VarsaylanParagrafYazTipi"/>
    <w:link w:val="AltBilgi"/>
    <w:uiPriority w:val="99"/>
    <w:rsid w:val="0042145F"/>
  </w:style>
  <w:style w:type="table" w:styleId="TabloKlavuzu">
    <w:name w:val="Table Grid"/>
    <w:basedOn w:val="NormalTablo"/>
    <w:uiPriority w:val="59"/>
    <w:rsid w:val="007154D7"/>
    <w:pPr>
      <w:spacing w:after="0" w:line="240" w:lineRule="auto"/>
    </w:pPr>
    <w:tblPr>
      <w:tblBorders>
        <w:top w:color="auto" w:space="0" w:sz="4" w:val="single"/>
        <w:left w:color="auto" w:space="0" w:sz="4" w:val="single"/>
        <w:bottom w:color="auto" w:space="0" w:sz="4" w:val="single"/>
        <w:right w:color="auto" w:space="0" w:sz="4" w:val="single"/>
        <w:insideH w:color="auto" w:space="0" w:sz="4" w:val="single"/>
        <w:insideV w:color="auto" w:space="0" w:sz="4" w:val="single"/>
      </w:tblBorders>
    </w:tblPr>
  </w:style>
  <w:style w:type="paragraph" w:styleId="BalonMetni">
    <w:name w:val="Balloon Text"/>
    <w:basedOn w:val="Normal"/>
    <w:link w:val="BalonMetniChar"/>
    <w:uiPriority w:val="99"/>
    <w:semiHidden w:val="1"/>
    <w:unhideWhenUsed w:val="1"/>
    <w:rsid w:val="009C7A10"/>
    <w:pPr>
      <w:spacing w:after="0" w:line="240" w:lineRule="auto"/>
    </w:pPr>
    <w:rPr>
      <w:rFonts w:ascii="Tahoma" w:cs="Tahoma" w:hAnsi="Tahoma"/>
      <w:sz w:val="16"/>
      <w:szCs w:val="16"/>
    </w:rPr>
  </w:style>
  <w:style w:type="character" w:styleId="BalonMetniChar" w:customStyle="1">
    <w:name w:val="Balon Metni Char"/>
    <w:basedOn w:val="VarsaylanParagrafYazTipi"/>
    <w:link w:val="BalonMetni"/>
    <w:uiPriority w:val="99"/>
    <w:semiHidden w:val="1"/>
    <w:rsid w:val="009C7A10"/>
    <w:rPr>
      <w:rFonts w:ascii="Tahoma" w:cs="Tahoma" w:hAnsi="Tahoma"/>
      <w:sz w:val="16"/>
      <w:szCs w:val="16"/>
    </w:rPr>
  </w:style>
  <w:style w:type="character" w:styleId="Kpr">
    <w:name w:val="Hyperlink"/>
    <w:basedOn w:val="VarsaylanParagrafYazTipi"/>
    <w:uiPriority w:val="99"/>
    <w:unhideWhenUsed w:val="1"/>
    <w:rsid w:val="00F80EC0"/>
    <w:rPr>
      <w:color w:val="0000ff" w:themeColor="hyperlink"/>
      <w:u w:val="single"/>
    </w:rPr>
  </w:style>
  <w:style w:type="character" w:styleId="zmlenmeyenBahsetme">
    <w:name w:val="Unresolved Mention"/>
    <w:basedOn w:val="VarsaylanParagrafYazTipi"/>
    <w:uiPriority w:val="99"/>
    <w:semiHidden w:val="1"/>
    <w:unhideWhenUsed w:val="1"/>
    <w:rsid w:val="00F80EC0"/>
    <w:rPr>
      <w:color w:val="605e5c"/>
      <w:shd w:color="auto" w:fill="e1dfdd" w:val="clear"/>
    </w:rPr>
  </w:style>
  <w:style w:type="paragraph" w:styleId="Subtitle">
    <w:name w:val="Subtitle"/>
    <w:basedOn w:val="Normal"/>
    <w:next w:val="Normal"/>
    <w:pPr>
      <w:keepNext w:val="1"/>
      <w:keepLines w:val="1"/>
      <w:pageBreakBefore w:val="0"/>
      <w:spacing w:after="80" w:before="360" w:lineRule="auto"/>
    </w:pPr>
    <w:rPr>
      <w:rFonts w:ascii="Georgia" w:cs="Georgia" w:eastAsia="Georgia" w:hAnsi="Georgia"/>
      <w:i w:val="1"/>
      <w:color w:val="666666"/>
      <w:sz w:val="48"/>
      <w:szCs w:val="48"/>
    </w:rPr>
  </w:style>
  <w:style w:type="table" w:styleId="Table1">
    <w:basedOn w:val="TableNormal"/>
    <w:pPr>
      <w:spacing w:after="0" w:line="240" w:lineRule="auto"/>
    </w:pPr>
    <w:tblPr>
      <w:tblStyleRowBandSize w:val="1"/>
      <w:tblStyleColBandSize w:val="1"/>
      <w:tblCellMar>
        <w:top w:w="0.0" w:type="dxa"/>
        <w:left w:w="108.0" w:type="dxa"/>
        <w:bottom w:w="0.0" w:type="dxa"/>
        <w:right w:w="108.0" w:type="dxa"/>
      </w:tblCellMar>
    </w:tblPr>
  </w:style>
  <w:style w:type="table" w:styleId="Table2">
    <w:basedOn w:val="TableNormal"/>
    <w:pPr>
      <w:spacing w:after="0" w:line="240" w:lineRule="auto"/>
    </w:pPr>
    <w:tblPr>
      <w:tblStyleRowBandSize w:val="1"/>
      <w:tblStyleColBandSize w:val="1"/>
      <w:tblCellMar>
        <w:top w:w="0.0" w:type="dxa"/>
        <w:left w:w="108.0" w:type="dxa"/>
        <w:bottom w:w="0.0" w:type="dxa"/>
        <w:right w:w="108.0" w:type="dxa"/>
      </w:tblCellMar>
    </w:tblPr>
  </w:style>
  <w:style w:type="table" w:styleId="Table3">
    <w:basedOn w:val="TableNormal"/>
    <w:pPr>
      <w:spacing w:after="0" w:line="240" w:lineRule="auto"/>
    </w:pPr>
    <w:tblPr>
      <w:tblStyleRowBandSize w:val="1"/>
      <w:tblStyleColBandSize w:val="1"/>
      <w:tblCellMar>
        <w:top w:w="0.0" w:type="dxa"/>
        <w:left w:w="108.0" w:type="dxa"/>
        <w:bottom w:w="0.0" w:type="dxa"/>
        <w:right w:w="108.0" w:type="dxa"/>
      </w:tblCellMar>
    </w:tblPr>
  </w:style>
  <w:style w:type="table" w:styleId="Table4">
    <w:basedOn w:val="TableNormal"/>
    <w:pPr>
      <w:spacing w:after="0" w:line="240" w:lineRule="auto"/>
    </w:pPr>
    <w:tblPr>
      <w:tblStyleRowBandSize w:val="1"/>
      <w:tblStyleColBandSize w:val="1"/>
      <w:tblCellMar>
        <w:top w:w="0.0" w:type="dxa"/>
        <w:left w:w="108.0" w:type="dxa"/>
        <w:bottom w:w="0.0" w:type="dxa"/>
        <w:right w:w="108.0" w:type="dxa"/>
      </w:tblCellMar>
    </w:tblPr>
  </w:style>
</w:styles>
</file>

<file path=word/_rels/document.xml.rels><?xml version="1.0" encoding="UTF-8" standalone="yes"?><Relationships xmlns="http://schemas.openxmlformats.org/package/2006/relationships"><Relationship Id="rId11" Type="http://schemas.openxmlformats.org/officeDocument/2006/relationships/hyperlink" Target="mailto:info@kargakarga.com" TargetMode="External"/><Relationship Id="rId10" Type="http://schemas.openxmlformats.org/officeDocument/2006/relationships/image" Target="media/image3.png"/><Relationship Id="rId13" Type="http://schemas.openxmlformats.org/officeDocument/2006/relationships/footer" Target="footer1.xml"/><Relationship Id="rId12" Type="http://schemas.openxmlformats.org/officeDocument/2006/relationships/header" Target="header1.xml"/><Relationship Id="rId1" Type="http://schemas.openxmlformats.org/officeDocument/2006/relationships/theme" Target="theme/theme1.xml"/><Relationship Id="rId2" Type="http://schemas.openxmlformats.org/officeDocument/2006/relationships/settings" Target="settings.xml"/><Relationship Id="rId3" Type="http://schemas.openxmlformats.org/officeDocument/2006/relationships/fontTable" Target="fontTable.xml"/><Relationship Id="rId4" Type="http://schemas.openxmlformats.org/officeDocument/2006/relationships/numbering" Target="numbering.xml"/><Relationship Id="rId9" Type="http://schemas.openxmlformats.org/officeDocument/2006/relationships/image" Target="media/image2.png"/><Relationship Id="rId5" Type="http://schemas.openxmlformats.org/officeDocument/2006/relationships/styles" Target="styles.xml"/><Relationship Id="rId6" Type="http://schemas.openxmlformats.org/officeDocument/2006/relationships/customXml" Target="../customXML/item1.xml"/><Relationship Id="rId7" Type="http://schemas.openxmlformats.org/officeDocument/2006/relationships/image" Target="media/image1.png"/><Relationship Id="rId8" Type="http://schemas.openxmlformats.org/officeDocument/2006/relationships/image" Target="media/image4.png"/></Relationships>
</file>

<file path=word/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go:gDocsCustomXmlDataStorage xmlns:go="http://customooxmlschemas.google.com/" xmlns:r="http://schemas.openxmlformats.org/officeDocument/2006/relationships" uri="GoogleDocsCustomDataVersion1">
  <go:docsCustomData xmlns:go="http://customooxmlschemas.google.com/" roundtripDataSignature="AMtx7mjC48JkW88xV/wh5GGDaebLmoElfw==">AMUW2mWeF2V1Lzh7j1LCNqm7GoB7n3g2rrAVVumrfYsIA7zBY3Qn9LULh3l6I915BgtR8/mqHQdAVZ786mM1t6HFyF6fa8o9zW3+qt9DRCH5yhGuMPbM+mg=</go:docsCustomData>
</go:gDocsCustomXmlDataStorage>
</file>

<file path=customXML/itemProps1.xml><?xml version="1.0" encoding="utf-8"?>
<ds:datastoreItem xmlns:ds="http://schemas.openxmlformats.org/officeDocument/2006/customXml" ds:itemID="{11111111-1234-1234-1234-123412341234}">
  <ds:schemaRefs>
    <ds:schemaRef ds:uri="http://schemas.openxmlformats.org/officeDocument/2006/relationships"/>
    <ds:schemaRef ds:uri="http://customooxmlschemas.google.com/"/>
  </ds:schemaRefs>
</ds:datastoreItem>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2013-02-06T10:50:00Z</dcterms:created>
  <dc:creator>zeynep</dc:creator>
</cp:coreProperties>
</file>