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0c087034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0c087034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0c087034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0c087034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c087034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c087034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0c08703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0c08703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c08703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c08703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0c087034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0c087034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0c08703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0c08703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0c08703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0c08703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0c087034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0c087034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1cf32144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1cf32144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c08703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c08703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1cf32144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1cf32144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microchip.com/en-us/product/ATMEGA328P#document-table" TargetMode="External"/><Relationship Id="rId4" Type="http://schemas.openxmlformats.org/officeDocument/2006/relationships/hyperlink" Target="https://cdn.shopify.com/s/files/1/0300/6424/6919/files/DHT11_Sensor_Pinout_600x600.jpg?v=1586925043" TargetMode="External"/><Relationship Id="rId5" Type="http://schemas.openxmlformats.org/officeDocument/2006/relationships/hyperlink" Target="https://th.bing.com/th/id/R.0add2d15774935c57869cdffaaad773a?rik=qRMln5CePPn8IQ&amp;pid=ImgRaw&amp;r=0" TargetMode="External"/><Relationship Id="rId6" Type="http://schemas.openxmlformats.org/officeDocument/2006/relationships/hyperlink" Target="https://www.inventelectronics.com/wp-content/uploads/2017/03/dht11-01.jpg" TargetMode="External"/><Relationship Id="rId7" Type="http://schemas.openxmlformats.org/officeDocument/2006/relationships/hyperlink" Target="https://www.waveshare.com/media/catalog/product/cache/1/image/800x800/9df78eab33525d08d6e5fb8d27136e95/m/q/mq-135-gas-sensor-3_5.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1.microchip.com/downloads/en/DeviceDoc/Atmel-7810-Automotive-Microcontrollers-ATmega328P_Datasheet.pdf"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mouser.com/datasheet/2/758/DHT11-Technical-Data-Sheet-Translated-Version-1143054.pdf"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olimex.com/Products/Components/Sensors/Gas/SNS-MQ135/resources/SNS-MQ135.pdf"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Temperature and Gas Detector </a:t>
            </a:r>
            <a:endParaRPr/>
          </a:p>
          <a:p>
            <a:pPr indent="0" lvl="0" marL="0" rtl="0" algn="l">
              <a:spcBef>
                <a:spcPts val="0"/>
              </a:spcBef>
              <a:spcAft>
                <a:spcPts val="0"/>
              </a:spcAft>
              <a:buNone/>
            </a:pPr>
            <a:r>
              <a:rPr lang="en"/>
              <a:t>DHT11 and MQ-135</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Vince Bengco </a:t>
            </a:r>
            <a:endParaRPr/>
          </a:p>
          <a:p>
            <a:pPr indent="0" lvl="0" marL="0" rtl="0" algn="l">
              <a:spcBef>
                <a:spcPts val="0"/>
              </a:spcBef>
              <a:spcAft>
                <a:spcPts val="0"/>
              </a:spcAft>
              <a:buNone/>
            </a:pPr>
            <a:r>
              <a:rPr lang="en"/>
              <a:t>Demier Muangsopa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Results </a:t>
            </a:r>
            <a:endParaRPr/>
          </a:p>
        </p:txBody>
      </p:sp>
      <p:sp>
        <p:nvSpPr>
          <p:cNvPr id="132" name="Google Shape;132;p22"/>
          <p:cNvSpPr txBox="1"/>
          <p:nvPr>
            <p:ph idx="2" type="body"/>
          </p:nvPr>
        </p:nvSpPr>
        <p:spPr>
          <a:xfrm>
            <a:off x="3937900" y="1505700"/>
            <a:ext cx="48945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testing the DHT11, we can simply hold the sensor with our hands and using our body heat/ sweat to detect a change in temperature and </a:t>
            </a:r>
            <a:r>
              <a:rPr lang="en"/>
              <a:t>humidity. </a:t>
            </a:r>
            <a:endParaRPr/>
          </a:p>
          <a:p>
            <a:pPr indent="0" lvl="0" marL="0" rtl="0" algn="l">
              <a:spcBef>
                <a:spcPts val="1200"/>
              </a:spcBef>
              <a:spcAft>
                <a:spcPts val="0"/>
              </a:spcAft>
              <a:buNone/>
            </a:pPr>
            <a:r>
              <a:rPr lang="en"/>
              <a:t>For testing the MQ135, we used drinking alcohol to detect gas in the air. While the sensor is used for detecting gases, it can also detect alcohol and smoke from within the air. </a:t>
            </a:r>
            <a:endParaRPr/>
          </a:p>
          <a:p>
            <a:pPr indent="0" lvl="0" marL="0" rtl="0" algn="l">
              <a:spcBef>
                <a:spcPts val="1200"/>
              </a:spcBef>
              <a:spcAft>
                <a:spcPts val="1200"/>
              </a:spcAft>
              <a:buNone/>
            </a:pPr>
            <a:r>
              <a:rPr lang="en"/>
              <a:t>To the left is the result of testing the MQ135 with the top and bottom image being the before and after exposure to alcohol. </a:t>
            </a:r>
            <a:endParaRPr/>
          </a:p>
        </p:txBody>
      </p:sp>
      <p:pic>
        <p:nvPicPr>
          <p:cNvPr id="133" name="Google Shape;133;p22"/>
          <p:cNvPicPr preferRelativeResize="0"/>
          <p:nvPr/>
        </p:nvPicPr>
        <p:blipFill rotWithShape="1">
          <a:blip r:embed="rId3">
            <a:alphaModFix/>
          </a:blip>
          <a:srcRect b="0" l="2027" r="9035" t="31963"/>
          <a:stretch/>
        </p:blipFill>
        <p:spPr>
          <a:xfrm>
            <a:off x="311725" y="1494400"/>
            <a:ext cx="3295175" cy="1464575"/>
          </a:xfrm>
          <a:prstGeom prst="rect">
            <a:avLst/>
          </a:prstGeom>
          <a:noFill/>
          <a:ln>
            <a:noFill/>
          </a:ln>
        </p:spPr>
      </p:pic>
      <p:pic>
        <p:nvPicPr>
          <p:cNvPr id="134" name="Google Shape;134;p22"/>
          <p:cNvPicPr preferRelativeResize="0"/>
          <p:nvPr/>
        </p:nvPicPr>
        <p:blipFill rotWithShape="1">
          <a:blip r:embed="rId4">
            <a:alphaModFix/>
          </a:blip>
          <a:srcRect b="4156" l="1438" r="0" t="35435"/>
          <a:stretch/>
        </p:blipFill>
        <p:spPr>
          <a:xfrm>
            <a:off x="311725" y="3057675"/>
            <a:ext cx="3295175" cy="138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Issues and Final Comments </a:t>
            </a:r>
            <a:endParaRPr/>
          </a:p>
        </p:txBody>
      </p:sp>
      <p:sp>
        <p:nvSpPr>
          <p:cNvPr id="140" name="Google Shape;140;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Though the MQ135 can indicate the type of chemical or compound within the air, we discovered that it is not accurate. We initially wanted to detect and indicate which gas that the sensor is detecting, however, the data will vary depending on the temperature, </a:t>
            </a:r>
            <a:r>
              <a:rPr lang="en"/>
              <a:t>humidity, and R load in the circuit. </a:t>
            </a:r>
            <a:endParaRPr/>
          </a:p>
          <a:p>
            <a:pPr indent="0" lvl="0" marL="0" rtl="0" algn="l">
              <a:spcBef>
                <a:spcPts val="1200"/>
              </a:spcBef>
              <a:spcAft>
                <a:spcPts val="1200"/>
              </a:spcAft>
              <a:buNone/>
            </a:pPr>
            <a:r>
              <a:rPr lang="en"/>
              <a:t>In addition, we had issues with indicating when the air quality is good, moderate, or poor. Though we can visually see the data changing and entering the different boundaries, the result will always say that the air quality is good. </a:t>
            </a:r>
            <a:endParaRPr/>
          </a:p>
        </p:txBody>
      </p:sp>
      <p:sp>
        <p:nvSpPr>
          <p:cNvPr id="141" name="Google Shape;141;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Granted that we are constantly polling for data, it takes a considerable amount of time for data to be transmitted through the UART. For instance, with the DHT11 sensor, it can take up to 10 seconds for an update in temperature change.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ADC, UART, INTERRUPTS, POLLING,  DHT11, MQ-135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 </a:t>
            </a:r>
            <a:endParaRPr/>
          </a:p>
        </p:txBody>
      </p:sp>
      <p:sp>
        <p:nvSpPr>
          <p:cNvPr id="152" name="Google Shape;152;p25"/>
          <p:cNvSpPr txBox="1"/>
          <p:nvPr>
            <p:ph idx="1" type="body"/>
          </p:nvPr>
        </p:nvSpPr>
        <p:spPr>
          <a:xfrm>
            <a:off x="311700" y="1505700"/>
            <a:ext cx="8478600" cy="3076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u="sng">
                <a:solidFill>
                  <a:schemeClr val="hlink"/>
                </a:solidFill>
                <a:hlinkClick r:id="rId3"/>
              </a:rPr>
              <a:t>ATMEGA328P | Microchip Technology</a:t>
            </a:r>
            <a:endParaRPr sz="1100"/>
          </a:p>
          <a:p>
            <a:pPr indent="-298450" lvl="0" marL="457200" rtl="0" algn="l">
              <a:spcBef>
                <a:spcPts val="0"/>
              </a:spcBef>
              <a:spcAft>
                <a:spcPts val="0"/>
              </a:spcAft>
              <a:buSzPts val="1100"/>
              <a:buChar char="-"/>
            </a:pPr>
            <a:r>
              <a:rPr lang="en" sz="1100" u="sng">
                <a:solidFill>
                  <a:schemeClr val="hlink"/>
                </a:solidFill>
                <a:hlinkClick r:id="rId4"/>
              </a:rPr>
              <a:t>https://cdn.shopify.com/s/files/1/0300/6424/6919/files/DHT11_Sensor_Pinout_600x600.jpg?v=1586925043</a:t>
            </a:r>
            <a:r>
              <a:rPr lang="en" sz="1100"/>
              <a:t> </a:t>
            </a:r>
            <a:endParaRPr sz="1100"/>
          </a:p>
          <a:p>
            <a:pPr indent="-298450" lvl="0" marL="457200" rtl="0" algn="l">
              <a:spcBef>
                <a:spcPts val="0"/>
              </a:spcBef>
              <a:spcAft>
                <a:spcPts val="0"/>
              </a:spcAft>
              <a:buSzPts val="1100"/>
              <a:buChar char="-"/>
            </a:pPr>
            <a:r>
              <a:rPr lang="en" sz="1100" u="sng">
                <a:solidFill>
                  <a:schemeClr val="hlink"/>
                </a:solidFill>
                <a:hlinkClick r:id="rId5"/>
              </a:rPr>
              <a:t>https://th.bing.com/th/id/R.0add2d15774935c57869cdffaaad773a?rik=qRMln5CePPn8IQ&amp;pid=ImgRaw&amp;r=0</a:t>
            </a:r>
            <a:r>
              <a:rPr lang="en" sz="1100"/>
              <a:t>  </a:t>
            </a:r>
            <a:endParaRPr sz="1100"/>
          </a:p>
          <a:p>
            <a:pPr indent="-298450" lvl="0" marL="457200" rtl="0" algn="l">
              <a:spcBef>
                <a:spcPts val="0"/>
              </a:spcBef>
              <a:spcAft>
                <a:spcPts val="0"/>
              </a:spcAft>
              <a:buSzPts val="1100"/>
              <a:buChar char="-"/>
            </a:pPr>
            <a:r>
              <a:rPr lang="en" sz="1100" u="sng">
                <a:solidFill>
                  <a:schemeClr val="hlink"/>
                </a:solidFill>
                <a:hlinkClick r:id="rId6"/>
              </a:rPr>
              <a:t>https://www.inventelectronics.com/wp-content/uploads/2017/03/dht11-01.jpg</a:t>
            </a:r>
            <a:r>
              <a:rPr lang="en" sz="1100"/>
              <a:t> </a:t>
            </a:r>
            <a:endParaRPr sz="1100"/>
          </a:p>
          <a:p>
            <a:pPr indent="-298450" lvl="0" marL="457200" rtl="0" algn="l">
              <a:spcBef>
                <a:spcPts val="0"/>
              </a:spcBef>
              <a:spcAft>
                <a:spcPts val="0"/>
              </a:spcAft>
              <a:buSzPts val="1100"/>
              <a:buChar char="-"/>
            </a:pPr>
            <a:r>
              <a:rPr lang="en" sz="1100" u="sng">
                <a:solidFill>
                  <a:schemeClr val="hlink"/>
                </a:solidFill>
                <a:hlinkClick r:id="rId7"/>
              </a:rPr>
              <a:t>https://www.waveshare.com/media/catalog/product/cache/1/image/800x800/9df78eab33525d08d6e5fb8d27136e95/m/q/mq-135-gas-sensor-3_5.jpg</a:t>
            </a:r>
            <a:r>
              <a:rPr lang="en" sz="1100"/>
              <a:t> </a:t>
            </a:r>
            <a:endParaRPr sz="1100"/>
          </a:p>
          <a:p>
            <a:pPr indent="-298450" lvl="0" marL="457200" rtl="0" algn="l">
              <a:spcBef>
                <a:spcPts val="0"/>
              </a:spcBef>
              <a:spcAft>
                <a:spcPts val="0"/>
              </a:spcAft>
              <a:buSzPts val="1100"/>
              <a:buChar char="-"/>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42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                                            </a:t>
            </a:r>
            <a:r>
              <a:rPr lang="en" sz="1100"/>
              <a:t>(Mq6 in substitute for mq135)</a:t>
            </a:r>
            <a:endParaRPr sz="11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For our design, we implemented a cost-effective temperature and gas detector. </a:t>
            </a:r>
            <a:endParaRPr/>
          </a:p>
          <a:p>
            <a:pPr indent="0" lvl="0" marL="0" rtl="0" algn="l">
              <a:lnSpc>
                <a:spcPct val="150000"/>
              </a:lnSpc>
              <a:spcBef>
                <a:spcPts val="1200"/>
              </a:spcBef>
              <a:spcAft>
                <a:spcPts val="0"/>
              </a:spcAft>
              <a:buNone/>
            </a:pPr>
            <a:r>
              <a:rPr lang="en"/>
              <a:t>The purpose of this device is intended to be used for enclosed spaces that may be exposed to dangerous chemicals in the air and display its reading, along with a useful temperature and humidity gauge. </a:t>
            </a:r>
            <a:endParaRPr/>
          </a:p>
          <a:p>
            <a:pPr indent="0" lvl="0" marL="0" rtl="0" algn="l">
              <a:lnSpc>
                <a:spcPct val="115000"/>
              </a:lnSpc>
              <a:spcBef>
                <a:spcPts val="1200"/>
              </a:spcBef>
              <a:spcAft>
                <a:spcPts val="0"/>
              </a:spcAft>
              <a:buNone/>
            </a:pPr>
            <a:r>
              <a:rPr lang="en"/>
              <a:t>Some of the key components for this project include: </a:t>
            </a:r>
            <a:endParaRPr/>
          </a:p>
          <a:p>
            <a:pPr indent="-311150" lvl="0" marL="457200" rtl="0" algn="l">
              <a:spcBef>
                <a:spcPts val="1200"/>
              </a:spcBef>
              <a:spcAft>
                <a:spcPts val="0"/>
              </a:spcAft>
              <a:buSzPts val="1300"/>
              <a:buChar char="-"/>
            </a:pPr>
            <a:r>
              <a:rPr lang="en"/>
              <a:t>ATmega328P microcontroller </a:t>
            </a:r>
            <a:endParaRPr/>
          </a:p>
          <a:p>
            <a:pPr indent="-311150" lvl="0" marL="457200" rtl="0" algn="l">
              <a:spcBef>
                <a:spcPts val="0"/>
              </a:spcBef>
              <a:spcAft>
                <a:spcPts val="0"/>
              </a:spcAft>
              <a:buSzPts val="1300"/>
              <a:buChar char="-"/>
            </a:pPr>
            <a:r>
              <a:rPr lang="en"/>
              <a:t>DHT11 </a:t>
            </a:r>
            <a:endParaRPr/>
          </a:p>
          <a:p>
            <a:pPr indent="-311150" lvl="0" marL="457200" rtl="0" algn="l">
              <a:spcBef>
                <a:spcPts val="0"/>
              </a:spcBef>
              <a:spcAft>
                <a:spcPts val="0"/>
              </a:spcAft>
              <a:buSzPts val="1300"/>
              <a:buChar char="-"/>
            </a:pPr>
            <a:r>
              <a:rPr lang="en"/>
              <a:t>MQ-135 </a:t>
            </a:r>
            <a:endParaRPr/>
          </a:p>
          <a:p>
            <a:pPr indent="-311150" lvl="0" marL="457200" rtl="0" algn="l">
              <a:spcBef>
                <a:spcPts val="0"/>
              </a:spcBef>
              <a:spcAft>
                <a:spcPts val="0"/>
              </a:spcAft>
              <a:buSzPts val="1300"/>
              <a:buChar char="-"/>
            </a:pPr>
            <a:r>
              <a:rPr lang="en"/>
              <a:t>Capacitors </a:t>
            </a:r>
            <a:r>
              <a:rPr lang="en"/>
              <a:t> </a:t>
            </a:r>
            <a:endParaRPr/>
          </a:p>
          <a:p>
            <a:pPr indent="-311150" lvl="0" marL="457200" rtl="0" algn="l">
              <a:spcBef>
                <a:spcPts val="0"/>
              </a:spcBef>
              <a:spcAft>
                <a:spcPts val="0"/>
              </a:spcAft>
              <a:buSzPts val="1300"/>
              <a:buChar char="-"/>
            </a:pPr>
            <a:r>
              <a:rPr lang="en"/>
              <a:t>MAX232N</a:t>
            </a:r>
            <a:endParaRPr/>
          </a:p>
          <a:p>
            <a:pPr indent="-311150" lvl="0" marL="457200" rtl="0" algn="l">
              <a:spcBef>
                <a:spcPts val="0"/>
              </a:spcBef>
              <a:spcAft>
                <a:spcPts val="0"/>
              </a:spcAft>
              <a:buSzPts val="1300"/>
              <a:buChar char="-"/>
            </a:pPr>
            <a:r>
              <a:rPr lang="en"/>
              <a:t>USB to RS232 cable </a:t>
            </a:r>
            <a:endParaRPr/>
          </a:p>
        </p:txBody>
      </p:sp>
      <p:pic>
        <p:nvPicPr>
          <p:cNvPr id="72" name="Google Shape;72;p14"/>
          <p:cNvPicPr preferRelativeResize="0"/>
          <p:nvPr/>
        </p:nvPicPr>
        <p:blipFill>
          <a:blip r:embed="rId3">
            <a:alphaModFix/>
          </a:blip>
          <a:stretch>
            <a:fillRect/>
          </a:stretch>
        </p:blipFill>
        <p:spPr>
          <a:xfrm>
            <a:off x="311724" y="1416150"/>
            <a:ext cx="3585077" cy="2268151"/>
          </a:xfrm>
          <a:prstGeom prst="rect">
            <a:avLst/>
          </a:prstGeom>
          <a:noFill/>
          <a:ln cap="flat" cmpd="sng" w="9525">
            <a:solidFill>
              <a:srgbClr val="00FF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ATmega328P Microcontroller </a:t>
            </a:r>
            <a:endParaRPr/>
          </a:p>
        </p:txBody>
      </p:sp>
      <p:sp>
        <p:nvSpPr>
          <p:cNvPr id="78" name="Google Shape;78;p15"/>
          <p:cNvSpPr txBox="1"/>
          <p:nvPr>
            <p:ph idx="1" type="body"/>
          </p:nvPr>
        </p:nvSpPr>
        <p:spPr>
          <a:xfrm>
            <a:off x="311700" y="1505700"/>
            <a:ext cx="3999900" cy="33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Atmel’s instruction data sheet: </a:t>
            </a:r>
            <a:endParaRPr/>
          </a:p>
          <a:p>
            <a:pPr indent="0" lvl="0" marL="0" rtl="0" algn="l">
              <a:spcBef>
                <a:spcPts val="1200"/>
              </a:spcBef>
              <a:spcAft>
                <a:spcPts val="0"/>
              </a:spcAft>
              <a:buNone/>
            </a:pPr>
            <a:r>
              <a:rPr lang="en"/>
              <a:t>The Atmel® picoPower® ATmega328P is a low-power CMOS 8-bit microcontroller based on the AVR® enhanced RISC architecture. By executing powerful instructions in a single clock cycle, the ATmega328P achieves throughputs close to 1MIPS per MHz. This empowers system designer to optimize the device for power consumption versus processing speed. </a:t>
            </a:r>
            <a:endParaRPr/>
          </a:p>
          <a:p>
            <a:pPr indent="0" lvl="0" marL="0" rtl="0" algn="l">
              <a:spcBef>
                <a:spcPts val="1200"/>
              </a:spcBef>
              <a:spcAft>
                <a:spcPts val="0"/>
              </a:spcAft>
              <a:buNone/>
            </a:pPr>
            <a:r>
              <a:rPr lang="en"/>
              <a:t>Datasheet: </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3"/>
              </a:rPr>
              <a:t>ATmega328P (microchip.com)</a:t>
            </a:r>
            <a:r>
              <a:rPr lang="en"/>
              <a:t> </a:t>
            </a:r>
            <a:endParaRPr/>
          </a:p>
        </p:txBody>
      </p:sp>
      <p:sp>
        <p:nvSpPr>
          <p:cNvPr id="79" name="Google Shape;79;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our design, the microcontroller played the crucial role of handling the serial/digital data that is collected from our external sensors and sending it to the terminal via UART. </a:t>
            </a:r>
            <a:endParaRPr/>
          </a:p>
          <a:p>
            <a:pPr indent="0" lvl="0" marL="0" rtl="0" algn="l">
              <a:spcBef>
                <a:spcPts val="1200"/>
              </a:spcBef>
              <a:spcAft>
                <a:spcPts val="1200"/>
              </a:spcAft>
              <a:buNone/>
            </a:pPr>
            <a:r>
              <a:t/>
            </a:r>
            <a:endParaRPr/>
          </a:p>
        </p:txBody>
      </p:sp>
      <p:pic>
        <p:nvPicPr>
          <p:cNvPr id="80" name="Google Shape;80;p15"/>
          <p:cNvPicPr preferRelativeResize="0"/>
          <p:nvPr/>
        </p:nvPicPr>
        <p:blipFill>
          <a:blip r:embed="rId4">
            <a:alphaModFix/>
          </a:blip>
          <a:stretch>
            <a:fillRect/>
          </a:stretch>
        </p:blipFill>
        <p:spPr>
          <a:xfrm>
            <a:off x="4688050" y="2664925"/>
            <a:ext cx="3932224" cy="191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DHT11 Sensor </a:t>
            </a:r>
            <a:endParaRPr/>
          </a:p>
        </p:txBody>
      </p:sp>
      <p:sp>
        <p:nvSpPr>
          <p:cNvPr id="86" name="Google Shape;86;p16"/>
          <p:cNvSpPr txBox="1"/>
          <p:nvPr>
            <p:ph idx="1" type="body"/>
          </p:nvPr>
        </p:nvSpPr>
        <p:spPr>
          <a:xfrm>
            <a:off x="311700" y="1505700"/>
            <a:ext cx="3999900" cy="34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ElectronicWings website: </a:t>
            </a:r>
            <a:endParaRPr/>
          </a:p>
          <a:p>
            <a:pPr indent="0" lvl="0" marL="0" rtl="0" algn="l">
              <a:lnSpc>
                <a:spcPct val="115000"/>
              </a:lnSpc>
              <a:spcBef>
                <a:spcPts val="1200"/>
              </a:spcBef>
              <a:spcAft>
                <a:spcPts val="0"/>
              </a:spcAft>
              <a:buNone/>
            </a:pPr>
            <a:r>
              <a:rPr lang="en">
                <a:highlight>
                  <a:srgbClr val="FFFFFF"/>
                </a:highlight>
              </a:rPr>
              <a:t>The DHT11 is a basic, low cost digital temperature and humidity sensor. DHT11 is a single wire digital humidity and temperature sensor, which provides humidity and temperature values serially with one-wire protocol. DHT11 sensor provides relative humidity value in percentage (20 to 90% RH) and temperature values in degree Celsius (0 to 50 °C).</a:t>
            </a:r>
            <a:endParaRPr>
              <a:highlight>
                <a:srgbClr val="FFFFFF"/>
              </a:highlight>
            </a:endParaRPr>
          </a:p>
          <a:p>
            <a:pPr indent="0" lvl="0" marL="0" rtl="0" algn="l">
              <a:lnSpc>
                <a:spcPct val="150000"/>
              </a:lnSpc>
              <a:spcBef>
                <a:spcPts val="800"/>
              </a:spcBef>
              <a:spcAft>
                <a:spcPts val="0"/>
              </a:spcAft>
              <a:buNone/>
            </a:pPr>
            <a:r>
              <a:t/>
            </a:r>
            <a:endParaRPr>
              <a:highlight>
                <a:srgbClr val="FFFFFF"/>
              </a:highlight>
            </a:endParaRPr>
          </a:p>
          <a:p>
            <a:pPr indent="0" lvl="0" marL="0" rtl="0" algn="l">
              <a:lnSpc>
                <a:spcPct val="150000"/>
              </a:lnSpc>
              <a:spcBef>
                <a:spcPts val="800"/>
              </a:spcBef>
              <a:spcAft>
                <a:spcPts val="800"/>
              </a:spcAft>
              <a:buNone/>
            </a:pPr>
            <a:r>
              <a:rPr lang="en">
                <a:highlight>
                  <a:srgbClr val="FFFFFF"/>
                </a:highlight>
              </a:rPr>
              <a:t>Datasheet: </a:t>
            </a:r>
            <a:br>
              <a:rPr lang="en">
                <a:highlight>
                  <a:srgbClr val="FFFFFF"/>
                </a:highlight>
              </a:rPr>
            </a:br>
            <a:r>
              <a:rPr lang="en" sz="1100" u="sng">
                <a:solidFill>
                  <a:schemeClr val="hlink"/>
                </a:solidFill>
                <a:latin typeface="Arial"/>
                <a:ea typeface="Arial"/>
                <a:cs typeface="Arial"/>
                <a:sym typeface="Arial"/>
                <a:hlinkClick r:id="rId3"/>
              </a:rPr>
              <a:t>DHT11 Humidity &amp; Temperature Sensor (mouser.com)</a:t>
            </a:r>
            <a:endParaRPr/>
          </a:p>
        </p:txBody>
      </p:sp>
      <p:sp>
        <p:nvSpPr>
          <p:cNvPr id="87" name="Google Shape;87;p16"/>
          <p:cNvSpPr txBox="1"/>
          <p:nvPr>
            <p:ph idx="2" type="body"/>
          </p:nvPr>
        </p:nvSpPr>
        <p:spPr>
          <a:xfrm>
            <a:off x="4832400" y="1505700"/>
            <a:ext cx="3999900" cy="35889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1200"/>
              </a:spcAft>
              <a:buNone/>
            </a:pPr>
            <a:r>
              <a:rPr lang="en"/>
              <a:t>In our design, we utilize the DHT11 to collect both humidity and temperature measurements. At default, the DHT11 serially sends data in celsius for the temperature and a percentage for the humidity. Our design polls for the 					data measurements, 					but to reduce the 						amount of data sent via 					UART, we made a 					condition to only print 					when the data has 				changed. </a:t>
            </a:r>
            <a:endParaRPr/>
          </a:p>
        </p:txBody>
      </p:sp>
      <p:pic>
        <p:nvPicPr>
          <p:cNvPr id="88" name="Google Shape;88;p16"/>
          <p:cNvPicPr preferRelativeResize="0"/>
          <p:nvPr/>
        </p:nvPicPr>
        <p:blipFill rotWithShape="1">
          <a:blip r:embed="rId4">
            <a:alphaModFix/>
          </a:blip>
          <a:srcRect b="0" l="0" r="0" t="4561"/>
          <a:stretch/>
        </p:blipFill>
        <p:spPr>
          <a:xfrm>
            <a:off x="6700475" y="2669000"/>
            <a:ext cx="2131849" cy="203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MQ-135 Sensor</a:t>
            </a:r>
            <a:endParaRPr/>
          </a:p>
        </p:txBody>
      </p:sp>
      <p:sp>
        <p:nvSpPr>
          <p:cNvPr id="94" name="Google Shape;94;p17"/>
          <p:cNvSpPr txBox="1"/>
          <p:nvPr>
            <p:ph idx="1" type="body"/>
          </p:nvPr>
        </p:nvSpPr>
        <p:spPr>
          <a:xfrm>
            <a:off x="311700" y="1505700"/>
            <a:ext cx="3999900" cy="344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Elprocus’ website: </a:t>
            </a:r>
            <a:endParaRPr/>
          </a:p>
          <a:p>
            <a:pPr indent="0" lvl="0" marL="0" rtl="0" algn="l">
              <a:spcBef>
                <a:spcPts val="1200"/>
              </a:spcBef>
              <a:spcAft>
                <a:spcPts val="0"/>
              </a:spcAft>
              <a:buNone/>
            </a:pPr>
            <a:r>
              <a:rPr lang="en" sz="1350">
                <a:highlight>
                  <a:srgbClr val="FFFFFF"/>
                </a:highlight>
                <a:latin typeface="Arial"/>
                <a:ea typeface="Arial"/>
                <a:cs typeface="Arial"/>
                <a:sym typeface="Arial"/>
              </a:rPr>
              <a:t>[The MQ135 is] A device that is used to detect, measure, or monitor gases like ammonia, benzene, sulfur, carbon dioxide, smoke, and other harmful gases. If the concentration of gases exceeds the threshold limit in the air, then the digital output pin goes high. The analog output voltage is obtained from the analog pin of the sensor, which gives the approximate value of the gas level present in the air.</a:t>
            </a:r>
            <a:endParaRPr sz="1350">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 sz="1350">
                <a:highlight>
                  <a:srgbClr val="FFFFFF"/>
                </a:highlight>
              </a:rPr>
              <a:t>Datasheet: </a:t>
            </a:r>
            <a:endParaRPr sz="1350">
              <a:highlight>
                <a:srgbClr val="FFFFFF"/>
              </a:highlight>
            </a:endParaRPr>
          </a:p>
          <a:p>
            <a:pPr indent="0" lvl="0" marL="0" rtl="0" algn="l">
              <a:lnSpc>
                <a:spcPct val="150000"/>
              </a:lnSpc>
              <a:spcBef>
                <a:spcPts val="1200"/>
              </a:spcBef>
              <a:spcAft>
                <a:spcPts val="1200"/>
              </a:spcAft>
              <a:buNone/>
            </a:pPr>
            <a:r>
              <a:rPr lang="en" sz="1100" u="sng">
                <a:solidFill>
                  <a:schemeClr val="hlink"/>
                </a:solidFill>
                <a:hlinkClick r:id="rId3"/>
              </a:rPr>
              <a:t>Use introduction of HS-129 type gas sensitive components (olimex.com)</a:t>
            </a:r>
            <a:endParaRPr sz="1350">
              <a:highlight>
                <a:srgbClr val="FFFFFF"/>
              </a:highlight>
            </a:endParaRPr>
          </a:p>
        </p:txBody>
      </p:sp>
      <p:sp>
        <p:nvSpPr>
          <p:cNvPr id="95" name="Google Shape;9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our design, the MQ135 is used to detect harmful gases within the air. However, given we will be conducting on school grounds, we will only be testing this device with smoke and (if </a:t>
            </a:r>
            <a:r>
              <a:rPr lang="en"/>
              <a:t>manageable</a:t>
            </a:r>
            <a:r>
              <a:rPr lang="en"/>
              <a:t>) high levels of CO2. Similar to the DHT11, the polled data will be displayed on the condition of data change from the sensor. </a:t>
            </a:r>
            <a:endParaRPr/>
          </a:p>
        </p:txBody>
      </p:sp>
      <p:pic>
        <p:nvPicPr>
          <p:cNvPr id="96" name="Google Shape;96;p17"/>
          <p:cNvPicPr preferRelativeResize="0"/>
          <p:nvPr/>
        </p:nvPicPr>
        <p:blipFill rotWithShape="1">
          <a:blip r:embed="rId4">
            <a:alphaModFix/>
          </a:blip>
          <a:srcRect b="34857" l="17163" r="10723" t="33582"/>
          <a:stretch/>
        </p:blipFill>
        <p:spPr>
          <a:xfrm>
            <a:off x="4892425" y="3325050"/>
            <a:ext cx="3708976" cy="1623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Coding </a:t>
            </a:r>
            <a:endParaRPr/>
          </a:p>
        </p:txBody>
      </p:sp>
      <p:sp>
        <p:nvSpPr>
          <p:cNvPr id="102" name="Google Shape;102;p18"/>
          <p:cNvSpPr txBox="1"/>
          <p:nvPr>
            <p:ph idx="2" type="body"/>
          </p:nvPr>
        </p:nvSpPr>
        <p:spPr>
          <a:xfrm>
            <a:off x="5961025" y="1811825"/>
            <a:ext cx="2871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highlight>
                  <a:srgbClr val="FFFFFF"/>
                </a:highlight>
                <a:latin typeface="Courier New"/>
                <a:ea typeface="Courier New"/>
                <a:cs typeface="Courier New"/>
                <a:sym typeface="Courier New"/>
              </a:rPr>
              <a:t>void Request(){</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 </a:t>
            </a:r>
            <a:r>
              <a:rPr lang="en" sz="1000">
                <a:solidFill>
                  <a:srgbClr val="000000"/>
                </a:solidFill>
                <a:highlight>
                  <a:srgbClr val="FFFFFF"/>
                </a:highlight>
                <a:latin typeface="Courier New"/>
                <a:ea typeface="Courier New"/>
                <a:cs typeface="Courier New"/>
                <a:sym typeface="Courier New"/>
              </a:rPr>
              <a:t>Microcontroller</a:t>
            </a:r>
            <a:r>
              <a:rPr lang="en" sz="1000">
                <a:solidFill>
                  <a:srgbClr val="000000"/>
                </a:solidFill>
                <a:highlight>
                  <a:srgbClr val="FFFFFF"/>
                </a:highlight>
                <a:latin typeface="Courier New"/>
                <a:ea typeface="Courier New"/>
                <a:cs typeface="Courier New"/>
                <a:sym typeface="Courier New"/>
              </a:rPr>
              <a:t> send start //pulse/request</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DDRB |= (1&lt;&lt;DHT11_PIN);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PORTB &amp;= ~(1&lt;&lt;DHT11_PIN);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 set to low pin 	                          _delay_ms(20);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 wait for 20ms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PORTB |= (1&lt;&lt;DHT11_PIN);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//set to high pin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000"/>
          </a:p>
        </p:txBody>
      </p:sp>
      <p:pic>
        <p:nvPicPr>
          <p:cNvPr id="103" name="Google Shape;103;p18"/>
          <p:cNvPicPr preferRelativeResize="0"/>
          <p:nvPr/>
        </p:nvPicPr>
        <p:blipFill>
          <a:blip r:embed="rId3">
            <a:alphaModFix/>
          </a:blip>
          <a:stretch>
            <a:fillRect/>
          </a:stretch>
        </p:blipFill>
        <p:spPr>
          <a:xfrm>
            <a:off x="116673" y="2121063"/>
            <a:ext cx="5602625" cy="184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Coding </a:t>
            </a:r>
            <a:endParaRPr/>
          </a:p>
        </p:txBody>
      </p:sp>
      <p:sp>
        <p:nvSpPr>
          <p:cNvPr id="109" name="Google Shape;109;p19"/>
          <p:cNvSpPr txBox="1"/>
          <p:nvPr>
            <p:ph idx="2" type="body"/>
          </p:nvPr>
        </p:nvSpPr>
        <p:spPr>
          <a:xfrm>
            <a:off x="5961025" y="1846875"/>
            <a:ext cx="2871300" cy="18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highlight>
                  <a:srgbClr val="FFFFFF"/>
                </a:highlight>
                <a:latin typeface="Courier New"/>
                <a:ea typeface="Courier New"/>
                <a:cs typeface="Courier New"/>
                <a:sym typeface="Courier New"/>
              </a:rPr>
              <a:t>void Response()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 receive response from DHT11 </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DDRB &amp;= ~(1&lt;&lt;DHT11_PIN);</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while(PINB &amp; (1&lt;&lt;DHT11_PIN));	while((PINB &amp; (1&lt;&lt;DHT11_PIN))==0);</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while(PINB &amp; (1&lt;&lt;DHT11_PIN));</a:t>
            </a:r>
            <a:br>
              <a:rPr lang="en" sz="1000">
                <a:solidFill>
                  <a:srgbClr val="000000"/>
                </a:solidFill>
                <a:highlight>
                  <a:srgbClr val="FFFFFF"/>
                </a:highlight>
                <a:latin typeface="Courier New"/>
                <a:ea typeface="Courier New"/>
                <a:cs typeface="Courier New"/>
                <a:sym typeface="Courier New"/>
              </a:rPr>
            </a:br>
            <a:r>
              <a:rPr lang="en" sz="1000">
                <a:solidFill>
                  <a:srgbClr val="0000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000"/>
          </a:p>
        </p:txBody>
      </p:sp>
      <p:pic>
        <p:nvPicPr>
          <p:cNvPr id="110" name="Google Shape;110;p19"/>
          <p:cNvPicPr preferRelativeResize="0"/>
          <p:nvPr/>
        </p:nvPicPr>
        <p:blipFill>
          <a:blip r:embed="rId3">
            <a:alphaModFix/>
          </a:blip>
          <a:stretch>
            <a:fillRect/>
          </a:stretch>
        </p:blipFill>
        <p:spPr>
          <a:xfrm>
            <a:off x="-2" y="2121063"/>
            <a:ext cx="5602625" cy="184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Board and Wiring </a:t>
            </a:r>
            <a:endParaRPr/>
          </a:p>
        </p:txBody>
      </p:sp>
      <p:pic>
        <p:nvPicPr>
          <p:cNvPr id="116" name="Google Shape;116;p20"/>
          <p:cNvPicPr preferRelativeResize="0"/>
          <p:nvPr/>
        </p:nvPicPr>
        <p:blipFill rotWithShape="1">
          <a:blip r:embed="rId3">
            <a:alphaModFix/>
          </a:blip>
          <a:srcRect b="12361" l="2572" r="0" t="4560"/>
          <a:stretch/>
        </p:blipFill>
        <p:spPr>
          <a:xfrm>
            <a:off x="2913300" y="1610475"/>
            <a:ext cx="5060598" cy="3236525"/>
          </a:xfrm>
          <a:prstGeom prst="rect">
            <a:avLst/>
          </a:prstGeom>
          <a:noFill/>
          <a:ln cap="flat" cmpd="sng" w="28575">
            <a:solidFill>
              <a:srgbClr val="000000"/>
            </a:solidFill>
            <a:prstDash val="solid"/>
            <a:round/>
            <a:headEnd len="sm" w="sm" type="none"/>
            <a:tailEnd len="sm" w="sm" type="none"/>
          </a:ln>
        </p:spPr>
      </p:pic>
      <p:pic>
        <p:nvPicPr>
          <p:cNvPr id="117" name="Google Shape;117;p20"/>
          <p:cNvPicPr preferRelativeResize="0"/>
          <p:nvPr/>
        </p:nvPicPr>
        <p:blipFill>
          <a:blip r:embed="rId4">
            <a:alphaModFix/>
          </a:blip>
          <a:stretch>
            <a:fillRect/>
          </a:stretch>
        </p:blipFill>
        <p:spPr>
          <a:xfrm>
            <a:off x="801250" y="1440200"/>
            <a:ext cx="3017477" cy="22631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Board and Wiring </a:t>
            </a:r>
            <a:endParaRPr/>
          </a:p>
        </p:txBody>
      </p:sp>
      <p:pic>
        <p:nvPicPr>
          <p:cNvPr id="123" name="Google Shape;123;p21"/>
          <p:cNvPicPr preferRelativeResize="0"/>
          <p:nvPr/>
        </p:nvPicPr>
        <p:blipFill>
          <a:blip r:embed="rId3">
            <a:alphaModFix/>
          </a:blip>
          <a:stretch>
            <a:fillRect/>
          </a:stretch>
        </p:blipFill>
        <p:spPr>
          <a:xfrm>
            <a:off x="4667725" y="1427475"/>
            <a:ext cx="2635476" cy="3513974"/>
          </a:xfrm>
          <a:prstGeom prst="rect">
            <a:avLst/>
          </a:prstGeom>
          <a:noFill/>
          <a:ln cap="flat" cmpd="sng" w="28575">
            <a:solidFill>
              <a:srgbClr val="000000"/>
            </a:solidFill>
            <a:prstDash val="solid"/>
            <a:round/>
            <a:headEnd len="sm" w="sm" type="none"/>
            <a:tailEnd len="sm" w="sm" type="none"/>
          </a:ln>
        </p:spPr>
      </p:pic>
      <p:pic>
        <p:nvPicPr>
          <p:cNvPr id="124" name="Google Shape;124;p21"/>
          <p:cNvPicPr preferRelativeResize="0"/>
          <p:nvPr/>
        </p:nvPicPr>
        <p:blipFill>
          <a:blip r:embed="rId4">
            <a:alphaModFix/>
          </a:blip>
          <a:stretch>
            <a:fillRect/>
          </a:stretch>
        </p:blipFill>
        <p:spPr>
          <a:xfrm>
            <a:off x="1585650" y="1427475"/>
            <a:ext cx="2635476" cy="3513974"/>
          </a:xfrm>
          <a:prstGeom prst="rect">
            <a:avLst/>
          </a:prstGeom>
          <a:noFill/>
          <a:ln cap="flat" cmpd="sng" w="28575">
            <a:solidFill>
              <a:srgbClr val="000000"/>
            </a:solidFill>
            <a:prstDash val="solid"/>
            <a:round/>
            <a:headEnd len="sm" w="sm" type="none"/>
            <a:tailEnd len="sm" w="sm" type="none"/>
          </a:ln>
        </p:spPr>
      </p:pic>
      <p:sp>
        <p:nvSpPr>
          <p:cNvPr id="125" name="Google Shape;125;p21"/>
          <p:cNvSpPr txBox="1"/>
          <p:nvPr>
            <p:ph idx="2" type="body"/>
          </p:nvPr>
        </p:nvSpPr>
        <p:spPr>
          <a:xfrm>
            <a:off x="0" y="1392000"/>
            <a:ext cx="1461300" cy="16503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a:t>MQ135</a:t>
            </a:r>
            <a:endParaRPr/>
          </a:p>
        </p:txBody>
      </p:sp>
      <p:sp>
        <p:nvSpPr>
          <p:cNvPr id="126" name="Google Shape;126;p21"/>
          <p:cNvSpPr txBox="1"/>
          <p:nvPr>
            <p:ph idx="2" type="body"/>
          </p:nvPr>
        </p:nvSpPr>
        <p:spPr>
          <a:xfrm>
            <a:off x="7406025" y="1427475"/>
            <a:ext cx="1461300" cy="16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DHT11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