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270" r:id="rId11"/>
    <p:sldId id="269" r:id="rId12"/>
    <p:sldId id="271" r:id="rId13"/>
    <p:sldId id="272" r:id="rId14"/>
    <p:sldId id="284" r:id="rId15"/>
    <p:sldId id="264" r:id="rId16"/>
    <p:sldId id="265" r:id="rId17"/>
    <p:sldId id="266" r:id="rId18"/>
    <p:sldId id="267" r:id="rId19"/>
    <p:sldId id="317" r:id="rId20"/>
    <p:sldId id="273" r:id="rId21"/>
    <p:sldId id="274" r:id="rId22"/>
    <p:sldId id="294" r:id="rId23"/>
    <p:sldId id="275" r:id="rId24"/>
    <p:sldId id="277" r:id="rId25"/>
    <p:sldId id="302" r:id="rId26"/>
    <p:sldId id="303" r:id="rId27"/>
    <p:sldId id="304" r:id="rId28"/>
    <p:sldId id="305" r:id="rId29"/>
    <p:sldId id="306" r:id="rId30"/>
    <p:sldId id="308" r:id="rId31"/>
    <p:sldId id="307" r:id="rId32"/>
    <p:sldId id="309" r:id="rId33"/>
    <p:sldId id="310" r:id="rId34"/>
    <p:sldId id="311" r:id="rId35"/>
    <p:sldId id="312" r:id="rId36"/>
    <p:sldId id="296" r:id="rId37"/>
    <p:sldId id="300" r:id="rId38"/>
    <p:sldId id="298" r:id="rId39"/>
    <p:sldId id="297" r:id="rId40"/>
    <p:sldId id="276" r:id="rId41"/>
    <p:sldId id="314" r:id="rId42"/>
    <p:sldId id="315" r:id="rId43"/>
    <p:sldId id="293" r:id="rId44"/>
    <p:sldId id="295" r:id="rId45"/>
    <p:sldId id="318" r:id="rId46"/>
    <p:sldId id="278" r:id="rId47"/>
    <p:sldId id="279" r:id="rId48"/>
    <p:sldId id="313" r:id="rId49"/>
    <p:sldId id="280" r:id="rId50"/>
    <p:sldId id="281" r:id="rId51"/>
    <p:sldId id="283" r:id="rId52"/>
    <p:sldId id="282" r:id="rId53"/>
    <p:sldId id="292" r:id="rId54"/>
    <p:sldId id="287" r:id="rId55"/>
    <p:sldId id="316" r:id="rId56"/>
    <p:sldId id="319" r:id="rId57"/>
    <p:sldId id="289" r:id="rId58"/>
    <p:sldId id="286" r:id="rId59"/>
    <p:sldId id="290" r:id="rId60"/>
    <p:sldId id="29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Git</a:t>
            </a:r>
            <a:r>
              <a:rPr lang="en-US" sz="6000" dirty="0"/>
              <a:t> 101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Oleg </a:t>
            </a:r>
            <a:r>
              <a:rPr lang="en-US" dirty="0" err="1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Vim first 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working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 /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 --hard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</a:t>
                      </a:r>
                      <a:r>
                        <a:rPr lang="en-US" baseline="0" dirty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 state&gt;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Beware! Don’t forget to add files after edit if you want them in commit</a:t>
            </a:r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Undoing things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 files&gt;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checkout --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 --hard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  <a:r>
                        <a:rPr lang="en-US" baseline="0" dirty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revert to undo commits visible to public (creates new fixup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commit --amend to modify the last commit instead of removing</a:t>
            </a:r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Shortcuts?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	NOTE: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  <a:r>
              <a:rPr lang="en-US" sz="4400" dirty="0" err="1"/>
              <a:t>gitignore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/>
              <a:t># Build results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History and time 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Referencing commits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Diffs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DUChMi5TMXM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7" y="561474"/>
            <a:ext cx="9151620" cy="57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 version control system</a:t>
            </a:r>
          </a:p>
          <a:p>
            <a:r>
              <a:rPr lang="en-US" sz="2800" i="1" dirty="0"/>
              <a:t>	no central repository is necessary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by Linus Torvalds </a:t>
            </a:r>
          </a:p>
          <a:p>
            <a:r>
              <a:rPr lang="en-US" sz="2800" dirty="0"/>
              <a:t>	for </a:t>
            </a:r>
            <a:r>
              <a:rPr lang="en-US" sz="2800" i="1" dirty="0"/>
              <a:t>unconventional</a:t>
            </a:r>
            <a:r>
              <a:rPr lang="en-US" sz="2800" dirty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Loved by everyone</a:t>
            </a:r>
          </a:p>
          <a:p>
            <a:pPr lvl="1"/>
            <a:r>
              <a:rPr lang="en-US" sz="2800" dirty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– e.g. when a change is not as small as expected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In place and super fast!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Register merge tool of your choice in .</a:t>
            </a:r>
            <a:r>
              <a:rPr lang="en-US" sz="3200" dirty="0" err="1">
                <a:cs typeface="Consolas" panose="020B0609020204030204" pitchFamily="49" charset="0"/>
              </a:rPr>
              <a:t>gitconfig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54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commits from the source branch appear on the target!</a:t>
            </a:r>
          </a:p>
          <a:p>
            <a:r>
              <a:rPr lang="en-US" sz="3200" dirty="0">
                <a:cs typeface="Consolas" panose="020B0609020204030204" pitchFamily="49" charset="0"/>
              </a:rPr>
              <a:t>	see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BUT…How?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pixabay.com/static/uploads/photo/2014/09/25/19/37/question-mark-46086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3467182"/>
            <a:ext cx="4015372" cy="28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5180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repository consists of a number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stored in 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addressed by SHA-1 hash of their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types of objects are blob, tree, commit and tag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3719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Blob objects usually represent the contents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7266" y="3741660"/>
            <a:ext cx="2436608" cy="22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…….</a:t>
            </a:r>
          </a:p>
          <a:p>
            <a:r>
              <a:rPr lang="en-US" sz="1200" dirty="0"/>
              <a:t>        …….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242" y="3416968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</p:spTree>
    <p:extLst>
      <p:ext uri="{BB962C8B-B14F-4D97-AF65-F5344CB8AC3E}">
        <p14:creationId xmlns:p14="http://schemas.microsoft.com/office/powerpoint/2010/main" val="287919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60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objects usually represent contents of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is a collection of items having name, hash and a link</a:t>
            </a:r>
          </a:p>
          <a:p>
            <a:r>
              <a:rPr lang="en-US" sz="3200" dirty="0">
                <a:cs typeface="Consolas" panose="020B0609020204030204" pitchFamily="49" charset="0"/>
              </a:rPr>
              <a:t>to either blob object or another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79" y="417677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442"/>
              </p:ext>
            </p:extLst>
          </p:nvPr>
        </p:nvGraphicFramePr>
        <p:xfrm>
          <a:off x="601579" y="4547763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3519" y="3716473"/>
            <a:ext cx="111313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public static void Main(string </a:t>
            </a:r>
            <a:r>
              <a:rPr lang="en-US" sz="800" dirty="0" err="1"/>
              <a:t>args</a:t>
            </a:r>
            <a:r>
              <a:rPr lang="en-US" sz="800" dirty="0"/>
              <a:t>[])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 …….</a:t>
            </a:r>
          </a:p>
          <a:p>
            <a:r>
              <a:rPr lang="en-US" sz="800" dirty="0"/>
              <a:t>        …….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5473" y="334714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9469" y="3978398"/>
            <a:ext cx="121099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……..</a:t>
            </a:r>
          </a:p>
          <a:p>
            <a:r>
              <a:rPr lang="en-US" sz="800" dirty="0"/>
              <a:t>………….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……………..</a:t>
            </a:r>
          </a:p>
          <a:p>
            <a:r>
              <a:rPr lang="en-US" sz="800" dirty="0"/>
              <a:t>………………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423" y="3609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ae5374…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14291"/>
              </p:ext>
            </p:extLst>
          </p:nvPr>
        </p:nvGraphicFramePr>
        <p:xfrm>
          <a:off x="8796253" y="5544820"/>
          <a:ext cx="28512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1672572466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1596134171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78662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704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14966" y="5257562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6662" y="4264553"/>
            <a:ext cx="986857" cy="81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662" y="4812632"/>
            <a:ext cx="3102807" cy="62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5006662" y="5863389"/>
            <a:ext cx="3789591" cy="23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1276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objects represent units of change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has a hash, author, committer, parent(s), and link to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tree object representing the </a:t>
            </a:r>
            <a:r>
              <a:rPr lang="en-US" sz="3200" b="1" dirty="0">
                <a:cs typeface="Consolas" panose="020B0609020204030204" pitchFamily="49" charset="0"/>
              </a:rPr>
              <a:t>snapshot</a:t>
            </a:r>
            <a:r>
              <a:rPr lang="en-US" sz="3200" dirty="0">
                <a:cs typeface="Consolas" panose="020B0609020204030204" pitchFamily="49" charset="0"/>
              </a:rPr>
              <a:t> of the working directory</a:t>
            </a:r>
          </a:p>
          <a:p>
            <a:r>
              <a:rPr lang="en-US" sz="3200" dirty="0">
                <a:cs typeface="Consolas" panose="020B0609020204030204" pitchFamily="49" charset="0"/>
              </a:rPr>
              <a:t>at a time of commit			                      	</a:t>
            </a:r>
            <a:r>
              <a:rPr lang="en-US" sz="1600" i="1" dirty="0">
                <a:cs typeface="Consolas" panose="020B0609020204030204" pitchFamily="49" charset="0"/>
              </a:rPr>
              <a:t>note: snapshot, not a delta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723" y="451889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"/>
              </p:ext>
            </p:extLst>
          </p:nvPr>
        </p:nvGraphicFramePr>
        <p:xfrm>
          <a:off x="7352723" y="4854717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633"/>
              </p:ext>
            </p:extLst>
          </p:nvPr>
        </p:nvGraphicFramePr>
        <p:xfrm>
          <a:off x="617804" y="4096884"/>
          <a:ext cx="49648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>
                  <a:extLst>
                    <a:ext uri="{9D8B030D-6E8A-4147-A177-3AD203B41FA5}">
                      <a16:colId xmlns:a16="http://schemas.microsoft.com/office/drawing/2014/main" val="2442721547"/>
                    </a:ext>
                  </a:extLst>
                </a:gridCol>
                <a:gridCol w="3501170">
                  <a:extLst>
                    <a:ext uri="{9D8B030D-6E8A-4147-A177-3AD203B41FA5}">
                      <a16:colId xmlns:a16="http://schemas.microsoft.com/office/drawing/2014/main" val="524311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Commit 4fb4bba69b….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1c30354…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ab3c616…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63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77490" y="5743074"/>
            <a:ext cx="1775233" cy="1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08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Any subsequent commit lists the previous one as a parent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2633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87028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7235" y="5424554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40439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616113" y="542455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4765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616113" y="429527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091" y="4108466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721768" y="4431631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457" y="474276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983581" y="2414337"/>
            <a:ext cx="8021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85925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2783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4" name="Oval 23"/>
          <p:cNvSpPr/>
          <p:nvPr/>
        </p:nvSpPr>
        <p:spPr>
          <a:xfrm flipH="1" flipV="1">
            <a:off x="8859255" y="4295273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964910" y="4431630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599" y="474276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2783" y="4013582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7974635" y="3191694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2233" y="2859437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5026" y="342198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38463" y="6408821"/>
            <a:ext cx="10613935" cy="4010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859255" y="313021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Exemplary branches support</a:t>
            </a:r>
          </a:p>
          <a:p>
            <a:r>
              <a:rPr lang="en-US" sz="2800" dirty="0"/>
              <a:t>	branching was never so easy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Very powerful</a:t>
            </a:r>
          </a:p>
          <a:p>
            <a:r>
              <a:rPr lang="en-US" sz="2800" dirty="0"/>
              <a:t>	can do everything		</a:t>
            </a:r>
            <a:r>
              <a:rPr lang="en-US" sz="1400" dirty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endParaRPr lang="en-US" sz="3200" dirty="0"/>
          </a:p>
          <a:p>
            <a:pPr lvl="1"/>
            <a:r>
              <a:rPr lang="en-US" sz="2800" dirty="0"/>
              <a:t>	every OSS project alive migrated to </a:t>
            </a:r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en-US" sz="2800" dirty="0"/>
              <a:t>	and </a:t>
            </a:r>
            <a:r>
              <a:rPr lang="en-US" sz="2800" dirty="0" err="1"/>
              <a:t>github</a:t>
            </a:r>
            <a:r>
              <a:rPr lang="en-US" sz="2800" dirty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err="1"/>
              <a:t>swiss</a:t>
            </a:r>
            <a:r>
              <a:rPr lang="en-US" sz="1000" dirty="0"/>
              <a:t> knife is taken from http://stevelosh.com/blog/2010/01/the-real-difference-between-mercurial-and-git/</a:t>
            </a:r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06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branch is </a:t>
            </a:r>
            <a:r>
              <a:rPr lang="en-US" sz="3200" b="1" dirty="0">
                <a:cs typeface="Consolas" panose="020B0609020204030204" pitchFamily="49" charset="0"/>
              </a:rPr>
              <a:t>just</a:t>
            </a:r>
            <a:r>
              <a:rPr lang="en-US" sz="3200" dirty="0">
                <a:cs typeface="Consolas" panose="020B0609020204030204" pitchFamily="49" charset="0"/>
              </a:rPr>
              <a:t> a named pointer to some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38990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99421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4776" y="5424554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796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740038" y="542455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2306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740038" y="429527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467" y="410846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813407" y="4431631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1498" y="4742766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119537" y="2414337"/>
            <a:ext cx="8823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98318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0324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5" name="Curved Right Arrow 24"/>
          <p:cNvSpPr/>
          <p:nvPr/>
        </p:nvSpPr>
        <p:spPr>
          <a:xfrm>
            <a:off x="8056549" y="4431630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640" y="474276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2159" y="4013582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8066274" y="3191694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2003" y="2859437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1067" y="342198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4123" y="6399113"/>
            <a:ext cx="11174635" cy="4981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8743" y="5343981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0103" y="4013022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44538" y="277546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983180" y="313021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83180" y="429527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10" idx="6"/>
          </p:cNvCxnSpPr>
          <p:nvPr/>
        </p:nvCxnSpPr>
        <p:spPr>
          <a:xfrm>
            <a:off x="808089" y="5528647"/>
            <a:ext cx="186121" cy="32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>
            <a:off x="4400618" y="4197688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51072" y="3035022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8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9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 history is just a set of commits reachable from its head 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5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8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new branch is just creating a new pointer,</a:t>
            </a:r>
          </a:p>
          <a:p>
            <a:r>
              <a:rPr lang="en-US" sz="3200" dirty="0">
                <a:cs typeface="Consolas" panose="020B0609020204030204" pitchFamily="49" charset="0"/>
              </a:rPr>
              <a:t>no data copying is involved, so very fast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20" y="3156456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86969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715384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0532" y="211065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177015" y="2585806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0532" y="2858522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 …</a:t>
            </a:r>
          </a:p>
        </p:txBody>
      </p:sp>
      <p:cxnSp>
        <p:nvCxnSpPr>
          <p:cNvPr id="19" name="Straight Arrow Connector 18"/>
          <p:cNvCxnSpPr>
            <a:endCxn id="34" idx="3"/>
          </p:cNvCxnSpPr>
          <p:nvPr/>
        </p:nvCxnSpPr>
        <p:spPr>
          <a:xfrm flipH="1">
            <a:off x="4689648" y="2737066"/>
            <a:ext cx="2491599" cy="11148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4830" y="254615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9563" y="193712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</p:spTree>
    <p:extLst>
      <p:ext uri="{BB962C8B-B14F-4D97-AF65-F5344CB8AC3E}">
        <p14:creationId xmlns:p14="http://schemas.microsoft.com/office/powerpoint/2010/main" val="274502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3446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Merge commit</a:t>
            </a:r>
          </a:p>
          <a:p>
            <a:r>
              <a:rPr lang="en-US" sz="3200" dirty="0">
                <a:cs typeface="Consolas" panose="020B0609020204030204" pitchFamily="49" charset="0"/>
              </a:rPr>
              <a:t>has several parents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 the set of</a:t>
            </a:r>
          </a:p>
          <a:p>
            <a:r>
              <a:rPr lang="en-US" sz="3200" dirty="0">
                <a:cs typeface="Consolas" panose="020B0609020204030204" pitchFamily="49" charset="0"/>
              </a:rPr>
              <a:t>reachable commits </a:t>
            </a:r>
          </a:p>
          <a:p>
            <a:r>
              <a:rPr lang="en-US" sz="3200" dirty="0">
                <a:cs typeface="Consolas" panose="020B0609020204030204" pitchFamily="49" charset="0"/>
              </a:rPr>
              <a:t>from master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5712" y="24094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8548" y="203862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  <p:sp>
        <p:nvSpPr>
          <p:cNvPr id="25" name="Oval 24"/>
          <p:cNvSpPr/>
          <p:nvPr/>
        </p:nvSpPr>
        <p:spPr>
          <a:xfrm flipH="1" flipV="1">
            <a:off x="4452756" y="773579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7481" y="593178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Merged branch ‘feature’</a:t>
            </a:r>
          </a:p>
          <a:p>
            <a:r>
              <a:rPr lang="en-US" dirty="0"/>
              <a:t>Parent: 42621e3…</a:t>
            </a:r>
          </a:p>
          <a:p>
            <a:r>
              <a:rPr lang="en-US" dirty="0"/>
              <a:t>Parent: 9cde51b3…</a:t>
            </a:r>
          </a:p>
        </p:txBody>
      </p:sp>
      <p:cxnSp>
        <p:nvCxnSpPr>
          <p:cNvPr id="28" name="Straight Arrow Connector 27"/>
          <p:cNvCxnSpPr>
            <a:endCxn id="20" idx="4"/>
          </p:cNvCxnSpPr>
          <p:nvPr/>
        </p:nvCxnSpPr>
        <p:spPr>
          <a:xfrm>
            <a:off x="4561219" y="1037192"/>
            <a:ext cx="15863" cy="1578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6" idx="5"/>
          </p:cNvCxnSpPr>
          <p:nvPr/>
        </p:nvCxnSpPr>
        <p:spPr>
          <a:xfrm>
            <a:off x="4664994" y="1006357"/>
            <a:ext cx="2807866" cy="1443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4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3657600"/>
            <a:ext cx="0" cy="12849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2623" y="359119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09936" y="248944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37111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8589" y="186958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commit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7899" y="2205135"/>
            <a:ext cx="1337156" cy="6536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7742" y="6051020"/>
            <a:ext cx="320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retained</a:t>
            </a:r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4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after some merges back and forth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429" y="3927298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90817" y="1438133"/>
            <a:ext cx="35537" cy="47346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3866491" y="590004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884259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4078729" y="5422877"/>
            <a:ext cx="879101" cy="51177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47758" y="1230381"/>
            <a:ext cx="21627" cy="41398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833504" y="5370226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845059" y="4590785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0475" y="1152145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3406" y="1152145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23432" y="3980851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7"/>
            <a:endCxn id="28" idx="3"/>
          </p:cNvCxnSpPr>
          <p:nvPr/>
        </p:nvCxnSpPr>
        <p:spPr>
          <a:xfrm flipH="1">
            <a:off x="4096497" y="4182541"/>
            <a:ext cx="763349" cy="8369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833504" y="337091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 flipV="1">
            <a:off x="3909846" y="38311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4845059" y="2693052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7"/>
            <a:endCxn id="64" idx="3"/>
          </p:cNvCxnSpPr>
          <p:nvPr/>
        </p:nvCxnSpPr>
        <p:spPr>
          <a:xfrm flipH="1">
            <a:off x="4122084" y="2894742"/>
            <a:ext cx="759389" cy="97105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0429" y="25855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sp>
        <p:nvSpPr>
          <p:cNvPr id="68" name="Oval 67"/>
          <p:cNvSpPr/>
          <p:nvPr/>
        </p:nvSpPr>
        <p:spPr>
          <a:xfrm flipH="1" flipV="1">
            <a:off x="8643916" y="5931195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8655612" y="5422338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655612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655612" y="4482872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655612" y="4027856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655612" y="36879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643916" y="332386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643916" y="2652034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45132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4217" y="6120063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merge commit!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61975" y="6198349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avoided with --no-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 </a:t>
            </a:r>
          </a:p>
          <a:p>
            <a:r>
              <a:rPr lang="en-US" dirty="0"/>
              <a:t>     --squash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8666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37423" y="6157200"/>
            <a:ext cx="41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combined into one</a:t>
            </a:r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What’s not so good?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Command names sometimes are weird</a:t>
            </a:r>
          </a:p>
          <a:p>
            <a:r>
              <a:rPr lang="en-US" sz="3200" dirty="0"/>
              <a:t>	</a:t>
            </a:r>
            <a:r>
              <a:rPr lang="en-US" sz="2400" dirty="0"/>
              <a:t>checkout -b to create branch? oh well…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>
                <a:cs typeface="Consolas" panose="020B0609020204030204" pitchFamily="49" charset="0"/>
              </a:rPr>
              <a:t>always</a:t>
            </a:r>
            <a:r>
              <a:rPr lang="en-US" sz="3200" dirty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090136" y="2205135"/>
            <a:ext cx="41818" cy="34019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49" y="393032"/>
            <a:ext cx="5145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rebase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rebase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4959919" y="3384884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52513" y="2490262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7477" y="33151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9165" y="24310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9751" y="232361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6121" y="4259949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29090" y="342604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29090" y="249435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20631" y="32850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37047" y="2441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9133" y="6063916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for fast-forward!</a:t>
            </a:r>
          </a:p>
        </p:txBody>
      </p:sp>
    </p:spTree>
    <p:extLst>
      <p:ext uri="{BB962C8B-B14F-4D97-AF65-F5344CB8AC3E}">
        <p14:creationId xmlns:p14="http://schemas.microsoft.com/office/powerpoint/2010/main" val="1558521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660" y="1675241"/>
            <a:ext cx="793890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Rebase rewrites history, proceed with caution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NEVER rebase a branch others are working on!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Merge vs rebase is a holy war</a:t>
            </a: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7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8003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Interactive rebase: history cleaning</a:t>
            </a:r>
          </a:p>
          <a:p>
            <a:endParaRPr lang="en-US" sz="4400" dirty="0"/>
          </a:p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–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&lt;after which commit&gt;</a:t>
            </a:r>
            <a:endParaRPr lang="en-US" sz="32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Reorder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Squash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Change commit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Modify commits</a:t>
            </a:r>
          </a:p>
        </p:txBody>
      </p:sp>
      <p:pic>
        <p:nvPicPr>
          <p:cNvPr id="1028" name="Picture 4" descr="https://pixabay.com/static/uploads/photo/2015/10/30/10/46/clean-1013734_960_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90" y="3863893"/>
            <a:ext cx="2411162" cy="2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Delete a 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5447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when a feature branch is merged into master and no longer needed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-d &lt;branch name&gt;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If the deleted branch has been merged into another,</a:t>
            </a:r>
          </a:p>
          <a:p>
            <a:r>
              <a:rPr lang="en-US" sz="2800" dirty="0">
                <a:cs typeface="Consolas" panose="020B0609020204030204" pitchFamily="49" charset="0"/>
              </a:rPr>
              <a:t>commits are retained</a:t>
            </a:r>
          </a:p>
          <a:p>
            <a:endParaRPr lang="en-US" sz="2800" dirty="0"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Only commits that are not referenced by any branch</a:t>
            </a:r>
          </a:p>
          <a:p>
            <a:r>
              <a:rPr lang="en-US" sz="2800" dirty="0">
                <a:cs typeface="Consolas" panose="020B0609020204030204" pitchFamily="49" charset="0"/>
              </a:rPr>
              <a:t>will be deleted eventually</a:t>
            </a: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59" y="2751138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pixabay.com/static/uploads/photo/2013/08/12/18/10/staniel-cay-171907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1" y="224589"/>
            <a:ext cx="9662193" cy="6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70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800892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Clone existing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&lt;repo&gt;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files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263946" y="4433887"/>
            <a:ext cx="2935705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(once)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always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a remote called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Installing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Learned to love Bash</a:t>
            </a:r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When checking out a branch with the same name as remote’s branch,</a:t>
            </a:r>
          </a:p>
          <a:p>
            <a:r>
              <a:rPr lang="en-US" sz="3200" dirty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sends your local changes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Local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Local branch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 branch pointer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</a:t>
                      </a:r>
                      <a:r>
                        <a:rPr lang="en-US" baseline="0" dirty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 to the</a:t>
                      </a:r>
                      <a:r>
                        <a:rPr lang="en-US" baseline="0" dirty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remote branch from a local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origin &lt;branch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Delete remote branch after local one is deleted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--delete &lt;branch name&gt;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68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Pull request concept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030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Typical workflow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314294"/>
            <a:ext cx="9987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For each feature, a new feature branch is created locally</a:t>
            </a:r>
          </a:p>
          <a:p>
            <a:r>
              <a:rPr lang="en-US" sz="3200" dirty="0">
                <a:cs typeface="Consolas" panose="020B0609020204030204" pitchFamily="49" charset="0"/>
              </a:rPr>
              <a:t>Commit into a local branch frequently (1-10 times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feature branch tracks feature branch on the server</a:t>
            </a:r>
          </a:p>
          <a:p>
            <a:r>
              <a:rPr lang="en-US" sz="3200" dirty="0">
                <a:cs typeface="Consolas" panose="020B0609020204030204" pitchFamily="49" charset="0"/>
              </a:rPr>
              <a:t>Push into a server feature branch regularly (once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In the end, feature branch is merged into a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Feature branch is deleted</a:t>
            </a:r>
          </a:p>
        </p:txBody>
      </p:sp>
    </p:spTree>
    <p:extLst>
      <p:ext uri="{BB962C8B-B14F-4D97-AF65-F5344CB8AC3E}">
        <p14:creationId xmlns:p14="http://schemas.microsoft.com/office/powerpoint/2010/main" val="2285508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res.freestockphotos.biz/pictures/17/17885-cat-close-up-p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23" y="371058"/>
            <a:ext cx="4697991" cy="62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7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 Visual Studio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--after="yesterday“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--pretty=format:%s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Know the difference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Primary </a:t>
            </a:r>
            <a:r>
              <a:rPr lang="en-US" sz="3200" dirty="0" err="1"/>
              <a:t>git</a:t>
            </a:r>
            <a:r>
              <a:rPr lang="en-US" sz="3200" dirty="0"/>
              <a:t> interface is a command line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other clients are present</a:t>
            </a:r>
          </a:p>
          <a:p>
            <a:pPr lvl="1"/>
            <a:r>
              <a:rPr lang="en-US" sz="2400" dirty="0" err="1"/>
              <a:t>TortoiseGit</a:t>
            </a:r>
            <a:r>
              <a:rPr lang="en-US" sz="2400" dirty="0"/>
              <a:t>, IDE built-in, GitHub for Windows..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Tasks betters suited to GUI are outsourced to tools</a:t>
            </a:r>
          </a:p>
          <a:p>
            <a:r>
              <a:rPr lang="en-US" sz="2400" dirty="0"/>
              <a:t>       e.g. merge/diff tools: </a:t>
            </a:r>
            <a:r>
              <a:rPr lang="en-US" sz="2400" dirty="0" err="1"/>
              <a:t>KDiff</a:t>
            </a:r>
            <a:r>
              <a:rPr lang="en-US" sz="2400" dirty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--after="yesterday“ --pretty=format:%s		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Rewrite all commits in a branch</a:t>
            </a:r>
          </a:p>
          <a:p>
            <a:pPr marL="0"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filter-branch &lt;operation&gt;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390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Repository is local!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data is stored </a:t>
            </a:r>
            <a:r>
              <a:rPr lang="en-US" sz="3200">
                <a:cs typeface="Consolas" panose="020B0609020204030204" pitchFamily="49" charset="0"/>
              </a:rPr>
              <a:t>in the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Therefore, you can easily move it around</a:t>
            </a:r>
          </a:p>
        </p:txBody>
      </p:sp>
    </p:spTree>
    <p:extLst>
      <p:ext uri="{BB962C8B-B14F-4D97-AF65-F5344CB8AC3E}">
        <p14:creationId xmlns:p14="http://schemas.microsoft.com/office/powerpoint/2010/main" val="5307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Everyday churn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1746</Words>
  <Application>Microsoft Office PowerPoint</Application>
  <PresentationFormat>Widescreen</PresentationFormat>
  <Paragraphs>767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350</cp:revision>
  <dcterms:created xsi:type="dcterms:W3CDTF">2015-11-01T13:28:42Z</dcterms:created>
  <dcterms:modified xsi:type="dcterms:W3CDTF">2016-03-06T09:55:38Z</dcterms:modified>
</cp:coreProperties>
</file>