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9" r:id="rId11"/>
    <p:sldId id="271" r:id="rId12"/>
    <p:sldId id="272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8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4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6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7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7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CE0E9-B642-4654-B380-6C7D8CA0540E}" type="datetimeFigureOut">
              <a:rPr lang="en-US" smtClean="0"/>
              <a:t>09-Jan-16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1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8372" y="3941348"/>
            <a:ext cx="2468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Git</a:t>
            </a:r>
            <a:r>
              <a:rPr lang="en-US" sz="6000" dirty="0" smtClean="0"/>
              <a:t> 101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9015850" y="5242158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Oleg </a:t>
            </a:r>
            <a:r>
              <a:rPr lang="en-US" dirty="0" err="1" smtClean="0"/>
              <a:t>Volkov</a:t>
            </a:r>
            <a:endParaRPr lang="en-US" dirty="0"/>
          </a:p>
        </p:txBody>
      </p:sp>
      <p:pic>
        <p:nvPicPr>
          <p:cNvPr id="1026" name="Picture 2" descr="Git-Logo-2Color.png (910×3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077" y="1039490"/>
            <a:ext cx="2962514" cy="112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nches-238379_640.jpg (640×48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5" y="103949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6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36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Concept of staging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569494" y="1949115"/>
            <a:ext cx="2237874" cy="453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52211" y="1949114"/>
            <a:ext cx="2237874" cy="395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11390" y="1949113"/>
            <a:ext cx="2237874" cy="453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1449" y="1499936"/>
            <a:ext cx="23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working directory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0180" y="1499936"/>
            <a:ext cx="204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Staging area / Index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40947" y="1499936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807368" y="2775284"/>
            <a:ext cx="1844843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890085" y="2775282"/>
            <a:ext cx="2021305" cy="529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27" name="Left Arrow 26"/>
          <p:cNvSpPr/>
          <p:nvPr/>
        </p:nvSpPr>
        <p:spPr>
          <a:xfrm>
            <a:off x="2807368" y="3712851"/>
            <a:ext cx="1832812" cy="572503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reset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2807368" y="4743002"/>
            <a:ext cx="6104022" cy="572503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reset --hard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Left Arrow 34"/>
          <p:cNvSpPr/>
          <p:nvPr/>
        </p:nvSpPr>
        <p:spPr>
          <a:xfrm>
            <a:off x="2807368" y="5983339"/>
            <a:ext cx="6104022" cy="43523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checkout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36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Concept of staging</a:t>
            </a:r>
            <a:endParaRPr lang="en-US" sz="4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76749"/>
              </p:ext>
            </p:extLst>
          </p:nvPr>
        </p:nvGraphicFramePr>
        <p:xfrm>
          <a:off x="481449" y="1617000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Staging/Index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&lt;initial</a:t>
                      </a:r>
                      <a:r>
                        <a:rPr lang="en-US" baseline="0" dirty="0" smtClean="0"/>
                        <a:t> state&gt;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</a:t>
                      </a:r>
                      <a:r>
                        <a:rPr lang="en-US" baseline="0" dirty="0" smtClean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7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8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2215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9705" y="1243263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case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17907"/>
              </p:ext>
            </p:extLst>
          </p:nvPr>
        </p:nvGraphicFramePr>
        <p:xfrm>
          <a:off x="481449" y="4051177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Staging/Index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&lt;initial state&gt;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</a:t>
                      </a:r>
                      <a:r>
                        <a:rPr lang="en-US" baseline="0" dirty="0" smtClean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7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8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</a:t>
                      </a:r>
                      <a:r>
                        <a:rPr lang="en-US" baseline="0" dirty="0" smtClean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9084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9705" y="3681663"/>
            <a:ext cx="681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Beware! Don’t forget to add files after edit if you want them in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4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6583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Undoing things</a:t>
            </a:r>
            <a:endParaRPr lang="en-US" sz="4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79338"/>
              </p:ext>
            </p:extLst>
          </p:nvPr>
        </p:nvGraphicFramePr>
        <p:xfrm>
          <a:off x="540084" y="1162473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905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1941095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Staging/Index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checkout -- &lt;file&gt;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7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1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0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4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13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1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reset --hard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8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7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9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reset</a:t>
                      </a:r>
                      <a:r>
                        <a:rPr lang="en-US" baseline="0" dirty="0" smtClean="0"/>
                        <a:t> HEAD~1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8778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55032" y="5612553"/>
            <a:ext cx="729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use </a:t>
            </a:r>
            <a:r>
              <a:rPr lang="en-US" dirty="0" err="1" smtClean="0"/>
              <a:t>git</a:t>
            </a:r>
            <a:r>
              <a:rPr lang="en-US" dirty="0" smtClean="0"/>
              <a:t> revert to undo commits visible to public (creates new fixup commit)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3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379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.</a:t>
            </a:r>
            <a:r>
              <a:rPr lang="en-US" sz="4400" dirty="0" err="1" smtClean="0"/>
              <a:t>gitignore</a:t>
            </a:r>
            <a:endParaRPr lang="en-US" sz="4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1449" y="1295901"/>
            <a:ext cx="6444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onsolas" panose="020B0609020204030204" pitchFamily="49" charset="0"/>
              </a:rPr>
              <a:t>Files never meant to be in the repository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Commit into repository to be used by all members</a:t>
            </a:r>
            <a:endParaRPr lang="en-US" sz="2400" dirty="0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1449" y="210476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User-specific files</a:t>
            </a:r>
          </a:p>
          <a:p>
            <a:r>
              <a:rPr lang="en-US" dirty="0"/>
              <a:t>*.</a:t>
            </a:r>
            <a:r>
              <a:rPr lang="en-US" dirty="0" err="1"/>
              <a:t>suo</a:t>
            </a:r>
            <a:endParaRPr lang="en-US" dirty="0"/>
          </a:p>
          <a:p>
            <a:r>
              <a:rPr lang="en-US" dirty="0"/>
              <a:t>*.user</a:t>
            </a:r>
          </a:p>
          <a:p>
            <a:endParaRPr lang="en-US" dirty="0"/>
          </a:p>
          <a:p>
            <a:r>
              <a:rPr lang="en-US" dirty="0" smtClean="0"/>
              <a:t># Build results</a:t>
            </a:r>
          </a:p>
          <a:p>
            <a:r>
              <a:rPr lang="en-US" dirty="0" smtClean="0"/>
              <a:t>[</a:t>
            </a:r>
            <a:r>
              <a:rPr lang="en-US" dirty="0" err="1"/>
              <a:t>Dd</a:t>
            </a:r>
            <a:r>
              <a:rPr lang="en-US" dirty="0"/>
              <a:t>]</a:t>
            </a:r>
            <a:r>
              <a:rPr lang="en-US" dirty="0" err="1"/>
              <a:t>ebug</a:t>
            </a:r>
            <a:r>
              <a:rPr lang="en-US" dirty="0"/>
              <a:t>/</a:t>
            </a:r>
          </a:p>
          <a:p>
            <a:r>
              <a:rPr lang="en-US" dirty="0"/>
              <a:t>[</a:t>
            </a:r>
            <a:r>
              <a:rPr lang="en-US" dirty="0" err="1"/>
              <a:t>Dd</a:t>
            </a:r>
            <a:r>
              <a:rPr lang="en-US" dirty="0"/>
              <a:t>]</a:t>
            </a:r>
            <a:r>
              <a:rPr lang="en-US" dirty="0" err="1"/>
              <a:t>ebugPublic</a:t>
            </a:r>
            <a:r>
              <a:rPr lang="en-US" dirty="0"/>
              <a:t>/</a:t>
            </a:r>
          </a:p>
          <a:p>
            <a:r>
              <a:rPr lang="en-US" dirty="0"/>
              <a:t>[Rr]</a:t>
            </a:r>
            <a:r>
              <a:rPr lang="en-US" dirty="0" err="1"/>
              <a:t>elease</a:t>
            </a:r>
            <a:r>
              <a:rPr lang="en-US" dirty="0"/>
              <a:t>/</a:t>
            </a:r>
          </a:p>
          <a:p>
            <a:r>
              <a:rPr lang="en-US" dirty="0"/>
              <a:t>[Rr]</a:t>
            </a:r>
            <a:r>
              <a:rPr lang="en-US" dirty="0" err="1"/>
              <a:t>eleases</a:t>
            </a:r>
            <a:r>
              <a:rPr lang="en-US" dirty="0"/>
              <a:t>/</a:t>
            </a:r>
          </a:p>
          <a:p>
            <a:r>
              <a:rPr lang="en-US" dirty="0"/>
              <a:t>x64/</a:t>
            </a:r>
          </a:p>
          <a:p>
            <a:r>
              <a:rPr lang="en-US" dirty="0"/>
              <a:t>x86/</a:t>
            </a:r>
          </a:p>
          <a:p>
            <a:r>
              <a:rPr lang="en-US" dirty="0"/>
              <a:t>build/</a:t>
            </a:r>
          </a:p>
          <a:p>
            <a:r>
              <a:rPr lang="en-US" dirty="0" err="1"/>
              <a:t>bld</a:t>
            </a:r>
            <a:r>
              <a:rPr lang="en-US" dirty="0"/>
              <a:t>/</a:t>
            </a:r>
          </a:p>
          <a:p>
            <a:r>
              <a:rPr lang="en-US" dirty="0"/>
              <a:t>[Bb]in/</a:t>
            </a:r>
          </a:p>
          <a:p>
            <a:r>
              <a:rPr lang="en-US" dirty="0"/>
              <a:t>[</a:t>
            </a:r>
            <a:r>
              <a:rPr lang="en-US" dirty="0" err="1"/>
              <a:t>Oo</a:t>
            </a:r>
            <a:r>
              <a:rPr lang="en-US" dirty="0"/>
              <a:t>]</a:t>
            </a:r>
            <a:r>
              <a:rPr lang="en-US" dirty="0" err="1"/>
              <a:t>bj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0270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5411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History and time travel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649312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View history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show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Go </a:t>
            </a:r>
            <a:r>
              <a:rPr lang="en-US" sz="3200" dirty="0" smtClean="0">
                <a:cs typeface="Consolas" panose="020B0609020204030204" pitchFamily="49" charset="0"/>
              </a:rPr>
              <a:t>back and forth</a:t>
            </a:r>
            <a:endParaRPr lang="en-US" sz="3200" dirty="0" smtClean="0">
              <a:cs typeface="Consolas" panose="020B0609020204030204" pitchFamily="49" charset="0"/>
            </a:endParaRP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&lt;commit&gt;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onsolas" panose="020B0609020204030204" pitchFamily="49" charset="0"/>
              </a:rPr>
              <a:t>Bonus: From any point, you can mess with the code and start a </a:t>
            </a:r>
            <a:r>
              <a:rPr lang="en-US" sz="1600" smtClean="0">
                <a:latin typeface="Calibri" panose="020F0502020204030204" pitchFamily="34" charset="0"/>
                <a:cs typeface="Consolas" panose="020B0609020204030204" pitchFamily="49" charset="0"/>
              </a:rPr>
              <a:t>new branch!</a:t>
            </a:r>
            <a:endParaRPr lang="en-US" sz="1600" dirty="0" smtClean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10246" name="Picture 6" descr="Ezra_Cornell's_first_book.jpg (500×41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50" y="949182"/>
            <a:ext cx="2606675" cy="21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1.staticflickr.com/5/4068/4660187571_8a5c3f380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768" y="3790450"/>
            <a:ext cx="3341437" cy="250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93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146222"/>
            <a:ext cx="4994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Referencing commits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915663"/>
            <a:ext cx="1105302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SHA-1 hash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 sequential because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of distributed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nature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usually several first digits are enough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branch name</a:t>
            </a:r>
            <a:r>
              <a:rPr lang="en-US" sz="3200" dirty="0" smtClean="0"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	top commit of the branch</a:t>
            </a: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HEAD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are we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currently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parent, the commit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before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 are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HEAD~2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two commits before etc.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50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213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Diffs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6296917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Difference </a:t>
            </a:r>
            <a:r>
              <a:rPr lang="en-US" sz="3200" dirty="0" smtClean="0">
                <a:cs typeface="Consolas" panose="020B0609020204030204" pitchFamily="49" charset="0"/>
              </a:rPr>
              <a:t>to index</a:t>
            </a:r>
            <a:endParaRPr lang="en-US" sz="3200" dirty="0" smtClean="0"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diff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Graphical one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How to setup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gitconfig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Diff to different version</a:t>
            </a:r>
          </a:p>
          <a:p>
            <a:pPr marL="457200" lvl="2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&lt;commit&gt;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034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213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Diffs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6296917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Difference to last commit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diff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Graphical one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How to setup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gitconfig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Diff to different version</a:t>
            </a:r>
          </a:p>
          <a:p>
            <a:pPr marL="457200" lvl="2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&lt;commit&gt;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09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1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What is </a:t>
            </a:r>
            <a:r>
              <a:rPr lang="en-US" sz="4400" dirty="0" err="1" smtClean="0"/>
              <a:t>Git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13874" y="1724526"/>
            <a:ext cx="7029938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Distributed version control system</a:t>
            </a:r>
          </a:p>
          <a:p>
            <a:r>
              <a:rPr lang="en-US" sz="2800" i="1" dirty="0" smtClean="0"/>
              <a:t>	no central repository is necessary</a:t>
            </a:r>
          </a:p>
          <a:p>
            <a:endParaRPr lang="en-US" sz="2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Developed by Linus Torvalds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for </a:t>
            </a:r>
            <a:r>
              <a:rPr lang="en-US" sz="2800" i="1" dirty="0" smtClean="0"/>
              <a:t>unconventional</a:t>
            </a:r>
            <a:r>
              <a:rPr lang="en-US" sz="2800" dirty="0" smtClean="0"/>
              <a:t> needs of Linux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Loved by everyone</a:t>
            </a:r>
          </a:p>
          <a:p>
            <a:pPr lvl="1"/>
            <a:r>
              <a:rPr lang="en-US" sz="2800" dirty="0" smtClean="0"/>
              <a:t>	de-facto industry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2" descr="Internet_map_1024.jpg (1280×12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80" y="1034713"/>
            <a:ext cx="1844842" cy="18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us_Torvalds_(cropped).jpg (234×29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67" y="3054670"/>
            <a:ext cx="1328320" cy="169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ell_yeah_by_sageio-d3lcpq4.jpg (473×42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80" y="4746291"/>
            <a:ext cx="2180139" cy="194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91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Why </a:t>
            </a:r>
            <a:r>
              <a:rPr lang="en-US" sz="4400" dirty="0" err="1" smtClean="0"/>
              <a:t>Git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13874" y="1724526"/>
            <a:ext cx="7223003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Exemplary branches support</a:t>
            </a:r>
          </a:p>
          <a:p>
            <a:r>
              <a:rPr lang="en-US" sz="2800" dirty="0" smtClean="0"/>
              <a:t>	branching was never so easy</a:t>
            </a:r>
          </a:p>
          <a:p>
            <a:endParaRPr lang="en-US" sz="2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Very powerful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can do everything		</a:t>
            </a:r>
            <a:r>
              <a:rPr lang="en-US" sz="1400" dirty="0" smtClean="0"/>
              <a:t>* shoot you in the foot as well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Github</a:t>
            </a:r>
            <a:endParaRPr lang="en-US" sz="3200" dirty="0" smtClean="0"/>
          </a:p>
          <a:p>
            <a:pPr lvl="1"/>
            <a:r>
              <a:rPr lang="en-US" sz="2800" dirty="0" smtClean="0"/>
              <a:t>	every OSS project alive migrated to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 lvl="1"/>
            <a:r>
              <a:rPr lang="en-US" sz="2800" dirty="0"/>
              <a:t>	</a:t>
            </a:r>
            <a:r>
              <a:rPr lang="en-US" sz="2800" dirty="0" smtClean="0"/>
              <a:t>and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is very sexy anyway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078" name="Picture 6" descr="2000px-PEO-octocat-1.svg.png (2000×20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2296" y="5095522"/>
            <a:ext cx="1609724" cy="16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ercurial-vs-git.jpg (600×37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0" y="3176499"/>
            <a:ext cx="291084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6775" y="6459025"/>
            <a:ext cx="5987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 err="1" smtClean="0"/>
              <a:t>swiss</a:t>
            </a:r>
            <a:r>
              <a:rPr lang="en-US" sz="1000" dirty="0" smtClean="0"/>
              <a:t> knife is take from http://stevelosh.com/blog/2010/01/the-real-difference-between-mercurial-and-git/</a:t>
            </a:r>
            <a:endParaRPr lang="en-US" sz="1000" dirty="0"/>
          </a:p>
        </p:txBody>
      </p:sp>
      <p:pic>
        <p:nvPicPr>
          <p:cNvPr id="3084" name="Picture 12" descr="Branches_of_a_tree.JPG (2576×193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19" y="1368344"/>
            <a:ext cx="2019301" cy="17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6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889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What’s not so good?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33450" y="1895475"/>
            <a:ext cx="787491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is complicated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Command names sometimes are weird</a:t>
            </a:r>
          </a:p>
          <a:p>
            <a:r>
              <a:rPr lang="en-US" sz="3200" dirty="0" smtClean="0"/>
              <a:t>	</a:t>
            </a:r>
            <a:r>
              <a:rPr lang="en-US" sz="2400" dirty="0" smtClean="0"/>
              <a:t>checkout -b to create branch? oh well…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But, understanding some basics helps a lot!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75" y="3288632"/>
            <a:ext cx="25336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8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44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Installing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78546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is a Unix 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on Windows installs a lot of GNU utilities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…and it’s good!</a:t>
            </a:r>
          </a:p>
        </p:txBody>
      </p:sp>
      <p:pic>
        <p:nvPicPr>
          <p:cNvPr id="4102" name="Picture 6" descr="Gnu.jpg (462×51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41" y="814388"/>
            <a:ext cx="3347684" cy="37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3425" y="5800725"/>
            <a:ext cx="21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Learned to love 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7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804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Know the difference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896463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Primary </a:t>
            </a:r>
            <a:r>
              <a:rPr lang="en-US" sz="3200" dirty="0" err="1" smtClean="0"/>
              <a:t>git</a:t>
            </a:r>
            <a:r>
              <a:rPr lang="en-US" sz="3200" dirty="0" smtClean="0"/>
              <a:t> interface is a command line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 --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--decorate --graph –al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Many other clients are present</a:t>
            </a:r>
          </a:p>
          <a:p>
            <a:pPr lvl="1"/>
            <a:r>
              <a:rPr lang="en-US" sz="2400" dirty="0" err="1" smtClean="0"/>
              <a:t>TortoiseGit</a:t>
            </a:r>
            <a:r>
              <a:rPr lang="en-US" sz="2400" dirty="0" smtClean="0"/>
              <a:t>, IDE built-in, GitHub for Windows..</a:t>
            </a:r>
            <a:r>
              <a:rPr lang="en-US" sz="3200" dirty="0" smtClean="0"/>
              <a:t>.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Tasks betters suited to GUI are outsourced to tools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e.g. merge/diff tools: </a:t>
            </a:r>
            <a:r>
              <a:rPr lang="en-US" sz="2400" dirty="0" err="1"/>
              <a:t>K</a:t>
            </a:r>
            <a:r>
              <a:rPr lang="en-US" sz="2400" dirty="0" err="1" smtClean="0"/>
              <a:t>Diff</a:t>
            </a:r>
            <a:r>
              <a:rPr lang="en-US" sz="2400" dirty="0" smtClean="0"/>
              <a:t>, P4Merge, Beyond Compare, Meld…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pic>
        <p:nvPicPr>
          <p:cNvPr id="6151" name="Picture 7" descr="bash-161382_1280.png (1280×794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072" y="980663"/>
            <a:ext cx="2493303" cy="154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Lightmatter_tortoise.jpg (720×48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072" y="2797176"/>
            <a:ext cx="2493303" cy="166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4528895105_6b3c6b6814.jpg (500×389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950" y="4729264"/>
            <a:ext cx="2216150" cy="17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6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418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Let’s start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87927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Create empty repository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Clone existing repository to your PC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clone https://example.com/repo</a:t>
            </a:r>
          </a:p>
        </p:txBody>
      </p:sp>
    </p:spTree>
    <p:extLst>
      <p:ext uri="{BB962C8B-B14F-4D97-AF65-F5344CB8AC3E}">
        <p14:creationId xmlns:p14="http://schemas.microsoft.com/office/powerpoint/2010/main" val="364458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691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Everyday churn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336823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What’s up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Add files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Commit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18" name="Picture 2" descr="ham-wheel1.jpg (450×28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25" y="3321050"/>
            <a:ext cx="4286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rved Up Arrow 1"/>
          <p:cNvSpPr/>
          <p:nvPr/>
        </p:nvSpPr>
        <p:spPr>
          <a:xfrm rot="16200000">
            <a:off x="3424240" y="3548062"/>
            <a:ext cx="3390900" cy="1190626"/>
          </a:xfrm>
          <a:prstGeom prst="curvedUpArrow">
            <a:avLst>
              <a:gd name="adj1" fmla="val 9173"/>
              <a:gd name="adj2" fmla="val 25972"/>
              <a:gd name="adj3" fmla="val 33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7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32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Vim first aid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26618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Exit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:q!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Edit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Save and exit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wq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96" name="Picture 4" descr="1040235_bff85296.jpg (640×42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1738312"/>
            <a:ext cx="60960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9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414</Words>
  <Application>Microsoft Office PowerPoint</Application>
  <PresentationFormat>Widescreen</PresentationFormat>
  <Paragraphs>229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</dc:creator>
  <cp:lastModifiedBy>oleg</cp:lastModifiedBy>
  <cp:revision>102</cp:revision>
  <dcterms:created xsi:type="dcterms:W3CDTF">2015-11-01T13:28:42Z</dcterms:created>
  <dcterms:modified xsi:type="dcterms:W3CDTF">2016-01-09T17:30:24Z</dcterms:modified>
</cp:coreProperties>
</file>