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8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7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01-Nov-15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E0E9-B642-4654-B380-6C7D8CA0540E}" type="datetimeFigureOut">
              <a:rPr lang="en-US" smtClean="0"/>
              <a:t>01-Nov-15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8372" y="3941348"/>
            <a:ext cx="246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Git</a:t>
            </a:r>
            <a:r>
              <a:rPr lang="en-US" sz="6000" dirty="0" smtClean="0"/>
              <a:t> 101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9015850" y="524215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Oleg </a:t>
            </a:r>
            <a:r>
              <a:rPr lang="en-US" dirty="0" err="1" smtClean="0"/>
              <a:t>Volkov</a:t>
            </a:r>
            <a:endParaRPr lang="en-US" dirty="0"/>
          </a:p>
        </p:txBody>
      </p:sp>
      <p:pic>
        <p:nvPicPr>
          <p:cNvPr id="1026" name="Picture 2" descr="Git-Logo-2Color.png (910×3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077" y="1039490"/>
            <a:ext cx="2962514" cy="112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nches-238379_640.jpg (640×48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5" y="103949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411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History and time travel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44983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View history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Go back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&lt;&gt;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46" name="Picture 6" descr="Ezra_Cornell's_first_book.jpg (500×41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50" y="949182"/>
            <a:ext cx="2606675" cy="21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back_to_the_future_time_dates_by_mjmstudios2020-d8zq0r9.png (768×41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27" y="4119532"/>
            <a:ext cx="3955598" cy="211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994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Referencing commits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7662675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UUID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because of distributed nature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HEAD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are we currently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HEAD~1</a:t>
            </a:r>
          </a:p>
          <a:p>
            <a:pPr marL="0" lvl="1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the one before where are we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HEAD~2 etc.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213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Diffs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6296917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Difference to last commit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diff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Graphical one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How to setup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gitconfig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Diff to different version</a:t>
            </a:r>
          </a:p>
          <a:p>
            <a:pPr marL="457200" lvl="2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&lt;commit&gt;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1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 is </a:t>
            </a:r>
            <a:r>
              <a:rPr lang="en-US" sz="4400" dirty="0" err="1" smtClean="0"/>
              <a:t>Git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029938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Distributed version control system</a:t>
            </a:r>
          </a:p>
          <a:p>
            <a:r>
              <a:rPr lang="en-US" sz="2800" i="1" dirty="0" smtClean="0"/>
              <a:t>	no central repository is necessary</a:t>
            </a:r>
          </a:p>
          <a:p>
            <a:endParaRPr lang="en-US" sz="2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Developed by Linus Torvalds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for </a:t>
            </a:r>
            <a:r>
              <a:rPr lang="en-US" sz="2800" i="1" dirty="0" smtClean="0"/>
              <a:t>unconventional</a:t>
            </a:r>
            <a:r>
              <a:rPr lang="en-US" sz="2800" dirty="0" smtClean="0"/>
              <a:t> needs of Linux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Loved by everyone</a:t>
            </a:r>
          </a:p>
          <a:p>
            <a:pPr lvl="1"/>
            <a:r>
              <a:rPr lang="en-US" sz="2800" dirty="0" smtClean="0"/>
              <a:t>	de-facto industry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2" descr="Internet_map_1024.jpg (1280×12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1034713"/>
            <a:ext cx="1844842" cy="1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us_Torvalds_(cropped).jpg (234×29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67" y="3054670"/>
            <a:ext cx="1328320" cy="169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ll_yeah_by_sageio-d3lcpq4.jpg (473×42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4746291"/>
            <a:ext cx="2180139" cy="194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91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Why </a:t>
            </a:r>
            <a:r>
              <a:rPr lang="en-US" sz="4400" dirty="0" err="1" smtClean="0"/>
              <a:t>Git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223003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Exemplary branches support</a:t>
            </a:r>
          </a:p>
          <a:p>
            <a:r>
              <a:rPr lang="en-US" sz="2800" dirty="0" smtClean="0"/>
              <a:t>	branching was never so easy</a:t>
            </a:r>
          </a:p>
          <a:p>
            <a:endParaRPr lang="en-US" sz="2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Very powerful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can do everything		</a:t>
            </a:r>
            <a:r>
              <a:rPr lang="en-US" sz="1400" dirty="0" smtClean="0"/>
              <a:t>* shoot you in the foot as well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Github</a:t>
            </a:r>
            <a:endParaRPr lang="en-US" sz="3200" dirty="0" smtClean="0"/>
          </a:p>
          <a:p>
            <a:pPr lvl="1"/>
            <a:r>
              <a:rPr lang="en-US" sz="2800" dirty="0" smtClean="0"/>
              <a:t>	every OSS project alive migrated to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and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is very sexy anyway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078" name="Picture 6" descr="2000px-PEO-octocat-1.svg.png (2000×20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2296" y="5095522"/>
            <a:ext cx="1609724" cy="16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ercurial-vs-git.jpg (600×37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0" y="3176499"/>
            <a:ext cx="291084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6775" y="6459025"/>
            <a:ext cx="5987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 err="1" smtClean="0"/>
              <a:t>swiss</a:t>
            </a:r>
            <a:r>
              <a:rPr lang="en-US" sz="1000" dirty="0" smtClean="0"/>
              <a:t> knife is take from http://stevelosh.com/blog/2010/01/the-real-difference-between-mercurial-and-git/</a:t>
            </a:r>
            <a:endParaRPr lang="en-US" sz="1000" dirty="0"/>
          </a:p>
        </p:txBody>
      </p:sp>
      <p:pic>
        <p:nvPicPr>
          <p:cNvPr id="3084" name="Picture 12" descr="Branches_of_a_tree.JPG (2576×193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19" y="1368344"/>
            <a:ext cx="2019301" cy="17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89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What’s not so good?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33450" y="1895475"/>
            <a:ext cx="787491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is 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Command names sometimes are weird</a:t>
            </a:r>
          </a:p>
          <a:p>
            <a:r>
              <a:rPr lang="en-US" sz="3200" dirty="0" smtClean="0"/>
              <a:t>	</a:t>
            </a:r>
            <a:r>
              <a:rPr lang="en-US" sz="2400" dirty="0" smtClean="0"/>
              <a:t>checkout -b to create branch? oh well…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But, understanding some basics helps a lot!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3288632"/>
            <a:ext cx="25336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8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44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Installing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78546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is a Unix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on Windows installs a lot of GNU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…and it’s good!</a:t>
            </a:r>
          </a:p>
        </p:txBody>
      </p:sp>
      <p:pic>
        <p:nvPicPr>
          <p:cNvPr id="4102" name="Picture 6" descr="Gnu.jpg (462×5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41" y="814388"/>
            <a:ext cx="3347684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3425" y="5800725"/>
            <a:ext cx="21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Learned to love 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04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Know the difference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96463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Primary </a:t>
            </a:r>
            <a:r>
              <a:rPr lang="en-US" sz="3200" dirty="0" err="1" smtClean="0"/>
              <a:t>git</a:t>
            </a:r>
            <a:r>
              <a:rPr lang="en-US" sz="3200" dirty="0" smtClean="0"/>
              <a:t> interface is a command line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--decorate --graph –al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Many other clients are present</a:t>
            </a:r>
          </a:p>
          <a:p>
            <a:pPr lvl="1"/>
            <a:r>
              <a:rPr lang="en-US" sz="2400" dirty="0" err="1" smtClean="0"/>
              <a:t>TortoiseGit</a:t>
            </a:r>
            <a:r>
              <a:rPr lang="en-US" sz="2400" dirty="0" smtClean="0"/>
              <a:t>, IDE built-in, GitHub for Windows..</a:t>
            </a:r>
            <a:r>
              <a:rPr lang="en-US" sz="3200" dirty="0" smtClean="0"/>
              <a:t>.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Tasks betters suited to GUI are outsourced to tools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e.g. merge/diff tools: </a:t>
            </a:r>
            <a:r>
              <a:rPr lang="en-US" sz="2400" dirty="0" err="1"/>
              <a:t>K</a:t>
            </a:r>
            <a:r>
              <a:rPr lang="en-US" sz="2400" dirty="0" err="1" smtClean="0"/>
              <a:t>Diff</a:t>
            </a:r>
            <a:r>
              <a:rPr lang="en-US" sz="2400" dirty="0" smtClean="0"/>
              <a:t>, P4Merge, Beyond Compare, Meld…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pic>
        <p:nvPicPr>
          <p:cNvPr id="6151" name="Picture 7" descr="bash-161382_1280.png (1280×79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980663"/>
            <a:ext cx="2493303" cy="15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Lightmatter_tortoise.jpg (720×48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2797176"/>
            <a:ext cx="2493303" cy="16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4528895105_6b3c6b6814.jpg (500×389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50" y="4729264"/>
            <a:ext cx="2216150" cy="17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418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Let’s start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7927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empty repository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Clone existing repository to your PC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clone https://example.com/repo</a:t>
            </a:r>
          </a:p>
        </p:txBody>
      </p:sp>
    </p:spTree>
    <p:extLst>
      <p:ext uri="{BB962C8B-B14F-4D97-AF65-F5344CB8AC3E}">
        <p14:creationId xmlns:p14="http://schemas.microsoft.com/office/powerpoint/2010/main" val="36445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91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Everyday churn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33682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What’s up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Add files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Commit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18" name="Picture 2" descr="ham-wheel1.jpg (450×28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25" y="3321050"/>
            <a:ext cx="4286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rved Up Arrow 1"/>
          <p:cNvSpPr/>
          <p:nvPr/>
        </p:nvSpPr>
        <p:spPr>
          <a:xfrm rot="16200000">
            <a:off x="3424240" y="3548062"/>
            <a:ext cx="3390900" cy="1190626"/>
          </a:xfrm>
          <a:prstGeom prst="curvedUpArrow">
            <a:avLst>
              <a:gd name="adj1" fmla="val 9173"/>
              <a:gd name="adj2" fmla="val 25972"/>
              <a:gd name="adj3" fmla="val 3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3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Vim first aid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26618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Exit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:q!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Edit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Save and exit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wq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6" name="Picture 4" descr="1040235_bff85296.jpg (640×42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1738312"/>
            <a:ext cx="6096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7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150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</dc:creator>
  <cp:lastModifiedBy>oleg</cp:lastModifiedBy>
  <cp:revision>55</cp:revision>
  <dcterms:created xsi:type="dcterms:W3CDTF">2015-11-01T13:28:42Z</dcterms:created>
  <dcterms:modified xsi:type="dcterms:W3CDTF">2015-11-01T15:20:21Z</dcterms:modified>
</cp:coreProperties>
</file>