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84" r:id="rId14"/>
    <p:sldId id="264" r:id="rId15"/>
    <p:sldId id="265" r:id="rId16"/>
    <p:sldId id="266" r:id="rId17"/>
    <p:sldId id="267" r:id="rId18"/>
    <p:sldId id="273" r:id="rId19"/>
    <p:sldId id="274" r:id="rId20"/>
    <p:sldId id="275" r:id="rId21"/>
    <p:sldId id="277" r:id="rId22"/>
    <p:sldId id="276" r:id="rId23"/>
    <p:sldId id="285" r:id="rId24"/>
    <p:sldId id="278" r:id="rId25"/>
    <p:sldId id="279" r:id="rId26"/>
    <p:sldId id="280" r:id="rId27"/>
    <p:sldId id="281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01-Feb-16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Git</a:t>
            </a:r>
            <a:r>
              <a:rPr lang="en-US" sz="6000" dirty="0" smtClean="0"/>
              <a:t> 101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working 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area /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 --hard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checkout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</a:t>
                      </a:r>
                      <a:r>
                        <a:rPr lang="en-US" baseline="0" dirty="0" smtClean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Beware! Don’t forget to add files after edit if you want them in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Undoing things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--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 --hard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r>
                        <a:rPr lang="en-US" baseline="0" dirty="0" smtClean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29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use </a:t>
            </a:r>
            <a:r>
              <a:rPr lang="en-US" dirty="0" err="1" smtClean="0"/>
              <a:t>git</a:t>
            </a:r>
            <a:r>
              <a:rPr lang="en-US" dirty="0" smtClean="0"/>
              <a:t> revert to undo commits visible to public (creates new fixup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3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Shorcuts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94708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 with a message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 –m “Refactored everything”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Automatically add modified files to index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 –a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	NOTE</a:t>
            </a:r>
            <a:r>
              <a:rPr lang="en-US" sz="3200" dirty="0">
                <a:cs typeface="Consolas" panose="020B0609020204030204" pitchFamily="49" charset="0"/>
              </a:rPr>
              <a:t>: new files are not added!</a:t>
            </a:r>
          </a:p>
        </p:txBody>
      </p:sp>
    </p:spTree>
    <p:extLst>
      <p:ext uri="{BB962C8B-B14F-4D97-AF65-F5344CB8AC3E}">
        <p14:creationId xmlns:p14="http://schemas.microsoft.com/office/powerpoint/2010/main" val="213488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</a:t>
            </a:r>
            <a:r>
              <a:rPr lang="en-US" sz="4400" dirty="0" err="1" smtClean="0"/>
              <a:t>gitignore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 smtClean="0"/>
              <a:t># Build results</a:t>
            </a:r>
          </a:p>
          <a:p>
            <a:r>
              <a:rPr lang="en-US" dirty="0" smtClean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  <p:pic>
        <p:nvPicPr>
          <p:cNvPr id="3074" name="Picture 2" descr="http://blogs.odiario.com/fernandarossi/wp-content/uploads/sites/84/2012/11/macacos-texto-e1353412692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7" y="3305090"/>
            <a:ext cx="5360594" cy="2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History and time travel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Go back and forth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new branch!</a:t>
            </a: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Referencing commits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not sequential because of distributed 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usually several first digits are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 smtClean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top commit of the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</a:p>
          <a:p>
            <a:pPr marL="0"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parent, the commit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commits before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Diffs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62473"/>
            <a:ext cx="62969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Difference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</p:txBody>
      </p:sp>
      <p:pic>
        <p:nvPicPr>
          <p:cNvPr id="2052" name="Picture 4" descr="Spot_the_difference.png (700×3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14" y="1098884"/>
            <a:ext cx="4407422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 new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 name&gt;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Takes all changes from working copy!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Switch to a branch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&lt;branch name&gt;</a:t>
            </a:r>
          </a:p>
          <a:p>
            <a:pPr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In place and super fast!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5" y="178927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1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9297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List all branches available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current branch: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- </a:t>
            </a:r>
            <a:r>
              <a:rPr lang="en-US" sz="3200" dirty="0">
                <a:cs typeface="Consolas" panose="020B0609020204030204" pitchFamily="49" charset="0"/>
              </a:rPr>
              <a:t>is visible in Bash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shown 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Newly created branch inherits parent commits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smtClean="0">
                <a:cs typeface="Consolas" panose="020B0609020204030204" pitchFamily="49" charset="0"/>
              </a:rPr>
              <a:t>see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en-US" sz="3200" dirty="0" smtClean="0">
                <a:cs typeface="Consolas" panose="020B0609020204030204" pitchFamily="49" charset="0"/>
              </a:rPr>
              <a:t>and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2" y="155666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7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Distributed version control system</a:t>
            </a:r>
          </a:p>
          <a:p>
            <a:r>
              <a:rPr lang="en-US" sz="2800" i="1" dirty="0" smtClean="0"/>
              <a:t>	no central repository is necessary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Developed by Linus Torvalds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 </a:t>
            </a:r>
            <a:r>
              <a:rPr lang="en-US" sz="2800" i="1" dirty="0" smtClean="0"/>
              <a:t>unconventional</a:t>
            </a:r>
            <a:r>
              <a:rPr lang="en-US" sz="2800" dirty="0" smtClean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Loved by everyone</a:t>
            </a:r>
          </a:p>
          <a:p>
            <a:pPr lvl="1"/>
            <a:r>
              <a:rPr lang="en-US" sz="2800" dirty="0" smtClean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216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Merge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Register merge tool of your choice in 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cs typeface="Consolas" panose="020B0609020204030204" pitchFamily="49" charset="0"/>
              </a:rPr>
              <a:t>gitconfig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99" y="1006391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1652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M</a:t>
            </a:r>
            <a:r>
              <a:rPr lang="en-US" sz="3200" dirty="0" smtClean="0">
                <a:cs typeface="Consolas" panose="020B0609020204030204" pitchFamily="49" charset="0"/>
              </a:rPr>
              <a:t>erge </a:t>
            </a:r>
            <a:r>
              <a:rPr lang="en-US" sz="3200" dirty="0">
                <a:cs typeface="Consolas" panose="020B0609020204030204" pitchFamily="49" charset="0"/>
              </a:rPr>
              <a:t>commit has two parents, </a:t>
            </a:r>
            <a:r>
              <a:rPr lang="en-US" sz="3200" dirty="0" smtClean="0">
                <a:cs typeface="Consolas" panose="020B0609020204030204" pitchFamily="49" charset="0"/>
              </a:rPr>
              <a:t>see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cs typeface="Consolas" panose="020B0609020204030204" pitchFamily="49" charset="0"/>
              </a:rPr>
              <a:t>see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–all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All commits from the source branch appear on target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see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You can make target branch see only an aggregate commit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--squash &lt;branch&gt;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47" y="393032"/>
            <a:ext cx="2420853" cy="23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6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Rebase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108513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cs typeface="Consolas" panose="020B0609020204030204" pitchFamily="49" charset="0"/>
              </a:rPr>
              <a:t>A sneaky merge rewriting target branch commits as if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changes from source branch were </a:t>
            </a:r>
            <a:r>
              <a:rPr lang="en-US" sz="3200" i="1" dirty="0" smtClean="0">
                <a:cs typeface="Consolas" panose="020B0609020204030204" pitchFamily="49" charset="0"/>
              </a:rPr>
              <a:t>always</a:t>
            </a:r>
            <a:r>
              <a:rPr lang="en-US" sz="3200" dirty="0" smtClean="0">
                <a:cs typeface="Consolas" panose="020B0609020204030204" pitchFamily="49" charset="0"/>
              </a:rPr>
              <a:t> there!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Useful for merging changes from upstream into a private branch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Rebase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--continue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118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Rebase </a:t>
            </a:r>
          </a:p>
          <a:p>
            <a:endParaRPr lang="en-US" sz="4400" dirty="0"/>
          </a:p>
          <a:p>
            <a:r>
              <a:rPr lang="en-US" sz="440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983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0188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cs typeface="Consolas" panose="020B0609020204030204" pitchFamily="49" charset="0"/>
              </a:rPr>
              <a:t>The basic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</a:t>
            </a:r>
            <a:r>
              <a:rPr lang="en-US" sz="3200" dirty="0">
                <a:cs typeface="Consolas" panose="020B0609020204030204" pitchFamily="49" charset="0"/>
              </a:rPr>
              <a:t>existing </a:t>
            </a:r>
            <a:r>
              <a:rPr lang="en-US" sz="3200" dirty="0" smtClean="0">
                <a:cs typeface="Consolas" panose="020B0609020204030204" pitchFamily="49" charset="0"/>
              </a:rPr>
              <a:t>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&lt;repo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Work locally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 /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 /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Take changes from the remote 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Submit your changes to the external 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8817648" y="3775910"/>
            <a:ext cx="2758741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c2.staticflickr.com/4/3096/2450871003_16b7862cb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8" y="0"/>
            <a:ext cx="2027321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7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pic>
        <p:nvPicPr>
          <p:cNvPr id="1026" name="Picture 2" descr="https://c2.staticflickr.com/4/3096/2450871003_16b7862cb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8" y="0"/>
            <a:ext cx="2027321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1790" y="1804736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8520" y="1804735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3486" y="143540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0811" y="1435404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37284" y="3934327"/>
            <a:ext cx="3053690" cy="612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537284" y="2919085"/>
            <a:ext cx="3053690" cy="594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3537284" y="1954825"/>
            <a:ext cx="3053690" cy="594136"/>
          </a:xfrm>
          <a:prstGeom prst="leftArrow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clone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2122" y="235947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(once)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620000" y="2598821"/>
            <a:ext cx="0" cy="3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02879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7621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808039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50442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37622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0374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80792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23195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10375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37621" y="2359479"/>
            <a:ext cx="0" cy="31566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23195" y="2359479"/>
            <a:ext cx="0" cy="31566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1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</a:t>
            </a:r>
            <a:r>
              <a:rPr lang="en-US" sz="4400" dirty="0" smtClean="0"/>
              <a:t>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16017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Local repository can possibly be connected to multiple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remote repositories (remotes)</a:t>
            </a: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By default,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a remote called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tracks the state of remote branches; those branches are named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&lt;remote&gt;/&lt;branch name&gt;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60869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</a:t>
            </a:r>
            <a:r>
              <a:rPr lang="en-US" sz="4400" dirty="0" smtClean="0"/>
              <a:t>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20144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 tracking branch is a branch which is known to be related to 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the specific remote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local tracking branches for origin’s branches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-&gt; origin/master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</a:t>
            </a:r>
            <a:r>
              <a:rPr lang="en-US" sz="3200" dirty="0" smtClean="0">
                <a:cs typeface="Consolas" panose="020B0609020204030204" pitchFamily="49" charset="0"/>
              </a:rPr>
              <a:t>hen checking out a branch with the same name as remote’s branch,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tracking is set up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89470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</a:t>
            </a:r>
            <a:r>
              <a:rPr lang="en-US" sz="4400" dirty="0" smtClean="0"/>
              <a:t>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08757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updates remote branches pointers,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i.e. retrieves the work done by other people on the remote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200" dirty="0" smtClean="0">
                <a:cs typeface="Consolas" panose="020B0609020204030204" pitchFamily="49" charset="0"/>
              </a:rPr>
              <a:t>can merge a local copy of the remote branch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with the local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 smtClean="0"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 smtClean="0">
                <a:cs typeface="Consolas" panose="020B0609020204030204" pitchFamily="49" charset="0"/>
              </a:rPr>
              <a:t>sends your local changes to the remote repo</a:t>
            </a:r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47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</a:t>
            </a:r>
            <a:r>
              <a:rPr lang="en-US" sz="4400" dirty="0" smtClean="0"/>
              <a:t>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48416"/>
              </p:ext>
            </p:extLst>
          </p:nvPr>
        </p:nvGraphicFramePr>
        <p:xfrm>
          <a:off x="540084" y="1136759"/>
          <a:ext cx="10833768" cy="55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84">
                  <a:extLst>
                    <a:ext uri="{9D8B030D-6E8A-4147-A177-3AD203B41FA5}">
                      <a16:colId xmlns:a16="http://schemas.microsoft.com/office/drawing/2014/main" val="75521961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52596207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195332445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891951109"/>
                    </a:ext>
                  </a:extLst>
                </a:gridCol>
              </a:tblGrid>
              <a:tr h="6439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Local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33586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 branch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repository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19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1627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964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</a:t>
                      </a:r>
                      <a:r>
                        <a:rPr lang="en-US" baseline="0" dirty="0" smtClean="0"/>
                        <a:t> to the remote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2948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 to the</a:t>
                      </a:r>
                      <a:r>
                        <a:rPr lang="en-US" baseline="0" dirty="0" smtClean="0"/>
                        <a:t> local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009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737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8584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Exemplary branches support</a:t>
            </a:r>
          </a:p>
          <a:p>
            <a:r>
              <a:rPr lang="en-US" sz="2800" dirty="0" smtClean="0"/>
              <a:t>	branching was never so easy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Very powerful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do everything		</a:t>
            </a:r>
            <a:r>
              <a:rPr lang="en-US" sz="1400" dirty="0" smtClean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Github</a:t>
            </a:r>
            <a:endParaRPr lang="en-US" sz="3200" dirty="0" smtClean="0"/>
          </a:p>
          <a:p>
            <a:pPr lvl="1"/>
            <a:r>
              <a:rPr lang="en-US" sz="2800" dirty="0" smtClean="0"/>
              <a:t>	every OSS project alive migrated to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6054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err="1" smtClean="0"/>
              <a:t>swiss</a:t>
            </a:r>
            <a:r>
              <a:rPr lang="en-US" sz="1000" dirty="0" smtClean="0"/>
              <a:t> knife is taken from http://stevelosh.com/blog/2010/01/the-real-difference-between-mercurial-and-git/</a:t>
            </a:r>
            <a:endParaRPr lang="en-US" sz="1000" dirty="0"/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What’s not so good?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56460" y="1927559"/>
            <a:ext cx="78749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Command names sometimes are weird</a:t>
            </a:r>
          </a:p>
          <a:p>
            <a:r>
              <a:rPr lang="en-US" sz="3200" dirty="0" smtClean="0"/>
              <a:t>	</a:t>
            </a:r>
            <a:r>
              <a:rPr lang="en-US" sz="2400" dirty="0" smtClean="0"/>
              <a:t>checkout -b to create branch? oh well…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38" y="3911411"/>
            <a:ext cx="2533650" cy="1628775"/>
          </a:xfrm>
          <a:prstGeom prst="rect">
            <a:avLst/>
          </a:prstGeom>
        </p:spPr>
      </p:pic>
      <p:pic>
        <p:nvPicPr>
          <p:cNvPr id="1028" name="Picture 4" descr="https://upload.wikimedia.org/wikipedia/commons/c/ca/Proline_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95" y="456117"/>
            <a:ext cx="3039893" cy="21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Installing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Learned to love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Know the difference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Primary </a:t>
            </a:r>
            <a:r>
              <a:rPr lang="en-US" sz="3200" dirty="0" err="1" smtClean="0"/>
              <a:t>git</a:t>
            </a:r>
            <a:r>
              <a:rPr lang="en-US" sz="3200" dirty="0" smtClean="0"/>
              <a:t> interface is a command line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other clients are present</a:t>
            </a:r>
          </a:p>
          <a:p>
            <a:pPr lvl="1"/>
            <a:r>
              <a:rPr lang="en-US" sz="2400" dirty="0" err="1" smtClean="0"/>
              <a:t>TortoiseGit</a:t>
            </a:r>
            <a:r>
              <a:rPr lang="en-US" sz="2400" dirty="0" smtClean="0"/>
              <a:t>, IDE built-in, GitHub for Windows..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Tasks betters suited to GUI are outsourced to tools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e.g. merge/diff tools: </a:t>
            </a:r>
            <a:r>
              <a:rPr lang="en-US" sz="2400" dirty="0" err="1"/>
              <a:t>K</a:t>
            </a:r>
            <a:r>
              <a:rPr lang="en-US" sz="2400" dirty="0" err="1" smtClean="0"/>
              <a:t>Diff</a:t>
            </a:r>
            <a:r>
              <a:rPr lang="en-US" sz="2400" dirty="0" smtClean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Everyday churn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Vim first aid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700</Words>
  <Application>Microsoft Office PowerPoint</Application>
  <PresentationFormat>Widescreen</PresentationFormat>
  <Paragraphs>353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185</cp:revision>
  <dcterms:created xsi:type="dcterms:W3CDTF">2015-11-01T13:28:42Z</dcterms:created>
  <dcterms:modified xsi:type="dcterms:W3CDTF">2016-02-01T22:20:55Z</dcterms:modified>
</cp:coreProperties>
</file>