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1" r:id="rId9"/>
    <p:sldId id="263" r:id="rId10"/>
    <p:sldId id="270" r:id="rId11"/>
    <p:sldId id="269" r:id="rId12"/>
    <p:sldId id="271" r:id="rId13"/>
    <p:sldId id="272" r:id="rId14"/>
    <p:sldId id="284" r:id="rId15"/>
    <p:sldId id="264" r:id="rId16"/>
    <p:sldId id="265" r:id="rId17"/>
    <p:sldId id="266" r:id="rId18"/>
    <p:sldId id="267" r:id="rId19"/>
    <p:sldId id="273" r:id="rId20"/>
    <p:sldId id="274" r:id="rId21"/>
    <p:sldId id="294" r:id="rId22"/>
    <p:sldId id="275" r:id="rId23"/>
    <p:sldId id="277" r:id="rId24"/>
    <p:sldId id="302" r:id="rId25"/>
    <p:sldId id="303" r:id="rId26"/>
    <p:sldId id="304" r:id="rId27"/>
    <p:sldId id="305" r:id="rId28"/>
    <p:sldId id="306" r:id="rId29"/>
    <p:sldId id="308" r:id="rId30"/>
    <p:sldId id="307" r:id="rId31"/>
    <p:sldId id="309" r:id="rId32"/>
    <p:sldId id="310" r:id="rId33"/>
    <p:sldId id="311" r:id="rId34"/>
    <p:sldId id="312" r:id="rId35"/>
    <p:sldId id="296" r:id="rId36"/>
    <p:sldId id="300" r:id="rId37"/>
    <p:sldId id="298" r:id="rId38"/>
    <p:sldId id="297" r:id="rId39"/>
    <p:sldId id="276" r:id="rId40"/>
    <p:sldId id="293" r:id="rId41"/>
    <p:sldId id="295" r:id="rId42"/>
    <p:sldId id="278" r:id="rId43"/>
    <p:sldId id="279" r:id="rId44"/>
    <p:sldId id="313" r:id="rId45"/>
    <p:sldId id="280" r:id="rId46"/>
    <p:sldId id="281" r:id="rId47"/>
    <p:sldId id="283" r:id="rId48"/>
    <p:sldId id="282" r:id="rId49"/>
    <p:sldId id="292" r:id="rId50"/>
    <p:sldId id="287" r:id="rId51"/>
    <p:sldId id="289" r:id="rId52"/>
    <p:sldId id="286" r:id="rId53"/>
    <p:sldId id="290" r:id="rId54"/>
    <p:sldId id="291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14-Feb-16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8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14-Feb-16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8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14-Feb-16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2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14-Feb-16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4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14-Feb-16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6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14-Feb-16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7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14-Feb-16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7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14-Feb-16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14-Feb-16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2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14-Feb-16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5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14-Feb-16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0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CE0E9-B642-4654-B380-6C7D8CA0540E}" type="datetimeFigureOut">
              <a:rPr lang="en-US" smtClean="0"/>
              <a:t>14-Feb-16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1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8372" y="3941348"/>
            <a:ext cx="2468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/>
              <a:t>Git</a:t>
            </a:r>
            <a:r>
              <a:rPr lang="en-US" sz="6000" dirty="0" smtClean="0"/>
              <a:t> 101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9015850" y="5242158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Oleg </a:t>
            </a:r>
            <a:r>
              <a:rPr lang="en-US" dirty="0" err="1" smtClean="0"/>
              <a:t>Volkov</a:t>
            </a:r>
            <a:endParaRPr lang="en-US" dirty="0"/>
          </a:p>
        </p:txBody>
      </p:sp>
      <p:pic>
        <p:nvPicPr>
          <p:cNvPr id="1026" name="Picture 2" descr="Git-Logo-2Color.png (910×38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077" y="1039490"/>
            <a:ext cx="2962514" cy="112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anches-238379_640.jpg (640×48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85" y="103949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963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32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Vim first aid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26618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Exit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:q!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Edit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Save and exit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wq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196" name="Picture 4" descr="1040235_bff85296.jpg (640×42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0" y="1738312"/>
            <a:ext cx="609600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299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436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Concept of staging</a:t>
            </a:r>
            <a:endParaRPr lang="en-US" sz="4400" dirty="0"/>
          </a:p>
        </p:txBody>
      </p:sp>
      <p:sp>
        <p:nvSpPr>
          <p:cNvPr id="2" name="Rectangle 1"/>
          <p:cNvSpPr/>
          <p:nvPr/>
        </p:nvSpPr>
        <p:spPr>
          <a:xfrm>
            <a:off x="569494" y="1949115"/>
            <a:ext cx="2237874" cy="453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52211" y="1949114"/>
            <a:ext cx="2237874" cy="3954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11390" y="1949113"/>
            <a:ext cx="2237874" cy="4531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1449" y="1499936"/>
            <a:ext cx="236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working directory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0180" y="1499936"/>
            <a:ext cx="2042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Staging area / Index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40947" y="1499936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807368" y="2775284"/>
            <a:ext cx="1844843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add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6890085" y="2775282"/>
            <a:ext cx="2021305" cy="529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27" name="Left Arrow 26"/>
          <p:cNvSpPr/>
          <p:nvPr/>
        </p:nvSpPr>
        <p:spPr>
          <a:xfrm>
            <a:off x="2807368" y="3712851"/>
            <a:ext cx="1832812" cy="572503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reset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Left Arrow 27"/>
          <p:cNvSpPr/>
          <p:nvPr/>
        </p:nvSpPr>
        <p:spPr>
          <a:xfrm>
            <a:off x="2807368" y="4743002"/>
            <a:ext cx="6104022" cy="572503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reset --hard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Left Arrow 34"/>
          <p:cNvSpPr/>
          <p:nvPr/>
        </p:nvSpPr>
        <p:spPr>
          <a:xfrm>
            <a:off x="2807368" y="5983339"/>
            <a:ext cx="6104022" cy="43523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checkout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6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436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Concept of staging</a:t>
            </a:r>
            <a:endParaRPr lang="en-US" sz="4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76749"/>
              </p:ext>
            </p:extLst>
          </p:nvPr>
        </p:nvGraphicFramePr>
        <p:xfrm>
          <a:off x="481449" y="1617000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176893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36321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60913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4477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Staging/Index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&lt;initial</a:t>
                      </a:r>
                      <a:r>
                        <a:rPr lang="en-US" baseline="0" dirty="0" smtClean="0"/>
                        <a:t> state&gt;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25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&lt;edit</a:t>
                      </a:r>
                      <a:r>
                        <a:rPr lang="en-US" baseline="0" dirty="0" smtClean="0"/>
                        <a:t> files&gt;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7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baseline="0" dirty="0" smtClean="0"/>
                        <a:t> 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38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62215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9705" y="1243263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case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217907"/>
              </p:ext>
            </p:extLst>
          </p:nvPr>
        </p:nvGraphicFramePr>
        <p:xfrm>
          <a:off x="481449" y="4051177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176893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36321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60913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4477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Staging/Index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&lt;initial state&gt;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25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&lt;edit</a:t>
                      </a:r>
                      <a:r>
                        <a:rPr lang="en-US" baseline="0" dirty="0" smtClean="0"/>
                        <a:t> files&gt;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7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baseline="0" dirty="0" smtClean="0"/>
                        <a:t> 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38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&lt;edit</a:t>
                      </a:r>
                      <a:r>
                        <a:rPr lang="en-US" baseline="0" dirty="0" smtClean="0"/>
                        <a:t> files&gt;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2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9084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49705" y="3681663"/>
            <a:ext cx="681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Beware! Don’t forget to add files after edit if you want them in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46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36583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Undoing things</a:t>
            </a:r>
            <a:endParaRPr lang="en-US" sz="4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79338"/>
              </p:ext>
            </p:extLst>
          </p:nvPr>
        </p:nvGraphicFramePr>
        <p:xfrm>
          <a:off x="540084" y="1162473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905">
                  <a:extLst>
                    <a:ext uri="{9D8B030D-6E8A-4147-A177-3AD203B41FA5}">
                      <a16:colId xmlns:a16="http://schemas.microsoft.com/office/drawing/2014/main" val="3617689339"/>
                    </a:ext>
                  </a:extLst>
                </a:gridCol>
                <a:gridCol w="1941095">
                  <a:extLst>
                    <a:ext uri="{9D8B030D-6E8A-4147-A177-3AD203B41FA5}">
                      <a16:colId xmlns:a16="http://schemas.microsoft.com/office/drawing/2014/main" val="24336321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60913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4477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Staging/Index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&lt;edit files&gt;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checkout -- &lt;file&gt;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47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01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 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80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reset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741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134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baseline="0" dirty="0" smtClean="0"/>
                        <a:t> 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31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reset --hard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486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17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9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reset</a:t>
                      </a:r>
                      <a:r>
                        <a:rPr lang="en-US" baseline="0" dirty="0" smtClean="0"/>
                        <a:t> HEAD~1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8778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55032" y="5612553"/>
            <a:ext cx="7486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revert to undo commits visible to public (creates new fixup commit)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commit --amend to modify the last commit instead of removing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3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625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Shortcuts?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947086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Commit with a message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 –m “Refactored everything”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Automatically add modified files to index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 –a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 smtClean="0">
              <a:cs typeface="Consolas" panose="020B0609020204030204" pitchFamily="49" charset="0"/>
            </a:endParaRPr>
          </a:p>
          <a:p>
            <a:r>
              <a:rPr lang="en-US" sz="3200" dirty="0" smtClean="0">
                <a:cs typeface="Consolas" panose="020B0609020204030204" pitchFamily="49" charset="0"/>
              </a:rPr>
              <a:t>	NOTE</a:t>
            </a:r>
            <a:r>
              <a:rPr lang="en-US" sz="3200" dirty="0">
                <a:cs typeface="Consolas" panose="020B0609020204030204" pitchFamily="49" charset="0"/>
              </a:rPr>
              <a:t>: new files are not added!</a:t>
            </a:r>
          </a:p>
        </p:txBody>
      </p:sp>
    </p:spTree>
    <p:extLst>
      <p:ext uri="{BB962C8B-B14F-4D97-AF65-F5344CB8AC3E}">
        <p14:creationId xmlns:p14="http://schemas.microsoft.com/office/powerpoint/2010/main" val="2134881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379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.</a:t>
            </a:r>
            <a:r>
              <a:rPr lang="en-US" sz="4400" dirty="0" err="1" smtClean="0"/>
              <a:t>gitignore</a:t>
            </a:r>
            <a:endParaRPr lang="en-US" sz="4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1449" y="1295901"/>
            <a:ext cx="6444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Consolas" panose="020B0609020204030204" pitchFamily="49" charset="0"/>
              </a:rPr>
              <a:t>Files never meant to be in the repository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onsolas" panose="020B0609020204030204" pitchFamily="49" charset="0"/>
              </a:rPr>
              <a:t>Commit into repository to be used by all members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1449" y="210476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 User-specific files</a:t>
            </a:r>
          </a:p>
          <a:p>
            <a:r>
              <a:rPr lang="en-US" dirty="0"/>
              <a:t>*.</a:t>
            </a:r>
            <a:r>
              <a:rPr lang="en-US" dirty="0" err="1"/>
              <a:t>suo</a:t>
            </a:r>
            <a:endParaRPr lang="en-US" dirty="0"/>
          </a:p>
          <a:p>
            <a:r>
              <a:rPr lang="en-US" dirty="0"/>
              <a:t>*.user</a:t>
            </a:r>
          </a:p>
          <a:p>
            <a:endParaRPr lang="en-US" dirty="0"/>
          </a:p>
          <a:p>
            <a:r>
              <a:rPr lang="en-US" dirty="0" smtClean="0"/>
              <a:t># Build results</a:t>
            </a:r>
          </a:p>
          <a:p>
            <a:r>
              <a:rPr lang="en-US" dirty="0" smtClean="0"/>
              <a:t>[</a:t>
            </a:r>
            <a:r>
              <a:rPr lang="en-US" dirty="0" err="1"/>
              <a:t>Dd</a:t>
            </a:r>
            <a:r>
              <a:rPr lang="en-US" dirty="0"/>
              <a:t>]</a:t>
            </a:r>
            <a:r>
              <a:rPr lang="en-US" dirty="0" err="1"/>
              <a:t>ebug</a:t>
            </a:r>
            <a:r>
              <a:rPr lang="en-US" dirty="0"/>
              <a:t>/</a:t>
            </a:r>
          </a:p>
          <a:p>
            <a:r>
              <a:rPr lang="en-US" dirty="0"/>
              <a:t>[</a:t>
            </a:r>
            <a:r>
              <a:rPr lang="en-US" dirty="0" err="1"/>
              <a:t>Dd</a:t>
            </a:r>
            <a:r>
              <a:rPr lang="en-US" dirty="0"/>
              <a:t>]</a:t>
            </a:r>
            <a:r>
              <a:rPr lang="en-US" dirty="0" err="1"/>
              <a:t>ebugPublic</a:t>
            </a:r>
            <a:r>
              <a:rPr lang="en-US" dirty="0"/>
              <a:t>/</a:t>
            </a:r>
          </a:p>
          <a:p>
            <a:r>
              <a:rPr lang="en-US" dirty="0"/>
              <a:t>[Rr]</a:t>
            </a:r>
            <a:r>
              <a:rPr lang="en-US" dirty="0" err="1"/>
              <a:t>elease</a:t>
            </a:r>
            <a:r>
              <a:rPr lang="en-US" dirty="0"/>
              <a:t>/</a:t>
            </a:r>
          </a:p>
          <a:p>
            <a:r>
              <a:rPr lang="en-US" dirty="0"/>
              <a:t>[Rr]</a:t>
            </a:r>
            <a:r>
              <a:rPr lang="en-US" dirty="0" err="1"/>
              <a:t>eleases</a:t>
            </a:r>
            <a:r>
              <a:rPr lang="en-US" dirty="0"/>
              <a:t>/</a:t>
            </a:r>
          </a:p>
          <a:p>
            <a:r>
              <a:rPr lang="en-US" dirty="0"/>
              <a:t>x64/</a:t>
            </a:r>
          </a:p>
          <a:p>
            <a:r>
              <a:rPr lang="en-US" dirty="0"/>
              <a:t>x86/</a:t>
            </a:r>
          </a:p>
          <a:p>
            <a:r>
              <a:rPr lang="en-US" dirty="0"/>
              <a:t>build/</a:t>
            </a:r>
          </a:p>
          <a:p>
            <a:r>
              <a:rPr lang="en-US" dirty="0" err="1"/>
              <a:t>bld</a:t>
            </a:r>
            <a:r>
              <a:rPr lang="en-US" dirty="0"/>
              <a:t>/</a:t>
            </a:r>
          </a:p>
          <a:p>
            <a:r>
              <a:rPr lang="en-US" dirty="0"/>
              <a:t>[Bb]in/</a:t>
            </a:r>
          </a:p>
          <a:p>
            <a:r>
              <a:rPr lang="en-US" dirty="0"/>
              <a:t>[</a:t>
            </a:r>
            <a:r>
              <a:rPr lang="en-US" dirty="0" err="1"/>
              <a:t>Oo</a:t>
            </a:r>
            <a:r>
              <a:rPr lang="en-US" dirty="0"/>
              <a:t>]</a:t>
            </a:r>
            <a:r>
              <a:rPr lang="en-US" dirty="0" err="1"/>
              <a:t>bj</a:t>
            </a:r>
            <a:r>
              <a:rPr lang="en-US" dirty="0"/>
              <a:t>/</a:t>
            </a:r>
          </a:p>
        </p:txBody>
      </p:sp>
      <p:pic>
        <p:nvPicPr>
          <p:cNvPr id="3074" name="Picture 2" descr="http://blogs.odiario.com/fernandarossi/wp-content/uploads/sites/84/2012/11/macacos-texto-e13534126925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627" y="3305090"/>
            <a:ext cx="5360594" cy="265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701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54118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History and time travel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6493124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View history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show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gitk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Go back and forth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checkout &lt;commit&gt;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onsolas" panose="020B0609020204030204" pitchFamily="49" charset="0"/>
              </a:rPr>
              <a:t>Bonus: From any point, you can mess with the code and start a new branch!</a:t>
            </a:r>
          </a:p>
        </p:txBody>
      </p:sp>
      <p:pic>
        <p:nvPicPr>
          <p:cNvPr id="10246" name="Picture 6" descr="Ezra_Cornell's_first_book.jpg (500×41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150" y="949182"/>
            <a:ext cx="2606675" cy="217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1.staticflickr.com/5/4068/4660187571_8a5c3f380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768" y="3790450"/>
            <a:ext cx="3341437" cy="250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930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146222"/>
            <a:ext cx="4994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Referencing commits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915663"/>
            <a:ext cx="11053026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cs typeface="Consolas" panose="020B0609020204030204" pitchFamily="49" charset="0"/>
              </a:rPr>
              <a:t>SHA-1 hash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not sequential because of distributed nature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usually several first digits are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cs typeface="Consolas" panose="020B0609020204030204" pitchFamily="49" charset="0"/>
              </a:rPr>
              <a:t>branch name</a:t>
            </a:r>
            <a:r>
              <a:rPr lang="en-US" sz="3200" dirty="0" smtClean="0"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US" sz="3200" dirty="0" smtClean="0">
                <a:cs typeface="Consolas" panose="020B0609020204030204" pitchFamily="49" charset="0"/>
              </a:rPr>
              <a:t>	top commit of the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cs typeface="Consolas" panose="020B0609020204030204" pitchFamily="49" charset="0"/>
              </a:rPr>
              <a:t>HEAD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where are we currently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HEAD~</a:t>
            </a:r>
          </a:p>
          <a:p>
            <a:pPr marL="0" lvl="1"/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parent, the commit before where are we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HEAD~2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two commits before etc.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50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213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Diffs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162473"/>
            <a:ext cx="629691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Difference to index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diff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Graphical one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difftool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How to setup 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difftool</a:t>
            </a: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gitconfig</a:t>
            </a: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Diff to different version</a:t>
            </a:r>
          </a:p>
          <a:p>
            <a:pPr marL="457200" lvl="2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difftool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&lt;commit&gt;</a:t>
            </a:r>
          </a:p>
        </p:txBody>
      </p:sp>
      <p:pic>
        <p:nvPicPr>
          <p:cNvPr id="2052" name="Picture 4" descr="Spot_the_difference.png (700×38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314" y="1098884"/>
            <a:ext cx="4407422" cy="243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034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81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Branches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7662675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Create a new branch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checkout –b &lt;branch name&gt;</a:t>
            </a:r>
          </a:p>
          <a:p>
            <a:pPr marL="0" lvl="3"/>
            <a:r>
              <a:rPr lang="en-US" sz="2000" dirty="0" smtClean="0">
                <a:latin typeface="Cambria" panose="02040503050406030204" pitchFamily="18" charset="0"/>
                <a:cs typeface="Consolas" panose="020B0609020204030204" pitchFamily="49" charset="0"/>
              </a:rPr>
              <a:t>		</a:t>
            </a:r>
          </a:p>
          <a:p>
            <a:pPr marL="0" lvl="3"/>
            <a:r>
              <a:rPr lang="en-US" sz="2000" dirty="0" smtClean="0">
                <a:latin typeface="Cambria" panose="02040503050406030204" pitchFamily="18" charset="0"/>
                <a:cs typeface="Consolas" panose="020B0609020204030204" pitchFamily="49" charset="0"/>
              </a:rPr>
              <a:t>		Takes all changes from working copy</a:t>
            </a:r>
          </a:p>
          <a:p>
            <a:pPr marL="0" lvl="3"/>
            <a:r>
              <a:rPr lang="en-US" sz="2000" dirty="0">
                <a:latin typeface="Cambria" panose="02040503050406030204" pitchFamily="18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ambria" panose="02040503050406030204" pitchFamily="18" charset="0"/>
                <a:cs typeface="Consolas" panose="020B0609020204030204" pitchFamily="49" charset="0"/>
              </a:rPr>
              <a:t>	– e.g. when a change is not as small as expected</a:t>
            </a:r>
          </a:p>
          <a:p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Switch to a branch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checkout &lt;branch name&gt;</a:t>
            </a:r>
          </a:p>
          <a:p>
            <a:pPr lvl="3"/>
            <a:r>
              <a:rPr lang="en-US" sz="2000" dirty="0" smtClean="0">
                <a:latin typeface="Cambria" panose="02040503050406030204" pitchFamily="18" charset="0"/>
                <a:cs typeface="Consolas" panose="020B0609020204030204" pitchFamily="49" charset="0"/>
              </a:rPr>
              <a:t>	</a:t>
            </a:r>
          </a:p>
          <a:p>
            <a:pPr lvl="3"/>
            <a:r>
              <a:rPr lang="en-US" sz="2000" dirty="0">
                <a:latin typeface="Cambria" panose="02040503050406030204" pitchFamily="18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ambria" panose="02040503050406030204" pitchFamily="18" charset="0"/>
                <a:cs typeface="Consolas" panose="020B0609020204030204" pitchFamily="49" charset="0"/>
              </a:rPr>
              <a:t>In place and super fast!</a:t>
            </a: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30" name="Picture 6" descr="1638359_2de4a6fb.jpg (640×40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135" y="1789273"/>
            <a:ext cx="4069849" cy="256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41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1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What is </a:t>
            </a:r>
            <a:r>
              <a:rPr lang="en-US" sz="4400" dirty="0" err="1" smtClean="0"/>
              <a:t>Git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713874" y="1724526"/>
            <a:ext cx="7029938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Distributed version control system</a:t>
            </a:r>
          </a:p>
          <a:p>
            <a:r>
              <a:rPr lang="en-US" sz="2800" i="1" dirty="0" smtClean="0"/>
              <a:t>	no central repository is necessary</a:t>
            </a:r>
          </a:p>
          <a:p>
            <a:endParaRPr lang="en-US" sz="28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Developed by Linus Torvalds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for </a:t>
            </a:r>
            <a:r>
              <a:rPr lang="en-US" sz="2800" i="1" dirty="0" smtClean="0"/>
              <a:t>unconventional</a:t>
            </a:r>
            <a:r>
              <a:rPr lang="en-US" sz="2800" dirty="0" smtClean="0"/>
              <a:t> needs of Linux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Loved by everyone</a:t>
            </a:r>
          </a:p>
          <a:p>
            <a:pPr lvl="1"/>
            <a:r>
              <a:rPr lang="en-US" sz="2800" dirty="0" smtClean="0"/>
              <a:t>	de-facto industry standard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2" descr="Internet_map_1024.jpg (1280×128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680" y="1034713"/>
            <a:ext cx="1844842" cy="184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inus_Torvalds_(cropped).jpg (234×298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167" y="3054670"/>
            <a:ext cx="1328320" cy="169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ell_yeah_by_sageio-d3lcpq4.jpg (473×422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680" y="4746291"/>
            <a:ext cx="2180139" cy="194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1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81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Branches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55322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List all branches available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branch</a:t>
            </a:r>
            <a:r>
              <a:rPr lang="en-US" sz="2000" dirty="0" smtClean="0">
                <a:latin typeface="Cambria" panose="02040503050406030204" pitchFamily="18" charset="0"/>
                <a:cs typeface="Consolas" panose="020B0609020204030204" pitchFamily="49" charset="0"/>
              </a:rPr>
              <a:t>		</a:t>
            </a:r>
          </a:p>
          <a:p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The current branch: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	- </a:t>
            </a:r>
            <a:r>
              <a:rPr lang="en-US" sz="3200" dirty="0">
                <a:cs typeface="Consolas" panose="020B0609020204030204" pitchFamily="49" charset="0"/>
              </a:rPr>
              <a:t>is visible in Bash</a:t>
            </a:r>
          </a:p>
          <a:p>
            <a:r>
              <a:rPr lang="en-US" sz="3200" dirty="0">
                <a:cs typeface="Consolas" panose="020B0609020204030204" pitchFamily="49" charset="0"/>
              </a:rPr>
              <a:t>	- is shown in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endParaRPr lang="en-US" sz="3200" dirty="0" smtClean="0">
              <a:cs typeface="Consolas" panose="020B0609020204030204" pitchFamily="49" charset="0"/>
            </a:endParaRPr>
          </a:p>
        </p:txBody>
      </p:sp>
      <p:pic>
        <p:nvPicPr>
          <p:cNvPr id="1030" name="Picture 6" descr="1638359_2de4a6fb.jpg (640×40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672" y="1556663"/>
            <a:ext cx="4069849" cy="256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073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81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Branches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1037495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Show branch history and relationships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 --graph --decorate --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oneline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gitk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The same for all branches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 -all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--graph --decorate --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oneline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gitk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--all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endParaRPr lang="en-US" sz="32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850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679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Merge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822161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Merge a branch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merge &lt;branch name&gt;</a:t>
            </a:r>
            <a:endParaRPr lang="en-US" sz="2000" dirty="0" smtClean="0">
              <a:latin typeface="Cambria" panose="02040503050406030204" pitchFamily="18" charset="0"/>
              <a:cs typeface="Consolas" panose="020B0609020204030204" pitchFamily="49" charset="0"/>
            </a:endParaRPr>
          </a:p>
          <a:p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Resolve conflicts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mergetool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Register merge tool of your choice in </a:t>
            </a:r>
            <a:r>
              <a:rPr lang="en-US" sz="3200" dirty="0">
                <a:cs typeface="Consolas" panose="020B0609020204030204" pitchFamily="49" charset="0"/>
              </a:rPr>
              <a:t>.</a:t>
            </a:r>
            <a:r>
              <a:rPr lang="en-US" sz="3200" dirty="0" err="1" smtClean="0">
                <a:cs typeface="Consolas" panose="020B0609020204030204" pitchFamily="49" charset="0"/>
              </a:rPr>
              <a:t>gitconfig</a:t>
            </a:r>
            <a:endParaRPr lang="en-US" sz="3200" dirty="0" smtClean="0"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199" y="1006391"/>
            <a:ext cx="30289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49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679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Merge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999549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All commits from the source branch appear on the target!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	see</a:t>
            </a:r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</a:t>
            </a: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cs typeface="Consolas" panose="020B0609020204030204" pitchFamily="49" charset="0"/>
              </a:rPr>
              <a:t>BUT…How?</a:t>
            </a:r>
          </a:p>
          <a:p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https://pixabay.com/static/uploads/photo/2014/09/25/19/37/question-mark-460868_960_7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301" y="3467182"/>
            <a:ext cx="4015372" cy="283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267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Git</a:t>
            </a:r>
            <a:r>
              <a:rPr lang="en-US" sz="4400" dirty="0" smtClean="0"/>
              <a:t> internals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951805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cs typeface="Consolas" panose="020B0609020204030204" pitchFamily="49" charset="0"/>
              </a:rPr>
              <a:t> repository consists of a number of objects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Objects are stored in .</a:t>
            </a:r>
            <a:r>
              <a:rPr lang="en-US" sz="3200" dirty="0" err="1" smtClean="0"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cs typeface="Consolas" panose="020B0609020204030204" pitchFamily="49" charset="0"/>
              </a:rPr>
              <a:t>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Objects are addressed by SHA-1 hash of their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The types of objects are blob, tree, commit and tag</a:t>
            </a:r>
          </a:p>
          <a:p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275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Git</a:t>
            </a:r>
            <a:r>
              <a:rPr lang="en-US" sz="4400" dirty="0" smtClean="0"/>
              <a:t> internals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937198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Blob objects usually represent the contents of the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87266" y="3741660"/>
            <a:ext cx="2436608" cy="222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public static void Main(string </a:t>
            </a:r>
            <a:r>
              <a:rPr lang="en-US" sz="1200" dirty="0" err="1" smtClean="0"/>
              <a:t>args</a:t>
            </a:r>
            <a:r>
              <a:rPr lang="en-US" sz="1200" dirty="0" smtClean="0"/>
              <a:t>[])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        …….</a:t>
            </a:r>
          </a:p>
          <a:p>
            <a:r>
              <a:rPr lang="en-US" sz="1200" dirty="0" smtClean="0"/>
              <a:t>        </a:t>
            </a:r>
            <a:r>
              <a:rPr lang="en-US" sz="1200" dirty="0"/>
              <a:t>…….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7242" y="3416968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Blob b6b7ca1c….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190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Git</a:t>
            </a:r>
            <a:r>
              <a:rPr lang="en-US" sz="4400" dirty="0" smtClean="0"/>
              <a:t> internals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999607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Tree objects usually represent contents of the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Tree is a collection of items having name, hash and a link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to either blob object or another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579" y="4176770"/>
            <a:ext cx="160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Tree ab3c616…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786442"/>
              </p:ext>
            </p:extLst>
          </p:nvPr>
        </p:nvGraphicFramePr>
        <p:xfrm>
          <a:off x="601579" y="4547763"/>
          <a:ext cx="440508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1">
                  <a:extLst>
                    <a:ext uri="{9D8B030D-6E8A-4147-A177-3AD203B41FA5}">
                      <a16:colId xmlns:a16="http://schemas.microsoft.com/office/drawing/2014/main" val="3706371686"/>
                    </a:ext>
                  </a:extLst>
                </a:gridCol>
                <a:gridCol w="1468361">
                  <a:extLst>
                    <a:ext uri="{9D8B030D-6E8A-4147-A177-3AD203B41FA5}">
                      <a16:colId xmlns:a16="http://schemas.microsoft.com/office/drawing/2014/main" val="465095578"/>
                    </a:ext>
                  </a:extLst>
                </a:gridCol>
                <a:gridCol w="1468361">
                  <a:extLst>
                    <a:ext uri="{9D8B030D-6E8A-4147-A177-3AD203B41FA5}">
                      <a16:colId xmlns:a16="http://schemas.microsoft.com/office/drawing/2014/main" val="3765784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9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b6b7ca1c…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Program.cs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57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ae5374…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Repository.cs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4d03f1….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122586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993519" y="3716473"/>
            <a:ext cx="1113134" cy="1096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public static void Main(string </a:t>
            </a:r>
            <a:r>
              <a:rPr lang="en-US" sz="800" dirty="0" err="1" smtClean="0"/>
              <a:t>args</a:t>
            </a:r>
            <a:r>
              <a:rPr lang="en-US" sz="800" dirty="0" smtClean="0"/>
              <a:t>[])</a:t>
            </a:r>
          </a:p>
          <a:p>
            <a:r>
              <a:rPr lang="en-US" sz="800" dirty="0" smtClean="0"/>
              <a:t>{</a:t>
            </a:r>
          </a:p>
          <a:p>
            <a:r>
              <a:rPr lang="en-US" sz="800" dirty="0" smtClean="0"/>
              <a:t>        …….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…….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95473" y="334714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Blob b6b7ca1c….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109469" y="3978398"/>
            <a:ext cx="1210994" cy="1096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……..</a:t>
            </a:r>
          </a:p>
          <a:p>
            <a:r>
              <a:rPr lang="en-US" sz="800" dirty="0" smtClean="0"/>
              <a:t>………….</a:t>
            </a:r>
          </a:p>
          <a:p>
            <a:r>
              <a:rPr lang="en-US" sz="800" dirty="0" smtClean="0"/>
              <a:t>…………..</a:t>
            </a:r>
          </a:p>
          <a:p>
            <a:r>
              <a:rPr lang="en-US" sz="800" dirty="0" smtClean="0"/>
              <a:t>…………..</a:t>
            </a:r>
          </a:p>
          <a:p>
            <a:r>
              <a:rPr lang="en-US" sz="800" dirty="0" smtClean="0"/>
              <a:t>……………..</a:t>
            </a:r>
          </a:p>
          <a:p>
            <a:r>
              <a:rPr lang="en-US" sz="800" dirty="0" smtClean="0"/>
              <a:t>………………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11423" y="36090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Blob </a:t>
            </a:r>
            <a:r>
              <a:rPr lang="en-US" dirty="0"/>
              <a:t>ae5374</a:t>
            </a:r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814291"/>
              </p:ext>
            </p:extLst>
          </p:nvPr>
        </p:nvGraphicFramePr>
        <p:xfrm>
          <a:off x="8796253" y="5544820"/>
          <a:ext cx="28512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405">
                  <a:extLst>
                    <a:ext uri="{9D8B030D-6E8A-4147-A177-3AD203B41FA5}">
                      <a16:colId xmlns:a16="http://schemas.microsoft.com/office/drawing/2014/main" val="1672572466"/>
                    </a:ext>
                  </a:extLst>
                </a:gridCol>
                <a:gridCol w="950405">
                  <a:extLst>
                    <a:ext uri="{9D8B030D-6E8A-4147-A177-3AD203B41FA5}">
                      <a16:colId xmlns:a16="http://schemas.microsoft.com/office/drawing/2014/main" val="1596134171"/>
                    </a:ext>
                  </a:extLst>
                </a:gridCol>
                <a:gridCol w="950405">
                  <a:extLst>
                    <a:ext uri="{9D8B030D-6E8A-4147-A177-3AD203B41FA5}">
                      <a16:colId xmlns:a16="http://schemas.microsoft.com/office/drawing/2014/main" val="786625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2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14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7046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714966" y="5257562"/>
            <a:ext cx="160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Tree ab3c616…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2" idx="1"/>
          </p:cNvCxnSpPr>
          <p:nvPr/>
        </p:nvCxnSpPr>
        <p:spPr>
          <a:xfrm flipV="1">
            <a:off x="5006662" y="4264553"/>
            <a:ext cx="986857" cy="810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006662" y="4812632"/>
            <a:ext cx="3102807" cy="629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1"/>
          </p:cNvCxnSpPr>
          <p:nvPr/>
        </p:nvCxnSpPr>
        <p:spPr>
          <a:xfrm>
            <a:off x="5006662" y="5863389"/>
            <a:ext cx="3789591" cy="237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057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Git</a:t>
            </a:r>
            <a:r>
              <a:rPr lang="en-US" sz="4400" dirty="0" smtClean="0"/>
              <a:t> internals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1127635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Commit objects represent units of change to the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Commit has a hash, author, committer, parent(s), and link to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the tree object representing the </a:t>
            </a:r>
            <a:r>
              <a:rPr lang="en-US" sz="3200" b="1" dirty="0" smtClean="0">
                <a:cs typeface="Consolas" panose="020B0609020204030204" pitchFamily="49" charset="0"/>
              </a:rPr>
              <a:t>snapshot</a:t>
            </a:r>
            <a:r>
              <a:rPr lang="en-US" sz="3200" dirty="0" smtClean="0">
                <a:cs typeface="Consolas" panose="020B0609020204030204" pitchFamily="49" charset="0"/>
              </a:rPr>
              <a:t> of the working directory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at a time of commit			                      	</a:t>
            </a:r>
            <a:r>
              <a:rPr lang="en-US" sz="1600" i="1" dirty="0">
                <a:cs typeface="Consolas" panose="020B0609020204030204" pitchFamily="49" charset="0"/>
              </a:rPr>
              <a:t>note: snapshot, not a delta</a:t>
            </a:r>
          </a:p>
          <a:p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52723" y="4518898"/>
            <a:ext cx="160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Tree ab3c616…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29"/>
              </p:ext>
            </p:extLst>
          </p:nvPr>
        </p:nvGraphicFramePr>
        <p:xfrm>
          <a:off x="7352723" y="4854717"/>
          <a:ext cx="440508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1">
                  <a:extLst>
                    <a:ext uri="{9D8B030D-6E8A-4147-A177-3AD203B41FA5}">
                      <a16:colId xmlns:a16="http://schemas.microsoft.com/office/drawing/2014/main" val="3706371686"/>
                    </a:ext>
                  </a:extLst>
                </a:gridCol>
                <a:gridCol w="1468361">
                  <a:extLst>
                    <a:ext uri="{9D8B030D-6E8A-4147-A177-3AD203B41FA5}">
                      <a16:colId xmlns:a16="http://schemas.microsoft.com/office/drawing/2014/main" val="465095578"/>
                    </a:ext>
                  </a:extLst>
                </a:gridCol>
                <a:gridCol w="1468361">
                  <a:extLst>
                    <a:ext uri="{9D8B030D-6E8A-4147-A177-3AD203B41FA5}">
                      <a16:colId xmlns:a16="http://schemas.microsoft.com/office/drawing/2014/main" val="3765784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9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b6b7ca1c…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Program.cs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57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ae5374…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Repository.cs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4d03f1….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12258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19633"/>
              </p:ext>
            </p:extLst>
          </p:nvPr>
        </p:nvGraphicFramePr>
        <p:xfrm>
          <a:off x="617804" y="4096884"/>
          <a:ext cx="49648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679">
                  <a:extLst>
                    <a:ext uri="{9D8B030D-6E8A-4147-A177-3AD203B41FA5}">
                      <a16:colId xmlns:a16="http://schemas.microsoft.com/office/drawing/2014/main" val="2442721547"/>
                    </a:ext>
                  </a:extLst>
                </a:gridCol>
                <a:gridCol w="3501170">
                  <a:extLst>
                    <a:ext uri="{9D8B030D-6E8A-4147-A177-3AD203B41FA5}">
                      <a16:colId xmlns:a16="http://schemas.microsoft.com/office/drawing/2014/main" val="52431162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Commit 4fb4bba69b….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0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Oleg </a:t>
                      </a:r>
                      <a:r>
                        <a:rPr lang="en-US" dirty="0" err="1" smtClean="0"/>
                        <a:t>Volkov</a:t>
                      </a:r>
                      <a:r>
                        <a:rPr lang="en-US" dirty="0" smtClean="0"/>
                        <a:t> (oleg@example.com)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66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Oleg </a:t>
                      </a:r>
                      <a:r>
                        <a:rPr lang="en-US" dirty="0" err="1" smtClean="0"/>
                        <a:t>Volkov</a:t>
                      </a:r>
                      <a:r>
                        <a:rPr lang="en-US" dirty="0" smtClean="0"/>
                        <a:t> (oleg@example.com)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30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1c30354…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16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ab3c616…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25634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5577490" y="5743074"/>
            <a:ext cx="1775233" cy="18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554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Git</a:t>
            </a:r>
            <a:r>
              <a:rPr lang="en-US" sz="4400" dirty="0" smtClean="0"/>
              <a:t> internals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10085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Any subsequent commit lists the previous one as a parent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02633" y="2472807"/>
            <a:ext cx="0" cy="312019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 flipH="1" flipV="1">
            <a:off x="870285" y="5424554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17235" y="5424554"/>
            <a:ext cx="177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86955ff1…</a:t>
            </a:r>
            <a:endParaRPr lang="en-US" dirty="0"/>
          </a:p>
          <a:p>
            <a:r>
              <a:rPr lang="en-US" dirty="0" smtClean="0"/>
              <a:t>created a project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740439" y="2472807"/>
            <a:ext cx="0" cy="317401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 flipH="1" flipV="1">
            <a:off x="4616113" y="5424555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64765" y="5374106"/>
            <a:ext cx="177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86955ff1…</a:t>
            </a:r>
            <a:endParaRPr lang="en-US" dirty="0"/>
          </a:p>
          <a:p>
            <a:r>
              <a:rPr lang="en-US" dirty="0" smtClean="0"/>
              <a:t>created a project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 flipH="1" flipV="1">
            <a:off x="4616113" y="4295274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989091" y="4108466"/>
            <a:ext cx="2339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  <a:endParaRPr lang="en-US" dirty="0" smtClean="0"/>
          </a:p>
          <a:p>
            <a:r>
              <a:rPr lang="en-US" dirty="0" smtClean="0"/>
              <a:t>implemented a feature</a:t>
            </a:r>
          </a:p>
          <a:p>
            <a:r>
              <a:rPr lang="en-US" dirty="0" smtClean="0"/>
              <a:t>Parent: 86955ff1…</a:t>
            </a:r>
            <a:endParaRPr lang="en-US" dirty="0"/>
          </a:p>
        </p:txBody>
      </p:sp>
      <p:sp>
        <p:nvSpPr>
          <p:cNvPr id="19" name="Curved Right Arrow 18"/>
          <p:cNvSpPr/>
          <p:nvPr/>
        </p:nvSpPr>
        <p:spPr>
          <a:xfrm>
            <a:off x="3721768" y="4431631"/>
            <a:ext cx="894345" cy="1295401"/>
          </a:xfrm>
          <a:prstGeom prst="curved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15457" y="4742766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8983581" y="2414337"/>
            <a:ext cx="8021" cy="312588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 flipH="1" flipV="1">
            <a:off x="8859255" y="5424554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212783" y="5374106"/>
            <a:ext cx="177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86955ff1…</a:t>
            </a:r>
            <a:endParaRPr lang="en-US" dirty="0"/>
          </a:p>
          <a:p>
            <a:r>
              <a:rPr lang="en-US" dirty="0" smtClean="0"/>
              <a:t>created a project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 flipH="1" flipV="1">
            <a:off x="8859255" y="4295273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rved Right Arrow 24"/>
          <p:cNvSpPr/>
          <p:nvPr/>
        </p:nvSpPr>
        <p:spPr>
          <a:xfrm>
            <a:off x="7964910" y="4431630"/>
            <a:ext cx="894345" cy="1295401"/>
          </a:xfrm>
          <a:prstGeom prst="curved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58599" y="474276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212783" y="4013582"/>
            <a:ext cx="2339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  <a:endParaRPr lang="en-US" dirty="0" smtClean="0"/>
          </a:p>
          <a:p>
            <a:r>
              <a:rPr lang="en-US" dirty="0" smtClean="0"/>
              <a:t>implemented a feature</a:t>
            </a:r>
          </a:p>
          <a:p>
            <a:r>
              <a:rPr lang="en-US" dirty="0"/>
              <a:t>Parent: 86955ff1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5" name="Curved Right Arrow 34"/>
          <p:cNvSpPr/>
          <p:nvPr/>
        </p:nvSpPr>
        <p:spPr>
          <a:xfrm>
            <a:off x="7974635" y="3191694"/>
            <a:ext cx="894345" cy="1295401"/>
          </a:xfrm>
          <a:prstGeom prst="curved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232233" y="2859437"/>
            <a:ext cx="2331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eedb8fec4…</a:t>
            </a:r>
            <a:endParaRPr lang="en-US" dirty="0" smtClean="0"/>
          </a:p>
          <a:p>
            <a:r>
              <a:rPr lang="en-US" dirty="0" smtClean="0"/>
              <a:t>fixed a bug in a feature</a:t>
            </a:r>
          </a:p>
          <a:p>
            <a:r>
              <a:rPr lang="en-US" dirty="0"/>
              <a:t>Parent: </a:t>
            </a:r>
            <a:r>
              <a:rPr lang="en-US" dirty="0" smtClean="0"/>
              <a:t>3758dcbe…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05026" y="342198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938463" y="6408821"/>
            <a:ext cx="10613935" cy="40105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938127" y="64886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 flipH="1" flipV="1">
            <a:off x="8859255" y="3130215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Git</a:t>
            </a:r>
            <a:r>
              <a:rPr lang="en-US" sz="4400" dirty="0" smtClean="0"/>
              <a:t> internals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9060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The branch is </a:t>
            </a:r>
            <a:r>
              <a:rPr lang="en-US" sz="3200" b="1" dirty="0" smtClean="0">
                <a:cs typeface="Consolas" panose="020B0609020204030204" pitchFamily="49" charset="0"/>
              </a:rPr>
              <a:t>just</a:t>
            </a:r>
            <a:r>
              <a:rPr lang="en-US" sz="3200" dirty="0" smtClean="0">
                <a:cs typeface="Consolas" panose="020B0609020204030204" pitchFamily="49" charset="0"/>
              </a:rPr>
              <a:t> a named pointer to some commit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38990" y="2472807"/>
            <a:ext cx="0" cy="312019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 flipH="1" flipV="1">
            <a:off x="994210" y="5424554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64776" y="5424554"/>
            <a:ext cx="19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86955ff1…</a:t>
            </a:r>
            <a:endParaRPr lang="en-US" dirty="0"/>
          </a:p>
          <a:p>
            <a:r>
              <a:rPr lang="en-US" dirty="0" smtClean="0"/>
              <a:t>created a project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876796" y="2472807"/>
            <a:ext cx="0" cy="317401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 flipH="1" flipV="1">
            <a:off x="4740038" y="5424555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12306" y="5374106"/>
            <a:ext cx="19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86955ff1…</a:t>
            </a:r>
            <a:endParaRPr lang="en-US" dirty="0"/>
          </a:p>
          <a:p>
            <a:r>
              <a:rPr lang="en-US" dirty="0" smtClean="0"/>
              <a:t>created a project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 flipH="1" flipV="1">
            <a:off x="4740038" y="4295274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008467" y="4108466"/>
            <a:ext cx="2573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  <a:endParaRPr lang="en-US" dirty="0" smtClean="0"/>
          </a:p>
          <a:p>
            <a:r>
              <a:rPr lang="en-US" dirty="0" smtClean="0"/>
              <a:t>implemented a feature</a:t>
            </a:r>
          </a:p>
          <a:p>
            <a:r>
              <a:rPr lang="en-US" dirty="0" smtClean="0"/>
              <a:t>Parent: 86955ff1…</a:t>
            </a:r>
            <a:endParaRPr lang="en-US" dirty="0"/>
          </a:p>
        </p:txBody>
      </p:sp>
      <p:sp>
        <p:nvSpPr>
          <p:cNvPr id="19" name="Curved Right Arrow 18"/>
          <p:cNvSpPr/>
          <p:nvPr/>
        </p:nvSpPr>
        <p:spPr>
          <a:xfrm>
            <a:off x="3813407" y="4431631"/>
            <a:ext cx="983780" cy="1295401"/>
          </a:xfrm>
          <a:prstGeom prst="curved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11498" y="4742766"/>
            <a:ext cx="88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9119537" y="2414337"/>
            <a:ext cx="8823" cy="312588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 flipH="1" flipV="1">
            <a:off x="8983180" y="5424554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260324" y="5374106"/>
            <a:ext cx="19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86955ff1…</a:t>
            </a:r>
            <a:endParaRPr lang="en-US" dirty="0"/>
          </a:p>
          <a:p>
            <a:r>
              <a:rPr lang="en-US" dirty="0" smtClean="0"/>
              <a:t>created a project</a:t>
            </a:r>
            <a:endParaRPr lang="en-US" dirty="0"/>
          </a:p>
        </p:txBody>
      </p:sp>
      <p:sp>
        <p:nvSpPr>
          <p:cNvPr id="25" name="Curved Right Arrow 24"/>
          <p:cNvSpPr/>
          <p:nvPr/>
        </p:nvSpPr>
        <p:spPr>
          <a:xfrm>
            <a:off x="8056549" y="4431630"/>
            <a:ext cx="983780" cy="1295401"/>
          </a:xfrm>
          <a:prstGeom prst="curved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54640" y="4742765"/>
            <a:ext cx="88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232159" y="4013582"/>
            <a:ext cx="2573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  <a:endParaRPr lang="en-US" dirty="0" smtClean="0"/>
          </a:p>
          <a:p>
            <a:r>
              <a:rPr lang="en-US" dirty="0" smtClean="0"/>
              <a:t>implemented a feature</a:t>
            </a:r>
          </a:p>
          <a:p>
            <a:r>
              <a:rPr lang="en-US" dirty="0"/>
              <a:t>Parent: 86955ff1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5" name="Curved Right Arrow 34"/>
          <p:cNvSpPr/>
          <p:nvPr/>
        </p:nvSpPr>
        <p:spPr>
          <a:xfrm>
            <a:off x="8066274" y="3191694"/>
            <a:ext cx="983780" cy="1295401"/>
          </a:xfrm>
          <a:prstGeom prst="curved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252003" y="2859437"/>
            <a:ext cx="2564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eedb8fec4…</a:t>
            </a:r>
            <a:endParaRPr lang="en-US" dirty="0" smtClean="0"/>
          </a:p>
          <a:p>
            <a:r>
              <a:rPr lang="en-US" dirty="0" smtClean="0"/>
              <a:t>fixed a bug in a feature</a:t>
            </a:r>
          </a:p>
          <a:p>
            <a:r>
              <a:rPr lang="en-US" dirty="0"/>
              <a:t>Parent: </a:t>
            </a:r>
            <a:r>
              <a:rPr lang="en-US" dirty="0" smtClean="0"/>
              <a:t>3758dcbe…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01067" y="3421985"/>
            <a:ext cx="88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544123" y="6399113"/>
            <a:ext cx="11174635" cy="49814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938127" y="64886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-28743" y="5343981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80103" y="4013022"/>
            <a:ext cx="92051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744538" y="2775468"/>
            <a:ext cx="92051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 flipH="1" flipV="1">
            <a:off x="8983180" y="3130215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H="1" flipV="1">
            <a:off x="8983180" y="4295273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8" idx="3"/>
            <a:endCxn id="10" idx="6"/>
          </p:cNvCxnSpPr>
          <p:nvPr/>
        </p:nvCxnSpPr>
        <p:spPr>
          <a:xfrm>
            <a:off x="808089" y="5528647"/>
            <a:ext cx="186121" cy="3226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3"/>
          </p:cNvCxnSpPr>
          <p:nvPr/>
        </p:nvCxnSpPr>
        <p:spPr>
          <a:xfrm>
            <a:off x="4400618" y="4197688"/>
            <a:ext cx="389257" cy="1566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651072" y="3035022"/>
            <a:ext cx="389257" cy="1566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76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91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Why </a:t>
            </a:r>
            <a:r>
              <a:rPr lang="en-US" sz="4400" dirty="0" err="1" smtClean="0"/>
              <a:t>Git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713874" y="1724526"/>
            <a:ext cx="7223003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Exemplary branches support</a:t>
            </a:r>
          </a:p>
          <a:p>
            <a:r>
              <a:rPr lang="en-US" sz="2800" dirty="0" smtClean="0"/>
              <a:t>	branching was never so easy</a:t>
            </a:r>
          </a:p>
          <a:p>
            <a:endParaRPr lang="en-US" sz="28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Very powerful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can do everything		</a:t>
            </a:r>
            <a:r>
              <a:rPr lang="en-US" sz="1400" dirty="0" smtClean="0"/>
              <a:t>* shoot you in the foot as well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Github</a:t>
            </a:r>
            <a:endParaRPr lang="en-US" sz="3200" dirty="0" smtClean="0"/>
          </a:p>
          <a:p>
            <a:pPr lvl="1"/>
            <a:r>
              <a:rPr lang="en-US" sz="2800" dirty="0" smtClean="0"/>
              <a:t>	every OSS project alive migrated to </a:t>
            </a:r>
            <a:r>
              <a:rPr lang="en-US" sz="2800" dirty="0" err="1" smtClean="0"/>
              <a:t>github</a:t>
            </a:r>
            <a:endParaRPr lang="en-US" sz="2800" dirty="0" smtClean="0"/>
          </a:p>
          <a:p>
            <a:pPr lvl="1"/>
            <a:r>
              <a:rPr lang="en-US" sz="2800" dirty="0"/>
              <a:t>	</a:t>
            </a:r>
            <a:r>
              <a:rPr lang="en-US" sz="2800" dirty="0" smtClean="0"/>
              <a:t>and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is very sexy anyway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3078" name="Picture 6" descr="2000px-PEO-octocat-1.svg.png (2000×200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2296" y="5095522"/>
            <a:ext cx="1609724" cy="160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ercurial-vs-git.jpg (600×37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0" y="3176499"/>
            <a:ext cx="291084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6775" y="6459025"/>
            <a:ext cx="6054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Git</a:t>
            </a:r>
            <a:r>
              <a:rPr lang="en-US" sz="1000" dirty="0" smtClean="0"/>
              <a:t> </a:t>
            </a:r>
            <a:r>
              <a:rPr lang="en-US" sz="1000" dirty="0" err="1" smtClean="0"/>
              <a:t>swiss</a:t>
            </a:r>
            <a:r>
              <a:rPr lang="en-US" sz="1000" dirty="0" smtClean="0"/>
              <a:t> knife is taken from http://stevelosh.com/blog/2010/01/the-real-difference-between-mercurial-and-git/</a:t>
            </a:r>
            <a:endParaRPr lang="en-US" sz="1000" dirty="0"/>
          </a:p>
        </p:txBody>
      </p:sp>
      <p:pic>
        <p:nvPicPr>
          <p:cNvPr id="3084" name="Picture 12" descr="Branches_of_a_tree.JPG (2576×1932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019" y="1368344"/>
            <a:ext cx="2019301" cy="170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666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Git</a:t>
            </a:r>
            <a:r>
              <a:rPr lang="en-US" sz="4400" dirty="0" smtClean="0"/>
              <a:t> internals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109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Branch history is just a set of commits reachable from its head 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4456187" y="5536848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33331" y="5486400"/>
            <a:ext cx="19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86955ff1…</a:t>
            </a:r>
            <a:endParaRPr lang="en-US" dirty="0"/>
          </a:p>
          <a:p>
            <a:r>
              <a:rPr lang="en-US" dirty="0" smtClean="0"/>
              <a:t>created a project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5166" y="4125876"/>
            <a:ext cx="2573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  <a:endParaRPr lang="en-US" dirty="0" smtClean="0"/>
          </a:p>
          <a:p>
            <a:r>
              <a:rPr lang="en-US" dirty="0" smtClean="0"/>
              <a:t>implemented a feature</a:t>
            </a:r>
          </a:p>
          <a:p>
            <a:r>
              <a:rPr lang="en-US" dirty="0"/>
              <a:t>Parent: 86955ff1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29704" y="2917202"/>
            <a:ext cx="2564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eedb8fec4…</a:t>
            </a:r>
            <a:endParaRPr lang="en-US" dirty="0" smtClean="0"/>
          </a:p>
          <a:p>
            <a:r>
              <a:rPr lang="en-US" dirty="0" smtClean="0"/>
              <a:t>fixed a bug in a feature</a:t>
            </a:r>
          </a:p>
          <a:p>
            <a:r>
              <a:rPr lang="en-US" dirty="0"/>
              <a:t>Parent: </a:t>
            </a:r>
            <a:r>
              <a:rPr lang="en-US" dirty="0" smtClean="0"/>
              <a:t>3758dcbe…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38127" y="64886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69639" y="3145893"/>
            <a:ext cx="92051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 flipH="1" flipV="1">
            <a:off x="4456187" y="3242509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H="1" flipV="1">
            <a:off x="4456187" y="4407567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4" idx="7"/>
            <a:endCxn id="34" idx="0"/>
          </p:cNvCxnSpPr>
          <p:nvPr/>
        </p:nvCxnSpPr>
        <p:spPr>
          <a:xfrm>
            <a:off x="4496243" y="3475287"/>
            <a:ext cx="96702" cy="3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0"/>
            <a:endCxn id="24" idx="4"/>
          </p:cNvCxnSpPr>
          <p:nvPr/>
        </p:nvCxnSpPr>
        <p:spPr>
          <a:xfrm>
            <a:off x="4592945" y="3515225"/>
            <a:ext cx="0" cy="8923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0"/>
          </p:cNvCxnSpPr>
          <p:nvPr/>
        </p:nvCxnSpPr>
        <p:spPr>
          <a:xfrm>
            <a:off x="4592945" y="4680283"/>
            <a:ext cx="0" cy="85656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355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Git</a:t>
            </a:r>
            <a:r>
              <a:rPr lang="en-US" sz="4400" dirty="0" smtClean="0"/>
              <a:t> internals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88871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Creating new branch is just creating a new pointer,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no data copying is involved, so very fast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4456187" y="5536848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33331" y="5486400"/>
            <a:ext cx="19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86955ff1…</a:t>
            </a:r>
            <a:endParaRPr lang="en-US" dirty="0"/>
          </a:p>
          <a:p>
            <a:r>
              <a:rPr lang="en-US" dirty="0" smtClean="0"/>
              <a:t>created a project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5166" y="4125876"/>
            <a:ext cx="2573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  <a:endParaRPr lang="en-US" dirty="0" smtClean="0"/>
          </a:p>
          <a:p>
            <a:r>
              <a:rPr lang="en-US" dirty="0" smtClean="0"/>
              <a:t>implemented a feature</a:t>
            </a:r>
          </a:p>
          <a:p>
            <a:r>
              <a:rPr lang="en-US" dirty="0"/>
              <a:t>Parent: 86955ff1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29704" y="2917202"/>
            <a:ext cx="2564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eedb8fec4…</a:t>
            </a:r>
            <a:endParaRPr lang="en-US" dirty="0" smtClean="0"/>
          </a:p>
          <a:p>
            <a:r>
              <a:rPr lang="en-US" dirty="0" smtClean="0"/>
              <a:t>fixed a bug in a feature</a:t>
            </a:r>
          </a:p>
          <a:p>
            <a:r>
              <a:rPr lang="en-US" dirty="0"/>
              <a:t>Parent: </a:t>
            </a:r>
            <a:r>
              <a:rPr lang="en-US" dirty="0" smtClean="0"/>
              <a:t>3758dcbe…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38127" y="64886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69639" y="3145893"/>
            <a:ext cx="92051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 flipH="1" flipV="1">
            <a:off x="4456187" y="3242509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H="1" flipV="1">
            <a:off x="4456187" y="4407567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4" idx="7"/>
            <a:endCxn id="34" idx="0"/>
          </p:cNvCxnSpPr>
          <p:nvPr/>
        </p:nvCxnSpPr>
        <p:spPr>
          <a:xfrm>
            <a:off x="4496243" y="3475287"/>
            <a:ext cx="96702" cy="3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0"/>
            <a:endCxn id="24" idx="4"/>
          </p:cNvCxnSpPr>
          <p:nvPr/>
        </p:nvCxnSpPr>
        <p:spPr>
          <a:xfrm>
            <a:off x="4592945" y="3515225"/>
            <a:ext cx="0" cy="8923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0"/>
          </p:cNvCxnSpPr>
          <p:nvPr/>
        </p:nvCxnSpPr>
        <p:spPr>
          <a:xfrm>
            <a:off x="4592945" y="4680283"/>
            <a:ext cx="0" cy="85656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68220" y="3156456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96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Git</a:t>
            </a:r>
            <a:r>
              <a:rPr lang="en-US" sz="4400" dirty="0" smtClean="0"/>
              <a:t> internals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4620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Branches start to diverge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4456187" y="6106339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05166" y="5906182"/>
            <a:ext cx="19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86955ff1…</a:t>
            </a:r>
            <a:endParaRPr lang="en-US" dirty="0"/>
          </a:p>
          <a:p>
            <a:r>
              <a:rPr lang="en-US" dirty="0" smtClean="0"/>
              <a:t>created a project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5166" y="4695367"/>
            <a:ext cx="2573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  <a:endParaRPr lang="en-US" dirty="0" smtClean="0"/>
          </a:p>
          <a:p>
            <a:r>
              <a:rPr lang="en-US" dirty="0" smtClean="0"/>
              <a:t>implemented a feature</a:t>
            </a:r>
          </a:p>
          <a:p>
            <a:r>
              <a:rPr lang="en-US" dirty="0"/>
              <a:t>Parent: 86955ff1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13841" y="3641600"/>
            <a:ext cx="233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eedb8fec4…</a:t>
            </a:r>
            <a:endParaRPr lang="en-US" dirty="0" smtClean="0"/>
          </a:p>
          <a:p>
            <a:r>
              <a:rPr lang="en-US" dirty="0" smtClean="0"/>
              <a:t>fixed a bug in a feature</a:t>
            </a:r>
          </a:p>
          <a:p>
            <a:r>
              <a:rPr lang="en-US" dirty="0"/>
              <a:t>Parent: </a:t>
            </a:r>
            <a:r>
              <a:rPr lang="en-US" dirty="0" smtClean="0"/>
              <a:t>3758dcbe…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38127" y="64886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69639" y="3715384"/>
            <a:ext cx="92051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 flipH="1" flipV="1">
            <a:off x="4456187" y="3812000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H="1" flipV="1">
            <a:off x="4456187" y="4977058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4" idx="7"/>
            <a:endCxn id="34" idx="0"/>
          </p:cNvCxnSpPr>
          <p:nvPr/>
        </p:nvCxnSpPr>
        <p:spPr>
          <a:xfrm>
            <a:off x="4496243" y="4044778"/>
            <a:ext cx="96702" cy="3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0"/>
            <a:endCxn id="24" idx="4"/>
          </p:cNvCxnSpPr>
          <p:nvPr/>
        </p:nvCxnSpPr>
        <p:spPr>
          <a:xfrm>
            <a:off x="4592945" y="4084716"/>
            <a:ext cx="0" cy="8923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0"/>
          </p:cNvCxnSpPr>
          <p:nvPr/>
        </p:nvCxnSpPr>
        <p:spPr>
          <a:xfrm>
            <a:off x="4592945" y="5249774"/>
            <a:ext cx="0" cy="85656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50532" y="2110657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 flipH="1" flipV="1">
            <a:off x="7177015" y="2585806"/>
            <a:ext cx="273517" cy="27271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450532" y="2858522"/>
            <a:ext cx="2350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9cde51b3…</a:t>
            </a:r>
          </a:p>
          <a:p>
            <a:r>
              <a:rPr lang="en-US" dirty="0" smtClean="0"/>
              <a:t>Implemented feature 2</a:t>
            </a:r>
          </a:p>
          <a:p>
            <a:r>
              <a:rPr lang="en-US" dirty="0"/>
              <a:t>Parent: eedb8fec4 </a:t>
            </a:r>
            <a:r>
              <a:rPr lang="en-US" dirty="0" smtClean="0"/>
              <a:t>…</a:t>
            </a:r>
          </a:p>
        </p:txBody>
      </p:sp>
      <p:cxnSp>
        <p:nvCxnSpPr>
          <p:cNvPr id="19" name="Straight Arrow Connector 18"/>
          <p:cNvCxnSpPr>
            <a:endCxn id="34" idx="3"/>
          </p:cNvCxnSpPr>
          <p:nvPr/>
        </p:nvCxnSpPr>
        <p:spPr>
          <a:xfrm flipH="1">
            <a:off x="4689648" y="2737066"/>
            <a:ext cx="2491599" cy="111487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838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Git</a:t>
            </a:r>
            <a:r>
              <a:rPr lang="en-US" sz="4400" dirty="0" smtClean="0"/>
              <a:t> internals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4620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Branches start to diverge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4456187" y="6106339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05166" y="5906182"/>
            <a:ext cx="19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86955ff1…</a:t>
            </a:r>
            <a:endParaRPr lang="en-US" dirty="0"/>
          </a:p>
          <a:p>
            <a:r>
              <a:rPr lang="en-US" dirty="0" smtClean="0"/>
              <a:t>created a project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5166" y="4695367"/>
            <a:ext cx="2573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  <a:endParaRPr lang="en-US" dirty="0" smtClean="0"/>
          </a:p>
          <a:p>
            <a:r>
              <a:rPr lang="en-US" dirty="0" smtClean="0"/>
              <a:t>implemented a feature</a:t>
            </a:r>
          </a:p>
          <a:p>
            <a:r>
              <a:rPr lang="en-US" dirty="0"/>
              <a:t>Parent: 86955ff1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13841" y="3641600"/>
            <a:ext cx="233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eedb8fec4…</a:t>
            </a:r>
            <a:endParaRPr lang="en-US" dirty="0" smtClean="0"/>
          </a:p>
          <a:p>
            <a:r>
              <a:rPr lang="en-US" dirty="0" smtClean="0"/>
              <a:t>fixed a bug in a feature</a:t>
            </a:r>
          </a:p>
          <a:p>
            <a:r>
              <a:rPr lang="en-US" dirty="0"/>
              <a:t>Parent: </a:t>
            </a:r>
            <a:r>
              <a:rPr lang="en-US" dirty="0" smtClean="0"/>
              <a:t>3758dcbe…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38127" y="64886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44830" y="2546158"/>
            <a:ext cx="92051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 flipH="1" flipV="1">
            <a:off x="4456187" y="3812000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H="1" flipV="1">
            <a:off x="4456187" y="4977058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4" idx="7"/>
            <a:endCxn id="34" idx="0"/>
          </p:cNvCxnSpPr>
          <p:nvPr/>
        </p:nvCxnSpPr>
        <p:spPr>
          <a:xfrm>
            <a:off x="4496243" y="4044778"/>
            <a:ext cx="96702" cy="3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0"/>
            <a:endCxn id="24" idx="4"/>
          </p:cNvCxnSpPr>
          <p:nvPr/>
        </p:nvCxnSpPr>
        <p:spPr>
          <a:xfrm>
            <a:off x="4592945" y="4084716"/>
            <a:ext cx="0" cy="8923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0"/>
          </p:cNvCxnSpPr>
          <p:nvPr/>
        </p:nvCxnSpPr>
        <p:spPr>
          <a:xfrm>
            <a:off x="4592945" y="5249774"/>
            <a:ext cx="0" cy="85656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69563" y="1937127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 flipH="1" flipV="1">
            <a:off x="7432804" y="2409800"/>
            <a:ext cx="273517" cy="27271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758548" y="2611099"/>
            <a:ext cx="2350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9cde51b3…</a:t>
            </a:r>
          </a:p>
          <a:p>
            <a:r>
              <a:rPr lang="en-US" dirty="0" smtClean="0"/>
              <a:t>Implemented feature 2</a:t>
            </a:r>
          </a:p>
          <a:p>
            <a:r>
              <a:rPr lang="en-US" dirty="0"/>
              <a:t>Parent: eedb8fec4</a:t>
            </a:r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6" idx="7"/>
          </p:cNvCxnSpPr>
          <p:nvPr/>
        </p:nvCxnSpPr>
        <p:spPr>
          <a:xfrm flipH="1">
            <a:off x="4713840" y="2642578"/>
            <a:ext cx="2759020" cy="120809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 flipH="1" flipV="1">
            <a:off x="4440324" y="2616093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34" idx="4"/>
          </p:cNvCxnSpPr>
          <p:nvPr/>
        </p:nvCxnSpPr>
        <p:spPr>
          <a:xfrm>
            <a:off x="4577082" y="2880545"/>
            <a:ext cx="15863" cy="9314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87481" y="2082561"/>
            <a:ext cx="2096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42621e3…</a:t>
            </a:r>
          </a:p>
          <a:p>
            <a:r>
              <a:rPr lang="en-US" dirty="0" smtClean="0"/>
              <a:t>fix</a:t>
            </a:r>
          </a:p>
          <a:p>
            <a:r>
              <a:rPr lang="en-US" dirty="0"/>
              <a:t>Parent: eedb8fec4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28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Git</a:t>
            </a:r>
            <a:r>
              <a:rPr lang="en-US" sz="4400" dirty="0" smtClean="0"/>
              <a:t> internals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344600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 smtClean="0">
              <a:cs typeface="Consolas" panose="020B0609020204030204" pitchFamily="49" charset="0"/>
            </a:endParaRPr>
          </a:p>
          <a:p>
            <a:endParaRPr lang="en-US" sz="3200" dirty="0">
              <a:cs typeface="Consolas" panose="020B0609020204030204" pitchFamily="49" charset="0"/>
            </a:endParaRPr>
          </a:p>
          <a:p>
            <a:endParaRPr lang="en-US" sz="3200" dirty="0" smtClean="0">
              <a:cs typeface="Consolas" panose="020B0609020204030204" pitchFamily="49" charset="0"/>
            </a:endParaRPr>
          </a:p>
          <a:p>
            <a:r>
              <a:rPr lang="en-US" sz="3200" dirty="0" smtClean="0">
                <a:cs typeface="Consolas" panose="020B0609020204030204" pitchFamily="49" charset="0"/>
              </a:rPr>
              <a:t>Merge commit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has several parents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r>
              <a:rPr lang="en-US" sz="3200" dirty="0" smtClean="0">
                <a:cs typeface="Consolas" panose="020B0609020204030204" pitchFamily="49" charset="0"/>
              </a:rPr>
              <a:t>Note the set of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reachable commits </a:t>
            </a:r>
          </a:p>
          <a:p>
            <a:r>
              <a:rPr lang="en-US" sz="3200" dirty="0">
                <a:cs typeface="Consolas" panose="020B0609020204030204" pitchFamily="49" charset="0"/>
              </a:rPr>
              <a:t>f</a:t>
            </a:r>
            <a:r>
              <a:rPr lang="en-US" sz="3200" dirty="0" smtClean="0">
                <a:cs typeface="Consolas" panose="020B0609020204030204" pitchFamily="49" charset="0"/>
              </a:rPr>
              <a:t>rom master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4456187" y="6106339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05166" y="5906182"/>
            <a:ext cx="19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86955ff1…</a:t>
            </a:r>
            <a:endParaRPr lang="en-US" dirty="0"/>
          </a:p>
          <a:p>
            <a:r>
              <a:rPr lang="en-US" dirty="0" smtClean="0"/>
              <a:t>created a project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5166" y="4695367"/>
            <a:ext cx="2573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  <a:endParaRPr lang="en-US" dirty="0" smtClean="0"/>
          </a:p>
          <a:p>
            <a:r>
              <a:rPr lang="en-US" dirty="0" smtClean="0"/>
              <a:t>implemented a feature</a:t>
            </a:r>
          </a:p>
          <a:p>
            <a:r>
              <a:rPr lang="en-US" dirty="0"/>
              <a:t>Parent: 86955ff1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13841" y="3641600"/>
            <a:ext cx="233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eedb8fec4…</a:t>
            </a:r>
            <a:endParaRPr lang="en-US" dirty="0" smtClean="0"/>
          </a:p>
          <a:p>
            <a:r>
              <a:rPr lang="en-US" dirty="0" smtClean="0"/>
              <a:t>fixed a bug in a feature</a:t>
            </a:r>
          </a:p>
          <a:p>
            <a:r>
              <a:rPr lang="en-US" dirty="0"/>
              <a:t>Parent: </a:t>
            </a:r>
            <a:r>
              <a:rPr lang="en-US" dirty="0" smtClean="0"/>
              <a:t>3758dcbe…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38127" y="64886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55712" y="240943"/>
            <a:ext cx="92051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 flipH="1" flipV="1">
            <a:off x="4456187" y="3812000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H="1" flipV="1">
            <a:off x="4456187" y="4977058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4" idx="7"/>
            <a:endCxn id="34" idx="0"/>
          </p:cNvCxnSpPr>
          <p:nvPr/>
        </p:nvCxnSpPr>
        <p:spPr>
          <a:xfrm>
            <a:off x="4496243" y="4044778"/>
            <a:ext cx="96702" cy="3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0"/>
            <a:endCxn id="24" idx="4"/>
          </p:cNvCxnSpPr>
          <p:nvPr/>
        </p:nvCxnSpPr>
        <p:spPr>
          <a:xfrm>
            <a:off x="4592945" y="4084716"/>
            <a:ext cx="0" cy="8923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0"/>
          </p:cNvCxnSpPr>
          <p:nvPr/>
        </p:nvCxnSpPr>
        <p:spPr>
          <a:xfrm>
            <a:off x="4592945" y="5249774"/>
            <a:ext cx="0" cy="85656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58548" y="2038623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 flipH="1" flipV="1">
            <a:off x="7432804" y="2409800"/>
            <a:ext cx="273517" cy="27271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758548" y="2611099"/>
            <a:ext cx="2350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9cde51b3…</a:t>
            </a:r>
          </a:p>
          <a:p>
            <a:r>
              <a:rPr lang="en-US" dirty="0" smtClean="0"/>
              <a:t>Implemented feature 2</a:t>
            </a:r>
          </a:p>
          <a:p>
            <a:r>
              <a:rPr lang="en-US" dirty="0"/>
              <a:t>Parent: eedb8fec4</a:t>
            </a:r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6" idx="7"/>
          </p:cNvCxnSpPr>
          <p:nvPr/>
        </p:nvCxnSpPr>
        <p:spPr>
          <a:xfrm flipH="1">
            <a:off x="4713840" y="2642578"/>
            <a:ext cx="2759020" cy="120809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 flipH="1" flipV="1">
            <a:off x="4440324" y="2616093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34" idx="4"/>
          </p:cNvCxnSpPr>
          <p:nvPr/>
        </p:nvCxnSpPr>
        <p:spPr>
          <a:xfrm>
            <a:off x="4577082" y="2880545"/>
            <a:ext cx="15863" cy="9314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87481" y="2082561"/>
            <a:ext cx="2096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42621e3…</a:t>
            </a:r>
          </a:p>
          <a:p>
            <a:r>
              <a:rPr lang="en-US" dirty="0" smtClean="0"/>
              <a:t>fix</a:t>
            </a:r>
          </a:p>
          <a:p>
            <a:r>
              <a:rPr lang="en-US" dirty="0"/>
              <a:t>Parent: eedb8fec4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 flipH="1" flipV="1">
            <a:off x="4452756" y="773579"/>
            <a:ext cx="248652" cy="2727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787481" y="593178"/>
            <a:ext cx="2685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42621e3…</a:t>
            </a:r>
          </a:p>
          <a:p>
            <a:r>
              <a:rPr lang="en-US" dirty="0" smtClean="0"/>
              <a:t>Merged branch ‘feature’</a:t>
            </a:r>
          </a:p>
          <a:p>
            <a:r>
              <a:rPr lang="en-US" dirty="0"/>
              <a:t>Parent: 42621e3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Parent: 9cde51b3…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0" idx="4"/>
          </p:cNvCxnSpPr>
          <p:nvPr/>
        </p:nvCxnSpPr>
        <p:spPr>
          <a:xfrm>
            <a:off x="4561219" y="1037192"/>
            <a:ext cx="15863" cy="157890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1"/>
            <a:endCxn id="16" idx="5"/>
          </p:cNvCxnSpPr>
          <p:nvPr/>
        </p:nvCxnSpPr>
        <p:spPr>
          <a:xfrm>
            <a:off x="4664994" y="1006357"/>
            <a:ext cx="2807866" cy="144338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049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5715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Merge flavors: the usual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94611" y="2863516"/>
            <a:ext cx="0" cy="286351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 flipH="1" flipV="1">
            <a:off x="870285" y="5454316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H="1" flipV="1">
            <a:off x="870285" y="4185740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7" idx="3"/>
          </p:cNvCxnSpPr>
          <p:nvPr/>
        </p:nvCxnSpPr>
        <p:spPr>
          <a:xfrm flipH="1">
            <a:off x="1082523" y="4805991"/>
            <a:ext cx="890656" cy="68826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73179" y="3489158"/>
            <a:ext cx="0" cy="131683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 flipH="1" flipV="1">
            <a:off x="1848854" y="4669633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flipH="1" flipV="1">
            <a:off x="1848854" y="3838205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98988" y="549425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18937" y="412339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15892" y="45730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39908" y="37415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27828" y="3462283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8750" y="3754063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3305309" y="3775860"/>
            <a:ext cx="811091" cy="34753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76849" y="4171703"/>
            <a:ext cx="180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merge feature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061284" y="2406286"/>
            <a:ext cx="31111" cy="34573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flipH="1" flipV="1">
            <a:off x="4968069" y="5590870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H="1" flipV="1">
            <a:off x="4968069" y="4322294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endCxn id="27" idx="3"/>
          </p:cNvCxnSpPr>
          <p:nvPr/>
        </p:nvCxnSpPr>
        <p:spPr>
          <a:xfrm flipH="1">
            <a:off x="5180307" y="4942545"/>
            <a:ext cx="890656" cy="68826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070963" y="3657600"/>
            <a:ext cx="0" cy="128494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 flipH="1" flipV="1">
            <a:off x="5946638" y="4806187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H="1" flipV="1">
            <a:off x="5946638" y="3974759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42114" y="54461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216721" y="42599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213676" y="47095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37692" y="3878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12623" y="3591194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09936" y="2489440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 flipH="1" flipV="1">
            <a:off x="4968069" y="2725413"/>
            <a:ext cx="248652" cy="2727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39" idx="1"/>
            <a:endCxn id="32" idx="4"/>
          </p:cNvCxnSpPr>
          <p:nvPr/>
        </p:nvCxnSpPr>
        <p:spPr>
          <a:xfrm>
            <a:off x="5180307" y="2958191"/>
            <a:ext cx="890657" cy="101656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96592" y="26925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899417" y="1835803"/>
            <a:ext cx="153369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 history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 flipH="1" flipV="1">
            <a:off x="8650721" y="5542758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flipH="1" flipV="1">
            <a:off x="8648666" y="4806187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flipH="1" flipV="1">
            <a:off x="8640645" y="4313427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H="1" flipV="1">
            <a:off x="8637111" y="4011216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flipH="1" flipV="1">
            <a:off x="8629090" y="2725413"/>
            <a:ext cx="248652" cy="2727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8753416" y="2406286"/>
            <a:ext cx="29652" cy="3657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066701" y="554236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061091" y="48059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61091" y="42599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048084" y="39745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036951" y="26672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78589" y="1869585"/>
            <a:ext cx="155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merge commit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17899" y="2205135"/>
            <a:ext cx="1337156" cy="653637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77742" y="6051020"/>
            <a:ext cx="3207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ll the original commits from</a:t>
            </a:r>
          </a:p>
          <a:p>
            <a:r>
              <a:rPr lang="en-US" dirty="0" smtClean="0"/>
              <a:t>the merged branch are retained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52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13482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Merge flavors: after some merges back and forth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0429" y="3927298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merge master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990817" y="1438133"/>
            <a:ext cx="35537" cy="473462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flipH="1" flipV="1">
            <a:off x="3866491" y="5900043"/>
            <a:ext cx="248652" cy="2362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H="1" flipV="1">
            <a:off x="3884259" y="4984893"/>
            <a:ext cx="248652" cy="2362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endCxn id="27" idx="3"/>
          </p:cNvCxnSpPr>
          <p:nvPr/>
        </p:nvCxnSpPr>
        <p:spPr>
          <a:xfrm flipH="1">
            <a:off x="4078729" y="5422877"/>
            <a:ext cx="879101" cy="51177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947758" y="1230381"/>
            <a:ext cx="21627" cy="413984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 flipH="1" flipV="1">
            <a:off x="4833504" y="5370226"/>
            <a:ext cx="248652" cy="2362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H="1" flipV="1">
            <a:off x="4845059" y="4590785"/>
            <a:ext cx="248652" cy="2362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470475" y="1152145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673406" y="1152145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 flipH="1" flipV="1">
            <a:off x="4823432" y="3980851"/>
            <a:ext cx="248652" cy="2362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39" idx="7"/>
            <a:endCxn id="28" idx="3"/>
          </p:cNvCxnSpPr>
          <p:nvPr/>
        </p:nvCxnSpPr>
        <p:spPr>
          <a:xfrm flipH="1">
            <a:off x="4096497" y="4182541"/>
            <a:ext cx="763349" cy="83695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99417" y="1835803"/>
            <a:ext cx="153369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 history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8753416" y="2406286"/>
            <a:ext cx="29652" cy="3657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 flipH="1" flipV="1">
            <a:off x="4833504" y="3370917"/>
            <a:ext cx="248652" cy="2362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 flipH="1" flipV="1">
            <a:off x="3909846" y="3831189"/>
            <a:ext cx="248652" cy="2362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 flipH="1" flipV="1">
            <a:off x="4845059" y="2693052"/>
            <a:ext cx="248652" cy="2362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7"/>
            <a:endCxn id="64" idx="3"/>
          </p:cNvCxnSpPr>
          <p:nvPr/>
        </p:nvCxnSpPr>
        <p:spPr>
          <a:xfrm flipH="1">
            <a:off x="4122084" y="2894742"/>
            <a:ext cx="759389" cy="97105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0429" y="2585515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merge master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 flipH="1" flipV="1">
            <a:off x="8643916" y="5931195"/>
            <a:ext cx="248652" cy="2362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flipH="1" flipV="1">
            <a:off x="8655612" y="5422338"/>
            <a:ext cx="248652" cy="2362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flipH="1" flipV="1">
            <a:off x="8655612" y="4984893"/>
            <a:ext cx="248652" cy="2362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flipH="1" flipV="1">
            <a:off x="8655612" y="4482872"/>
            <a:ext cx="248652" cy="2362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flipH="1" flipV="1">
            <a:off x="8655612" y="4027856"/>
            <a:ext cx="248652" cy="2362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flipH="1" flipV="1">
            <a:off x="8655612" y="3687989"/>
            <a:ext cx="248652" cy="2362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flipH="1" flipV="1">
            <a:off x="8643916" y="3323867"/>
            <a:ext cx="248652" cy="2362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flipH="1" flipV="1">
            <a:off x="8643916" y="2652034"/>
            <a:ext cx="248652" cy="2362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9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6381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Merge flavors: fast forward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94611" y="2863516"/>
            <a:ext cx="0" cy="286351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 flipH="1" flipV="1">
            <a:off x="870285" y="5454316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7" idx="3"/>
          </p:cNvCxnSpPr>
          <p:nvPr/>
        </p:nvCxnSpPr>
        <p:spPr>
          <a:xfrm flipH="1">
            <a:off x="1082523" y="4805991"/>
            <a:ext cx="890656" cy="68826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73179" y="3489158"/>
            <a:ext cx="0" cy="131683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 flipH="1" flipV="1">
            <a:off x="1848854" y="4669633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flipH="1" flipV="1">
            <a:off x="1848854" y="3838205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98988" y="549425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15892" y="45730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39908" y="374158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27828" y="3462283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8750" y="3754063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3305309" y="3775860"/>
            <a:ext cx="811091" cy="34753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76849" y="4171703"/>
            <a:ext cx="180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merge feature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061284" y="2406286"/>
            <a:ext cx="31111" cy="34573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flipH="1" flipV="1">
            <a:off x="4968069" y="5590870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5122934" y="2420127"/>
            <a:ext cx="6762" cy="317054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 flipH="1" flipV="1">
            <a:off x="4961307" y="4743385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H="1" flipV="1">
            <a:off x="4968069" y="3878143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90548" y="54461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379328" y="4646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79328" y="389931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19009" y="3489158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24359" y="3493300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899417" y="1835803"/>
            <a:ext cx="153369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 history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 flipH="1" flipV="1">
            <a:off x="8650721" y="5542758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flipH="1" flipV="1">
            <a:off x="8648666" y="4806187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H="1" flipV="1">
            <a:off x="8645132" y="4011216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8753416" y="2406286"/>
            <a:ext cx="29652" cy="3657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066701" y="554236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061091" y="48059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048084" y="397456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84217" y="6120063"/>
            <a:ext cx="19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merge </a:t>
            </a:r>
            <a:r>
              <a:rPr lang="en-US" dirty="0" smtClean="0"/>
              <a:t>commit!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63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52087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Merge flavors: squash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94611" y="2863516"/>
            <a:ext cx="0" cy="286351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 flipH="1" flipV="1">
            <a:off x="870285" y="5454316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H="1" flipV="1">
            <a:off x="870285" y="4185740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7" idx="3"/>
          </p:cNvCxnSpPr>
          <p:nvPr/>
        </p:nvCxnSpPr>
        <p:spPr>
          <a:xfrm flipH="1">
            <a:off x="1082523" y="4805991"/>
            <a:ext cx="890656" cy="68826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73179" y="3489158"/>
            <a:ext cx="0" cy="131683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 flipH="1" flipV="1">
            <a:off x="1848854" y="4669633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flipH="1" flipV="1">
            <a:off x="1848854" y="3838205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98988" y="549425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18937" y="412339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15892" y="45730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39908" y="37415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27828" y="3462283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8750" y="3754063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3305309" y="3775860"/>
            <a:ext cx="811091" cy="34753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39561" y="4082890"/>
            <a:ext cx="1861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merge feature </a:t>
            </a:r>
          </a:p>
          <a:p>
            <a:r>
              <a:rPr lang="en-US" dirty="0" smtClean="0"/>
              <a:t>     --squash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061284" y="2406286"/>
            <a:ext cx="31111" cy="34573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flipH="1" flipV="1">
            <a:off x="4968069" y="5590870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H="1" flipV="1">
            <a:off x="4968069" y="4322294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endCxn id="27" idx="3"/>
          </p:cNvCxnSpPr>
          <p:nvPr/>
        </p:nvCxnSpPr>
        <p:spPr>
          <a:xfrm flipH="1">
            <a:off x="5180307" y="4942545"/>
            <a:ext cx="890656" cy="68826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070963" y="4075283"/>
            <a:ext cx="0" cy="86726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 flipH="1" flipV="1">
            <a:off x="5946638" y="4806187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H="1" flipV="1">
            <a:off x="5946638" y="3974759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42114" y="54461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216721" y="42599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213676" y="47095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37692" y="3878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13074" y="3605231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252470" y="2036954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 flipH="1" flipV="1">
            <a:off x="4882630" y="2726892"/>
            <a:ext cx="401999" cy="38336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337513" y="267710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b+d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899417" y="1835803"/>
            <a:ext cx="153369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master history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 flipH="1" flipV="1">
            <a:off x="8650721" y="5542758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flipH="1" flipV="1">
            <a:off x="8648666" y="4313427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8753416" y="2406286"/>
            <a:ext cx="29652" cy="3657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066701" y="554236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61091" y="42599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036951" y="266723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b+d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 flipH="1" flipV="1">
            <a:off x="8567242" y="2663068"/>
            <a:ext cx="401999" cy="38336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137423" y="6157200"/>
            <a:ext cx="4153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ll the original commits from</a:t>
            </a:r>
          </a:p>
          <a:p>
            <a:r>
              <a:rPr lang="en-US" dirty="0" smtClean="0"/>
              <a:t>the merged branch are combined into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20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8306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Rebase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193978"/>
            <a:ext cx="10851304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cs typeface="Consolas" panose="020B0609020204030204" pitchFamily="49" charset="0"/>
              </a:rPr>
              <a:t>A sneaky merge rewriting target branch commits as if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changes from source branch were </a:t>
            </a:r>
            <a:r>
              <a:rPr lang="en-US" sz="3200" i="1" dirty="0" smtClean="0">
                <a:cs typeface="Consolas" panose="020B0609020204030204" pitchFamily="49" charset="0"/>
              </a:rPr>
              <a:t>always</a:t>
            </a:r>
            <a:r>
              <a:rPr lang="en-US" sz="3200" dirty="0" smtClean="0">
                <a:cs typeface="Consolas" panose="020B0609020204030204" pitchFamily="49" charset="0"/>
              </a:rPr>
              <a:t> there!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r>
              <a:rPr lang="en-US" sz="3200" dirty="0" smtClean="0">
                <a:cs typeface="Consolas" panose="020B0609020204030204" pitchFamily="49" charset="0"/>
              </a:rPr>
              <a:t>Useful for merging changes from upstream into a private branch</a:t>
            </a:r>
          </a:p>
          <a:p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Rebase a branch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rebase &lt;branch name&gt;</a:t>
            </a:r>
            <a:endParaRPr lang="en-US" sz="2000" dirty="0" smtClean="0">
              <a:latin typeface="Cambria" panose="02040503050406030204" pitchFamily="18" charset="0"/>
              <a:cs typeface="Consolas" panose="020B0609020204030204" pitchFamily="49" charset="0"/>
            </a:endParaRPr>
          </a:p>
          <a:p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Resolve conflicts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mergetool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rebase --continue</a:t>
            </a:r>
            <a:endParaRPr lang="en-US" sz="3200" dirty="0" smtClean="0">
              <a:cs typeface="Consolas" panose="020B0609020204030204" pitchFamily="49" charset="0"/>
            </a:endParaRPr>
          </a:p>
        </p:txBody>
      </p:sp>
      <p:pic>
        <p:nvPicPr>
          <p:cNvPr id="2050" name="Picture 2" descr="http://i.ebayimg.com/images/i/280800978843-0-1/s-l1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923" y="3811263"/>
            <a:ext cx="2379077" cy="237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9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8895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What’s not so good?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56460" y="1927559"/>
            <a:ext cx="787491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Git</a:t>
            </a:r>
            <a:r>
              <a:rPr lang="en-US" sz="3200" dirty="0" smtClean="0"/>
              <a:t> is complicated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Command names sometimes are weird</a:t>
            </a:r>
          </a:p>
          <a:p>
            <a:r>
              <a:rPr lang="en-US" sz="3200" dirty="0" smtClean="0"/>
              <a:t>	</a:t>
            </a:r>
            <a:r>
              <a:rPr lang="en-US" sz="2400" dirty="0" smtClean="0"/>
              <a:t>checkout -b to create branch? oh well…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But, understanding some basics helps a lot!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738" y="3911411"/>
            <a:ext cx="2533650" cy="1628775"/>
          </a:xfrm>
          <a:prstGeom prst="rect">
            <a:avLst/>
          </a:prstGeom>
        </p:spPr>
      </p:pic>
      <p:pic>
        <p:nvPicPr>
          <p:cNvPr id="1028" name="Picture 4" descr="https://upload.wikimedia.org/wikipedia/commons/c/ca/Proline_mod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495" y="456117"/>
            <a:ext cx="3039893" cy="215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7878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42242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Interactive rebase </a:t>
            </a:r>
          </a:p>
          <a:p>
            <a:endParaRPr lang="en-US" sz="4400" dirty="0"/>
          </a:p>
          <a:p>
            <a:r>
              <a:rPr lang="en-US" sz="4400" dirty="0" smtClean="0"/>
              <a:t>TODO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78586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37964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Delete a branch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485158"/>
            <a:ext cx="10544746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Consolas" panose="020B0609020204030204" pitchFamily="49" charset="0"/>
              </a:rPr>
              <a:t>E.g. </a:t>
            </a:r>
            <a:r>
              <a:rPr lang="en-US" sz="2800" dirty="0" smtClean="0">
                <a:cs typeface="Consolas" panose="020B0609020204030204" pitchFamily="49" charset="0"/>
              </a:rPr>
              <a:t>when </a:t>
            </a:r>
            <a:r>
              <a:rPr lang="en-US" sz="2800" dirty="0" smtClean="0">
                <a:cs typeface="Consolas" panose="020B0609020204030204" pitchFamily="49" charset="0"/>
              </a:rPr>
              <a:t>a feature </a:t>
            </a:r>
            <a:r>
              <a:rPr lang="en-US" sz="2800" dirty="0" smtClean="0">
                <a:cs typeface="Consolas" panose="020B0609020204030204" pitchFamily="49" charset="0"/>
              </a:rPr>
              <a:t>branch is merged into master and no longer needed</a:t>
            </a:r>
            <a:endParaRPr lang="en-US" sz="2800" dirty="0">
              <a:cs typeface="Consolas" panose="020B0609020204030204" pitchFamily="49" charset="0"/>
            </a:endParaRPr>
          </a:p>
          <a:p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branch -d &lt;branch name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cs typeface="Consolas" panose="020B0609020204030204" pitchFamily="49" charset="0"/>
              </a:rPr>
              <a:t>If the deleted branch </a:t>
            </a:r>
            <a:r>
              <a:rPr lang="en-US" sz="2800" dirty="0" smtClean="0">
                <a:cs typeface="Consolas" panose="020B0609020204030204" pitchFamily="49" charset="0"/>
              </a:rPr>
              <a:t>has been merged into another,</a:t>
            </a:r>
            <a:endParaRPr lang="en-US" sz="2800" dirty="0">
              <a:cs typeface="Consolas" panose="020B0609020204030204" pitchFamily="49" charset="0"/>
            </a:endParaRPr>
          </a:p>
          <a:p>
            <a:r>
              <a:rPr lang="en-US" sz="2800" dirty="0" smtClean="0">
                <a:cs typeface="Consolas" panose="020B0609020204030204" pitchFamily="49" charset="0"/>
              </a:rPr>
              <a:t>commits are not deleted</a:t>
            </a:r>
          </a:p>
          <a:p>
            <a:endParaRPr lang="en-US" sz="2800" dirty="0">
              <a:cs typeface="Consolas" panose="020B0609020204030204" pitchFamily="49" charset="0"/>
            </a:endParaRPr>
          </a:p>
          <a:p>
            <a:r>
              <a:rPr lang="en-US" sz="2800" dirty="0" smtClean="0">
                <a:cs typeface="Consolas" panose="020B0609020204030204" pitchFamily="49" charset="0"/>
              </a:rPr>
              <a:t>Only commits that are not referenced by any branch</a:t>
            </a:r>
          </a:p>
          <a:p>
            <a:r>
              <a:rPr lang="en-US" sz="2800" dirty="0" smtClean="0">
                <a:cs typeface="Consolas" panose="020B0609020204030204" pitchFamily="49" charset="0"/>
              </a:rPr>
              <a:t>will be deleted eventually</a:t>
            </a:r>
            <a:endParaRPr lang="en-US" sz="2800" dirty="0">
              <a:cs typeface="Consolas" panose="020B0609020204030204" pitchFamily="49" charset="0"/>
            </a:endParaRPr>
          </a:p>
        </p:txBody>
      </p:sp>
      <p:pic>
        <p:nvPicPr>
          <p:cNvPr id="1026" name="Picture 2" descr="http://cpn.canon-europe.com/files/education/infobank/storage_and_archiving/archiving/caption_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659" y="2751138"/>
            <a:ext cx="3286125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7762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246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Connecting to external repositories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865694"/>
            <a:ext cx="8008924" cy="630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cs typeface="Consolas" panose="020B0609020204030204" pitchFamily="49" charset="0"/>
              </a:rPr>
              <a:t>The basic workflow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Consolas" panose="020B0609020204030204" pitchFamily="49" charset="0"/>
              </a:rPr>
              <a:t>Clone </a:t>
            </a:r>
            <a:r>
              <a:rPr lang="en-US" sz="2800" dirty="0">
                <a:cs typeface="Consolas" panose="020B0609020204030204" pitchFamily="49" charset="0"/>
              </a:rPr>
              <a:t>existing </a:t>
            </a:r>
            <a:r>
              <a:rPr lang="en-US" sz="2800" dirty="0" smtClean="0">
                <a:cs typeface="Consolas" panose="020B0609020204030204" pitchFamily="49" charset="0"/>
              </a:rPr>
              <a:t>repository</a:t>
            </a:r>
          </a:p>
          <a:p>
            <a:pPr lvl="1"/>
            <a:r>
              <a:rPr lang="en-US" sz="2800" dirty="0" smtClean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&lt;repo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Consolas" panose="020B0609020204030204" pitchFamily="49" charset="0"/>
              </a:rPr>
              <a:t>Work locally</a:t>
            </a:r>
          </a:p>
          <a:p>
            <a:pPr lvl="1"/>
            <a:r>
              <a:rPr lang="en-US" sz="2800" dirty="0" smtClean="0">
                <a:cs typeface="Consolas" panose="020B0609020204030204" pitchFamily="49" charset="0"/>
              </a:rPr>
              <a:t>	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 /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. /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</a:p>
          <a:p>
            <a:pPr lvl="1"/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Consolas" panose="020B0609020204030204" pitchFamily="49" charset="0"/>
              </a:rPr>
              <a:t>Take changes from the remote repository</a:t>
            </a:r>
          </a:p>
          <a:p>
            <a:pPr lvl="1"/>
            <a:r>
              <a:rPr lang="en-US" sz="2800" dirty="0" smtClean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</a:p>
          <a:p>
            <a:pPr lvl="1"/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Consolas" panose="020B0609020204030204" pitchFamily="49" charset="0"/>
              </a:rPr>
              <a:t>Submit your changes to the external repository</a:t>
            </a:r>
          </a:p>
          <a:p>
            <a:pPr lvl="1"/>
            <a:r>
              <a:rPr lang="en-US" sz="2800" dirty="0" smtClean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</a:t>
            </a:r>
          </a:p>
          <a:p>
            <a:pPr lvl="1"/>
            <a:endParaRPr lang="en-US" sz="3200" dirty="0">
              <a:cs typeface="Consolas" panose="020B0609020204030204" pitchFamily="49" charset="0"/>
            </a:endParaRPr>
          </a:p>
        </p:txBody>
      </p:sp>
      <p:sp>
        <p:nvSpPr>
          <p:cNvPr id="6" name="Curved Up Arrow 5"/>
          <p:cNvSpPr/>
          <p:nvPr/>
        </p:nvSpPr>
        <p:spPr>
          <a:xfrm rot="16200000">
            <a:off x="8263946" y="4433887"/>
            <a:ext cx="2935705" cy="1190626"/>
          </a:xfrm>
          <a:prstGeom prst="curvedUpArrow">
            <a:avLst>
              <a:gd name="adj1" fmla="val 9173"/>
              <a:gd name="adj2" fmla="val 25972"/>
              <a:gd name="adj3" fmla="val 33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https://c2.staticflickr.com/4/3096/2450871003_16b7862cb7_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678" y="0"/>
            <a:ext cx="2027321" cy="270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1783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246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Connecting to external repositories</a:t>
            </a:r>
            <a:endParaRPr lang="en-US" sz="4400" dirty="0"/>
          </a:p>
        </p:txBody>
      </p:sp>
      <p:sp>
        <p:nvSpPr>
          <p:cNvPr id="7" name="Rectangle 6"/>
          <p:cNvSpPr/>
          <p:nvPr/>
        </p:nvSpPr>
        <p:spPr>
          <a:xfrm>
            <a:off x="681790" y="1804736"/>
            <a:ext cx="2855494" cy="3312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88520" y="1804735"/>
            <a:ext cx="2855494" cy="3312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53486" y="1435404"/>
            <a:ext cx="167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repository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50811" y="1435404"/>
            <a:ext cx="193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537284" y="3934327"/>
            <a:ext cx="3053690" cy="612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  <p:sp>
        <p:nvSpPr>
          <p:cNvPr id="14" name="Left Arrow 13"/>
          <p:cNvSpPr/>
          <p:nvPr/>
        </p:nvSpPr>
        <p:spPr>
          <a:xfrm>
            <a:off x="3537284" y="2919085"/>
            <a:ext cx="3053690" cy="5941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pull</a:t>
            </a:r>
            <a:endParaRPr lang="en-US" dirty="0"/>
          </a:p>
        </p:txBody>
      </p:sp>
      <p:sp>
        <p:nvSpPr>
          <p:cNvPr id="17" name="Left Arrow 16"/>
          <p:cNvSpPr/>
          <p:nvPr/>
        </p:nvSpPr>
        <p:spPr>
          <a:xfrm>
            <a:off x="3537284" y="1954825"/>
            <a:ext cx="3053690" cy="594136"/>
          </a:xfrm>
          <a:prstGeom prst="leftArrow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clone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72122" y="235947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(once)</a:t>
            </a:r>
            <a:endParaRPr lang="en-US" sz="12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7620000" y="2598821"/>
            <a:ext cx="0" cy="37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02879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237621" y="2636478"/>
            <a:ext cx="887" cy="931872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808039" y="3568350"/>
            <a:ext cx="429582" cy="281755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550442" y="2675139"/>
            <a:ext cx="0" cy="427275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237622" y="3012745"/>
            <a:ext cx="312820" cy="275887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110374" y="2636478"/>
            <a:ext cx="887" cy="931872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680792" y="3568350"/>
            <a:ext cx="429582" cy="281755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423195" y="2675139"/>
            <a:ext cx="0" cy="427275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2110375" y="3012745"/>
            <a:ext cx="312820" cy="275887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237621" y="2359479"/>
            <a:ext cx="0" cy="315660"/>
          </a:xfrm>
          <a:prstGeom prst="line">
            <a:avLst/>
          </a:prstGeom>
          <a:ln w="5715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423195" y="2359479"/>
            <a:ext cx="0" cy="31566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3116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246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Connecting to external repositories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865694"/>
            <a:ext cx="997478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r>
              <a:rPr lang="en-US" sz="3200" dirty="0">
                <a:cs typeface="Consolas" panose="020B0609020204030204" pitchFamily="49" charset="0"/>
              </a:rPr>
              <a:t>Note: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sz="3200" dirty="0">
                <a:cs typeface="Consolas" panose="020B0609020204030204" pitchFamily="49" charset="0"/>
              </a:rPr>
              <a:t>should always be a fast-forward operation</a:t>
            </a:r>
          </a:p>
          <a:p>
            <a:r>
              <a:rPr lang="en-US" sz="3200" dirty="0">
                <a:cs typeface="Consolas" panose="020B0609020204030204" pitchFamily="49" charset="0"/>
              </a:rPr>
              <a:t>therefore, </a:t>
            </a:r>
            <a:r>
              <a:rPr lang="en-US" sz="3200" dirty="0" smtClean="0">
                <a:cs typeface="Consolas" panose="020B0609020204030204" pitchFamily="49" charset="0"/>
              </a:rPr>
              <a:t>always do </a:t>
            </a:r>
            <a:r>
              <a:rPr lang="en-US" sz="3200" dirty="0">
                <a:cs typeface="Consolas" panose="020B0609020204030204" pitchFamily="49" charset="0"/>
              </a:rPr>
              <a:t>a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pull </a:t>
            </a:r>
            <a:r>
              <a:rPr lang="en-US" sz="3200" dirty="0">
                <a:cs typeface="Consolas" panose="020B0609020204030204" pitchFamily="49" charset="0"/>
              </a:rPr>
              <a:t>before </a:t>
            </a:r>
            <a:r>
              <a:rPr lang="en-US" sz="3200" dirty="0" smtClean="0">
                <a:cs typeface="Consolas" panose="020B0609020204030204" pitchFamily="49" charset="0"/>
              </a:rPr>
              <a:t>pushing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085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777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External repositories: under the hood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3218" y="1603052"/>
            <a:ext cx="1160176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Local repository can possibly be connected to multiple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remote repositories (remotes)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By default,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</a:t>
            </a:r>
            <a:r>
              <a:rPr lang="en-US" sz="3200" dirty="0" smtClean="0">
                <a:cs typeface="Consolas" panose="020B0609020204030204" pitchFamily="49" charset="0"/>
              </a:rPr>
              <a:t>creates a remote called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cs typeface="Consolas" panose="020B0609020204030204" pitchFamily="49" charset="0"/>
              </a:rPr>
              <a:t> tracks the state of remote branches; those branches are named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&lt;remote&gt;/&lt;branch name&gt;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r>
              <a:rPr lang="en-US" sz="3200" dirty="0" smtClean="0">
                <a:cs typeface="Consolas" panose="020B0609020204030204" pitchFamily="49" charset="0"/>
              </a:rPr>
              <a:t>e.g.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origin/master</a:t>
            </a:r>
          </a:p>
        </p:txBody>
      </p:sp>
    </p:spTree>
    <p:extLst>
      <p:ext uri="{BB962C8B-B14F-4D97-AF65-F5344CB8AC3E}">
        <p14:creationId xmlns:p14="http://schemas.microsoft.com/office/powerpoint/2010/main" val="6086980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777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External repositories: under the hood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3218" y="1603052"/>
            <a:ext cx="1201444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A tracking branch is a branch which is known to be related to 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the specific remote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</a:t>
            </a:r>
            <a:r>
              <a:rPr lang="en-US" sz="3200" dirty="0" smtClean="0">
                <a:cs typeface="Consolas" panose="020B0609020204030204" pitchFamily="49" charset="0"/>
              </a:rPr>
              <a:t>creates local tracking branches for origin’s branches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	e.g.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 -&gt; origin/master</a:t>
            </a:r>
          </a:p>
          <a:p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W</a:t>
            </a:r>
            <a:r>
              <a:rPr lang="en-US" sz="3200" dirty="0" smtClean="0">
                <a:cs typeface="Consolas" panose="020B0609020204030204" pitchFamily="49" charset="0"/>
              </a:rPr>
              <a:t>hen checking out a branch with the same name as remote’s branch,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tracking is set up automatically</a:t>
            </a:r>
          </a:p>
        </p:txBody>
      </p:sp>
    </p:spTree>
    <p:extLst>
      <p:ext uri="{BB962C8B-B14F-4D97-AF65-F5344CB8AC3E}">
        <p14:creationId xmlns:p14="http://schemas.microsoft.com/office/powerpoint/2010/main" val="36894700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777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External repositories: under the hood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3218" y="1603052"/>
            <a:ext cx="1087579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fetch </a:t>
            </a:r>
            <a:r>
              <a:rPr lang="en-US" sz="3200" dirty="0" smtClean="0">
                <a:cs typeface="Consolas" panose="020B0609020204030204" pitchFamily="49" charset="0"/>
              </a:rPr>
              <a:t>updates remote branches pointers,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i.e. retrieves the work done by other people on the remote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merge </a:t>
            </a:r>
            <a:r>
              <a:rPr lang="en-US" sz="3200" dirty="0" smtClean="0">
                <a:cs typeface="Consolas" panose="020B0609020204030204" pitchFamily="49" charset="0"/>
              </a:rPr>
              <a:t>can merge a local copy of the remote branch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with the local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pull </a:t>
            </a:r>
            <a:r>
              <a:rPr lang="en-US" sz="3200" dirty="0" smtClean="0">
                <a:cs typeface="Consolas" panose="020B0609020204030204" pitchFamily="49" charset="0"/>
              </a:rPr>
              <a:t>=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fetch </a:t>
            </a:r>
            <a:r>
              <a:rPr lang="en-US" sz="3200" dirty="0" smtClean="0">
                <a:cs typeface="Consolas" panose="020B0609020204030204" pitchFamily="49" charset="0"/>
              </a:rPr>
              <a:t>+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</a:t>
            </a:r>
            <a:r>
              <a:rPr lang="en-US" sz="3200" dirty="0" smtClean="0">
                <a:cs typeface="Consolas" panose="020B0609020204030204" pitchFamily="49" charset="0"/>
              </a:rPr>
              <a:t>sends your local changes to the remote repo</a:t>
            </a:r>
            <a:endParaRPr lang="en-US" sz="32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6473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777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External repositories: under the hood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048416"/>
              </p:ext>
            </p:extLst>
          </p:nvPr>
        </p:nvGraphicFramePr>
        <p:xfrm>
          <a:off x="540084" y="1136759"/>
          <a:ext cx="10833768" cy="5557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684">
                  <a:extLst>
                    <a:ext uri="{9D8B030D-6E8A-4147-A177-3AD203B41FA5}">
                      <a16:colId xmlns:a16="http://schemas.microsoft.com/office/drawing/2014/main" val="755219614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3552596207"/>
                    </a:ext>
                  </a:extLst>
                </a:gridCol>
                <a:gridCol w="2708442">
                  <a:extLst>
                    <a:ext uri="{9D8B030D-6E8A-4147-A177-3AD203B41FA5}">
                      <a16:colId xmlns:a16="http://schemas.microsoft.com/office/drawing/2014/main" val="1195332445"/>
                    </a:ext>
                  </a:extLst>
                </a:gridCol>
                <a:gridCol w="2708442">
                  <a:extLst>
                    <a:ext uri="{9D8B030D-6E8A-4147-A177-3AD203B41FA5}">
                      <a16:colId xmlns:a16="http://schemas.microsoft.com/office/drawing/2014/main" val="1891951109"/>
                    </a:ext>
                  </a:extLst>
                </a:gridCol>
              </a:tblGrid>
              <a:tr h="64391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Command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Local repository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Remote repository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833586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Local branch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Remote branch pointer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Remote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repository branch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602193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016272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clone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859642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 smtClean="0"/>
                        <a:t>&lt;commits</a:t>
                      </a:r>
                      <a:r>
                        <a:rPr lang="en-US" baseline="0" dirty="0" smtClean="0"/>
                        <a:t> to the remote repo&gt;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72948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 smtClean="0"/>
                        <a:t>&lt;commits to the</a:t>
                      </a:r>
                      <a:r>
                        <a:rPr lang="en-US" baseline="0" dirty="0" smtClean="0"/>
                        <a:t> local repo&gt;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a.b.c.d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642009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216737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baseline="0" dirty="0" smtClean="0"/>
                        <a:t> merge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e.f.f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985843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e.f.f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e.f.f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e.f.f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77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6387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246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Connecting to external repositories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865694"/>
            <a:ext cx="9974782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r>
              <a:rPr lang="en-US" sz="3200" dirty="0">
                <a:cs typeface="Consolas" panose="020B0609020204030204" pitchFamily="49" charset="0"/>
              </a:rPr>
              <a:t>Note: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sz="3200" dirty="0">
                <a:cs typeface="Consolas" panose="020B0609020204030204" pitchFamily="49" charset="0"/>
              </a:rPr>
              <a:t>should always be a fast-forward operation</a:t>
            </a:r>
          </a:p>
          <a:p>
            <a:r>
              <a:rPr lang="en-US" sz="3200" dirty="0">
                <a:cs typeface="Consolas" panose="020B0609020204030204" pitchFamily="49" charset="0"/>
              </a:rPr>
              <a:t>therefore, do a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pull </a:t>
            </a:r>
            <a:r>
              <a:rPr lang="en-US" sz="3200" dirty="0">
                <a:cs typeface="Consolas" panose="020B0609020204030204" pitchFamily="49" charset="0"/>
              </a:rPr>
              <a:t>before </a:t>
            </a:r>
            <a:r>
              <a:rPr lang="en-US" sz="3200" dirty="0" smtClean="0">
                <a:cs typeface="Consolas" panose="020B0609020204030204" pitchFamily="49" charset="0"/>
              </a:rPr>
              <a:t>pushing</a:t>
            </a:r>
          </a:p>
          <a:p>
            <a:endParaRPr lang="en-US" sz="3200" dirty="0" smtClean="0"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Create remote </a:t>
            </a:r>
            <a:r>
              <a:rPr lang="en-US" sz="3200" dirty="0" smtClean="0">
                <a:cs typeface="Consolas" panose="020B0609020204030204" pitchFamily="49" charset="0"/>
              </a:rPr>
              <a:t>branch from a local one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-u origin &lt;branch name&gt;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Delete remote branch after local one is deleted</a:t>
            </a:r>
            <a:endParaRPr lang="en-US" sz="3200" dirty="0" smtClean="0">
              <a:cs typeface="Consolas" panose="020B0609020204030204" pitchFamily="49" charset="0"/>
            </a:endParaRP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origin --delete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&lt;branch name&gt;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58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441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Installing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785465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Git</a:t>
            </a:r>
            <a:r>
              <a:rPr lang="en-US" sz="3200" dirty="0" smtClean="0"/>
              <a:t> is a Unix 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Git</a:t>
            </a:r>
            <a:r>
              <a:rPr lang="en-US" sz="3200" dirty="0" smtClean="0"/>
              <a:t> on Windows installs a lot of GNU utilities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…and it’s good!</a:t>
            </a:r>
          </a:p>
        </p:txBody>
      </p:sp>
      <p:pic>
        <p:nvPicPr>
          <p:cNvPr id="4102" name="Picture 6" descr="Gnu.jpg (462×51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541" y="814388"/>
            <a:ext cx="3347684" cy="370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33425" y="5800725"/>
            <a:ext cx="214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Learned to love 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723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40309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Typical workflow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1449" y="1314294"/>
            <a:ext cx="998786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For each feature, a new feature branch is created locally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Commit into a local branch frequently (1-10 times a day)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Local feature branch tracks feature branch on the server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Push into a server feature branch regularly (once a day)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In the end, feature branch is merged into a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Feature branch is deleted</a:t>
            </a:r>
            <a:endParaRPr lang="en-US" sz="3200" dirty="0" smtClean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2262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37192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In Visual Studio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1449" y="1137831"/>
            <a:ext cx="1460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TODO</a:t>
            </a:r>
          </a:p>
        </p:txBody>
      </p:sp>
      <p:pic>
        <p:nvPicPr>
          <p:cNvPr id="2050" name="Picture 2" descr="http://www.thebeancounter.com/wp-content/uploads/2015/08/for_dummies_pl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478" y="2646328"/>
            <a:ext cx="6180691" cy="318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upload.wikimedia.org/wikipedia/commons/thumb/e/e4/Visual_Studio_2013_Logo.svg/500px-Visual_Studio_2013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143" y="95673"/>
            <a:ext cx="2323312" cy="240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6021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1435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More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1449" y="1137831"/>
            <a:ext cx="8403262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Undo working copy changes, but save them</a:t>
            </a:r>
          </a:p>
          <a:p>
            <a:pPr lvl="2"/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stash [apply]</a:t>
            </a:r>
          </a:p>
          <a:p>
            <a:pPr lvl="2"/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Migrate commit(s) to any other branch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cherry-pick &lt;commit&gt;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Creating </a:t>
            </a:r>
            <a:r>
              <a:rPr lang="en-US" sz="3200" dirty="0">
                <a:cs typeface="Consolas" panose="020B0609020204030204" pitchFamily="49" charset="0"/>
              </a:rPr>
              <a:t>a patch</a:t>
            </a:r>
          </a:p>
          <a:p>
            <a:pPr lvl="1"/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diff &amp;&amp;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apply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Aggregate several commits into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reset --soft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HEAD~n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</a:t>
            </a:r>
          </a:p>
          <a:p>
            <a:endParaRPr lang="en-US" sz="3200" dirty="0" smtClean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9719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1435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More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1449" y="1137831"/>
            <a:ext cx="10115270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Find a commit which introduced a regression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bisect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Find when some string first appeared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 -S&lt;search term&gt;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Show </a:t>
            </a:r>
            <a:r>
              <a:rPr lang="en-US" sz="3200" dirty="0">
                <a:cs typeface="Consolas" panose="020B0609020204030204" pitchFamily="49" charset="0"/>
              </a:rPr>
              <a:t>today’s work</a:t>
            </a:r>
          </a:p>
          <a:p>
            <a:pPr lvl="1"/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 --after="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yesterday“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--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pretty=format:%s --author="Oleg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Volkov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lvl="1"/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6954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1435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More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1448" y="1137831"/>
            <a:ext cx="1030686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Create alias for frequently used commands</a:t>
            </a:r>
          </a:p>
          <a:p>
            <a:pPr lvl="1"/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--global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alias.daily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‘log --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after="yesterday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--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pretty=format:%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		--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author="Oleg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Volkov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“’</a:t>
            </a:r>
          </a:p>
          <a:p>
            <a:pPr lvl="1"/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Rewrite </a:t>
            </a:r>
            <a:r>
              <a:rPr lang="en-US" sz="3200" dirty="0">
                <a:cs typeface="Consolas" panose="020B0609020204030204" pitchFamily="49" charset="0"/>
              </a:rPr>
              <a:t>all commits in a </a:t>
            </a:r>
            <a:r>
              <a:rPr lang="en-US" sz="3200" dirty="0" smtClean="0">
                <a:cs typeface="Consolas" panose="020B0609020204030204" pitchFamily="49" charset="0"/>
              </a:rPr>
              <a:t>branch</a:t>
            </a:r>
          </a:p>
          <a:p>
            <a:pPr marL="0" lvl="1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filter-branch &lt;operation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3200" dirty="0">
                <a:cs typeface="Consolas" panose="020B0609020204030204" pitchFamily="49" charset="0"/>
              </a:rPr>
              <a:t>	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26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8049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Know the difference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8964634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Primary </a:t>
            </a:r>
            <a:r>
              <a:rPr lang="en-US" sz="3200" dirty="0" err="1" smtClean="0"/>
              <a:t>git</a:t>
            </a:r>
            <a:r>
              <a:rPr lang="en-US" sz="3200" dirty="0" smtClean="0"/>
              <a:t> interface is a command line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 --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oneline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--decorate --graph –al</a:t>
            </a:r>
          </a:p>
          <a:p>
            <a:pPr lvl="1"/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Many other clients are present</a:t>
            </a:r>
          </a:p>
          <a:p>
            <a:pPr lvl="1"/>
            <a:r>
              <a:rPr lang="en-US" sz="2400" dirty="0" err="1" smtClean="0"/>
              <a:t>TortoiseGit</a:t>
            </a:r>
            <a:r>
              <a:rPr lang="en-US" sz="2400" dirty="0" smtClean="0"/>
              <a:t>, IDE built-in, GitHub for Windows..</a:t>
            </a:r>
            <a:r>
              <a:rPr lang="en-US" sz="3200" dirty="0" smtClean="0"/>
              <a:t>.</a:t>
            </a:r>
          </a:p>
          <a:p>
            <a:pPr lvl="1"/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Tasks betters suited to GUI are outsourced to tools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e.g. merge/diff tools: </a:t>
            </a:r>
            <a:r>
              <a:rPr lang="en-US" sz="2400" dirty="0" err="1"/>
              <a:t>K</a:t>
            </a:r>
            <a:r>
              <a:rPr lang="en-US" sz="2400" dirty="0" err="1" smtClean="0"/>
              <a:t>Diff</a:t>
            </a:r>
            <a:r>
              <a:rPr lang="en-US" sz="2400" dirty="0" smtClean="0"/>
              <a:t>, P4Merge, Beyond Compare, Meld…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pic>
        <p:nvPicPr>
          <p:cNvPr id="6151" name="Picture 7" descr="bash-161382_1280.png (1280×794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072" y="980663"/>
            <a:ext cx="2493303" cy="154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 descr="Lightmatter_tortoise.jpg (720×48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072" y="2797176"/>
            <a:ext cx="2493303" cy="166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Picture 13" descr="4528895105_6b3c6b6814.jpg (500×389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950" y="4729264"/>
            <a:ext cx="2216150" cy="172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6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4186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Let’s start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87927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Create empty repository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Clone existing repository to your PC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https://example.com/repo</a:t>
            </a:r>
          </a:p>
        </p:txBody>
      </p:sp>
    </p:spTree>
    <p:extLst>
      <p:ext uri="{BB962C8B-B14F-4D97-AF65-F5344CB8AC3E}">
        <p14:creationId xmlns:p14="http://schemas.microsoft.com/office/powerpoint/2010/main" val="364458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4186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Let’s start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739099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Repository is local!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All </a:t>
            </a:r>
            <a:r>
              <a:rPr lang="en-US" sz="3200" dirty="0" err="1" smtClean="0"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cs typeface="Consolas" panose="020B0609020204030204" pitchFamily="49" charset="0"/>
              </a:rPr>
              <a:t> data is stored </a:t>
            </a:r>
            <a:r>
              <a:rPr lang="en-US" sz="3200" smtClean="0">
                <a:cs typeface="Consolas" panose="020B0609020204030204" pitchFamily="49" charset="0"/>
              </a:rPr>
              <a:t>in the </a:t>
            </a:r>
            <a:r>
              <a:rPr lang="en-US" sz="3200" dirty="0" smtClean="0">
                <a:cs typeface="Consolas" panose="020B0609020204030204" pitchFamily="49" charset="0"/>
              </a:rPr>
              <a:t>.</a:t>
            </a:r>
            <a:r>
              <a:rPr lang="en-US" sz="3200" dirty="0" err="1" smtClean="0"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cs typeface="Consolas" panose="020B0609020204030204" pitchFamily="49" charset="0"/>
              </a:rPr>
              <a:t>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Therefore, you can easily move it around</a:t>
            </a:r>
          </a:p>
        </p:txBody>
      </p:sp>
    </p:spTree>
    <p:extLst>
      <p:ext uri="{BB962C8B-B14F-4D97-AF65-F5344CB8AC3E}">
        <p14:creationId xmlns:p14="http://schemas.microsoft.com/office/powerpoint/2010/main" val="53074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3691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Everyday churn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336823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What’s up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Add files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.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Commit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218" name="Picture 2" descr="ham-wheel1.jpg (450×28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925" y="3321050"/>
            <a:ext cx="42862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rved Up Arrow 1"/>
          <p:cNvSpPr/>
          <p:nvPr/>
        </p:nvSpPr>
        <p:spPr>
          <a:xfrm rot="16200000">
            <a:off x="3424240" y="3548062"/>
            <a:ext cx="3390900" cy="1190626"/>
          </a:xfrm>
          <a:prstGeom prst="curvedUpArrow">
            <a:avLst>
              <a:gd name="adj1" fmla="val 9173"/>
              <a:gd name="adj2" fmla="val 25972"/>
              <a:gd name="adj3" fmla="val 33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87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</TotalTime>
  <Words>1657</Words>
  <Application>Microsoft Office PowerPoint</Application>
  <PresentationFormat>Widescreen</PresentationFormat>
  <Paragraphs>732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Cambria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oleg</dc:creator>
  <cp:lastModifiedBy>oleg</cp:lastModifiedBy>
  <cp:revision>327</cp:revision>
  <dcterms:created xsi:type="dcterms:W3CDTF">2015-11-01T13:28:42Z</dcterms:created>
  <dcterms:modified xsi:type="dcterms:W3CDTF">2016-02-14T17:53:25Z</dcterms:modified>
</cp:coreProperties>
</file>