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0" r:id="rId10"/>
    <p:sldId id="269" r:id="rId11"/>
    <p:sldId id="271" r:id="rId12"/>
    <p:sldId id="272" r:id="rId13"/>
    <p:sldId id="284" r:id="rId14"/>
    <p:sldId id="264" r:id="rId15"/>
    <p:sldId id="265" r:id="rId16"/>
    <p:sldId id="266" r:id="rId17"/>
    <p:sldId id="267" r:id="rId18"/>
    <p:sldId id="273" r:id="rId19"/>
    <p:sldId id="274" r:id="rId20"/>
    <p:sldId id="275" r:id="rId21"/>
    <p:sldId id="277" r:id="rId22"/>
    <p:sldId id="276" r:id="rId23"/>
    <p:sldId id="285" r:id="rId24"/>
    <p:sldId id="278" r:id="rId25"/>
    <p:sldId id="279" r:id="rId26"/>
    <p:sldId id="280" r:id="rId27"/>
    <p:sldId id="281" r:id="rId28"/>
    <p:sldId id="283" r:id="rId29"/>
    <p:sldId id="282" r:id="rId30"/>
    <p:sldId id="287" r:id="rId31"/>
    <p:sldId id="288" r:id="rId32"/>
    <p:sldId id="289" r:id="rId33"/>
    <p:sldId id="286" r:id="rId34"/>
    <p:sldId id="290" r:id="rId35"/>
    <p:sldId id="291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CE0E9-B642-4654-B380-6C7D8CA0540E}" type="datetimeFigureOut">
              <a:rPr lang="en-US" smtClean="0"/>
              <a:t>06-Feb-16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F45A7-1B82-4166-BD14-5EBFE7083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983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CE0E9-B642-4654-B380-6C7D8CA0540E}" type="datetimeFigureOut">
              <a:rPr lang="en-US" smtClean="0"/>
              <a:t>06-Feb-16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F45A7-1B82-4166-BD14-5EBFE7083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382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CE0E9-B642-4654-B380-6C7D8CA0540E}" type="datetimeFigureOut">
              <a:rPr lang="en-US" smtClean="0"/>
              <a:t>06-Feb-16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F45A7-1B82-4166-BD14-5EBFE7083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321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CE0E9-B642-4654-B380-6C7D8CA0540E}" type="datetimeFigureOut">
              <a:rPr lang="en-US" smtClean="0"/>
              <a:t>06-Feb-16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F45A7-1B82-4166-BD14-5EBFE7083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041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CE0E9-B642-4654-B380-6C7D8CA0540E}" type="datetimeFigureOut">
              <a:rPr lang="en-US" smtClean="0"/>
              <a:t>06-Feb-16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F45A7-1B82-4166-BD14-5EBFE7083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166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CE0E9-B642-4654-B380-6C7D8CA0540E}" type="datetimeFigureOut">
              <a:rPr lang="en-US" smtClean="0"/>
              <a:t>06-Feb-16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F45A7-1B82-4166-BD14-5EBFE7083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274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CE0E9-B642-4654-B380-6C7D8CA0540E}" type="datetimeFigureOut">
              <a:rPr lang="en-US" smtClean="0"/>
              <a:t>06-Feb-16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F45A7-1B82-4166-BD14-5EBFE7083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079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CE0E9-B642-4654-B380-6C7D8CA0540E}" type="datetimeFigureOut">
              <a:rPr lang="en-US" smtClean="0"/>
              <a:t>06-Feb-16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F45A7-1B82-4166-BD14-5EBFE7083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CE0E9-B642-4654-B380-6C7D8CA0540E}" type="datetimeFigureOut">
              <a:rPr lang="en-US" smtClean="0"/>
              <a:t>06-Feb-16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F45A7-1B82-4166-BD14-5EBFE7083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925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CE0E9-B642-4654-B380-6C7D8CA0540E}" type="datetimeFigureOut">
              <a:rPr lang="en-US" smtClean="0"/>
              <a:t>06-Feb-16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F45A7-1B82-4166-BD14-5EBFE7083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058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CE0E9-B642-4654-B380-6C7D8CA0540E}" type="datetimeFigureOut">
              <a:rPr lang="en-US" smtClean="0"/>
              <a:t>06-Feb-16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F45A7-1B82-4166-BD14-5EBFE7083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405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BCE0E9-B642-4654-B380-6C7D8CA0540E}" type="datetimeFigureOut">
              <a:rPr lang="en-US" smtClean="0"/>
              <a:t>06-Feb-16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F45A7-1B82-4166-BD14-5EBFE7083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217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488372" y="3941348"/>
            <a:ext cx="24683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err="1" smtClean="0"/>
              <a:t>Git</a:t>
            </a:r>
            <a:r>
              <a:rPr lang="en-US" sz="6000" dirty="0" smtClean="0"/>
              <a:t> 101</a:t>
            </a:r>
            <a:endParaRPr lang="en-US" sz="6000" dirty="0"/>
          </a:p>
        </p:txBody>
      </p:sp>
      <p:sp>
        <p:nvSpPr>
          <p:cNvPr id="5" name="TextBox 4"/>
          <p:cNvSpPr txBox="1"/>
          <p:nvPr/>
        </p:nvSpPr>
        <p:spPr>
          <a:xfrm>
            <a:off x="9015850" y="5242158"/>
            <a:ext cx="1285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Oleg </a:t>
            </a:r>
            <a:r>
              <a:rPr lang="en-US" dirty="0" err="1" smtClean="0"/>
              <a:t>Volkov</a:t>
            </a:r>
            <a:endParaRPr lang="en-US" dirty="0"/>
          </a:p>
        </p:txBody>
      </p:sp>
      <p:pic>
        <p:nvPicPr>
          <p:cNvPr id="1026" name="Picture 2" descr="Git-Logo-2Color.png (910×380)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0077" y="1039490"/>
            <a:ext cx="2962514" cy="1121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branches-238379_640.jpg (640×480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585" y="1039490"/>
            <a:ext cx="6096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39634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1449" y="393032"/>
            <a:ext cx="443615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Concept of staging</a:t>
            </a:r>
            <a:endParaRPr lang="en-US" sz="4400" dirty="0"/>
          </a:p>
        </p:txBody>
      </p:sp>
      <p:sp>
        <p:nvSpPr>
          <p:cNvPr id="2" name="Rectangle 1"/>
          <p:cNvSpPr/>
          <p:nvPr/>
        </p:nvSpPr>
        <p:spPr>
          <a:xfrm>
            <a:off x="569494" y="1949115"/>
            <a:ext cx="2237874" cy="4531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652211" y="1949114"/>
            <a:ext cx="2237874" cy="39543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911390" y="1949113"/>
            <a:ext cx="2237874" cy="45318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81449" y="1499936"/>
            <a:ext cx="2369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Local working directory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640180" y="1499936"/>
            <a:ext cx="2042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Staging area / Index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240947" y="1499936"/>
            <a:ext cx="1189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Repository</a:t>
            </a:r>
            <a:endParaRPr lang="en-US" dirty="0"/>
          </a:p>
        </p:txBody>
      </p:sp>
      <p:sp>
        <p:nvSpPr>
          <p:cNvPr id="11" name="Right Arrow 10"/>
          <p:cNvSpPr/>
          <p:nvPr/>
        </p:nvSpPr>
        <p:spPr>
          <a:xfrm>
            <a:off x="2807368" y="2775284"/>
            <a:ext cx="1844843" cy="5293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git</a:t>
            </a:r>
            <a:r>
              <a:rPr lang="en-US" dirty="0" smtClean="0"/>
              <a:t> add</a:t>
            </a:r>
            <a:endParaRPr lang="en-US" dirty="0"/>
          </a:p>
        </p:txBody>
      </p:sp>
      <p:sp>
        <p:nvSpPr>
          <p:cNvPr id="12" name="Right Arrow 11"/>
          <p:cNvSpPr/>
          <p:nvPr/>
        </p:nvSpPr>
        <p:spPr>
          <a:xfrm>
            <a:off x="6890085" y="2775282"/>
            <a:ext cx="2021305" cy="5293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git</a:t>
            </a:r>
            <a:r>
              <a:rPr lang="en-US" dirty="0" smtClean="0"/>
              <a:t> commit</a:t>
            </a:r>
            <a:endParaRPr lang="en-US" dirty="0"/>
          </a:p>
        </p:txBody>
      </p:sp>
      <p:sp>
        <p:nvSpPr>
          <p:cNvPr id="27" name="Left Arrow 26"/>
          <p:cNvSpPr/>
          <p:nvPr/>
        </p:nvSpPr>
        <p:spPr>
          <a:xfrm>
            <a:off x="2807368" y="3712851"/>
            <a:ext cx="1832812" cy="572503"/>
          </a:xfrm>
          <a:prstGeom prst="left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git</a:t>
            </a:r>
            <a:r>
              <a:rPr lang="en-US" dirty="0" smtClean="0">
                <a:solidFill>
                  <a:schemeClr val="tx1"/>
                </a:solidFill>
              </a:rPr>
              <a:t> reset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Left Arrow 27"/>
          <p:cNvSpPr/>
          <p:nvPr/>
        </p:nvSpPr>
        <p:spPr>
          <a:xfrm>
            <a:off x="2807368" y="4743002"/>
            <a:ext cx="6104022" cy="572503"/>
          </a:xfrm>
          <a:prstGeom prst="left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git</a:t>
            </a:r>
            <a:r>
              <a:rPr lang="en-US" dirty="0" smtClean="0">
                <a:solidFill>
                  <a:schemeClr val="tx1"/>
                </a:solidFill>
              </a:rPr>
              <a:t> reset --hard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Left Arrow 34"/>
          <p:cNvSpPr/>
          <p:nvPr/>
        </p:nvSpPr>
        <p:spPr>
          <a:xfrm>
            <a:off x="2807368" y="5983339"/>
            <a:ext cx="6104022" cy="435230"/>
          </a:xfrm>
          <a:prstGeom prst="left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git</a:t>
            </a:r>
            <a:r>
              <a:rPr lang="en-US" dirty="0" smtClean="0">
                <a:solidFill>
                  <a:schemeClr val="tx1"/>
                </a:solidFill>
              </a:rPr>
              <a:t> checkout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9964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1449" y="393032"/>
            <a:ext cx="443615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Concept of staging</a:t>
            </a:r>
            <a:endParaRPr lang="en-US" sz="440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2276749"/>
              </p:ext>
            </p:extLst>
          </p:nvPr>
        </p:nvGraphicFramePr>
        <p:xfrm>
          <a:off x="481449" y="1617000"/>
          <a:ext cx="8128000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61768933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43363219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72609130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38447784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Action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Working directory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Staging/Index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Repository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4136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&lt;initial</a:t>
                      </a:r>
                      <a:r>
                        <a:rPr lang="en-US" baseline="0" dirty="0" smtClean="0"/>
                        <a:t> state&gt;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9252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&lt;edit</a:t>
                      </a:r>
                      <a:r>
                        <a:rPr lang="en-US" baseline="0" dirty="0" smtClean="0"/>
                        <a:t> files&gt;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A’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0576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git</a:t>
                      </a:r>
                      <a:r>
                        <a:rPr lang="en-US" baseline="0" dirty="0" smtClean="0"/>
                        <a:t> add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A’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A’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0387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git</a:t>
                      </a:r>
                      <a:r>
                        <a:rPr lang="en-US" dirty="0" smtClean="0"/>
                        <a:t> commit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A’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A’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A’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3622154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49705" y="1243263"/>
            <a:ext cx="3529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Simple case</a:t>
            </a:r>
            <a:endParaRPr lang="en-US" dirty="0"/>
          </a:p>
        </p:txBody>
      </p: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1217907"/>
              </p:ext>
            </p:extLst>
          </p:nvPr>
        </p:nvGraphicFramePr>
        <p:xfrm>
          <a:off x="481449" y="4051177"/>
          <a:ext cx="8128000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61768933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43363219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72609130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38447784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Action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Working directory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Staging/Index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Repository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4136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&lt;initial state&gt;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9252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&lt;edit</a:t>
                      </a:r>
                      <a:r>
                        <a:rPr lang="en-US" baseline="0" dirty="0" smtClean="0"/>
                        <a:t> files&gt;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A’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0576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git</a:t>
                      </a:r>
                      <a:r>
                        <a:rPr lang="en-US" baseline="0" dirty="0" smtClean="0"/>
                        <a:t> add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A’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A’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0387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&lt;edit</a:t>
                      </a:r>
                      <a:r>
                        <a:rPr lang="en-US" baseline="0" dirty="0" smtClean="0"/>
                        <a:t> files&gt;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A’’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A’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729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git</a:t>
                      </a:r>
                      <a:r>
                        <a:rPr lang="en-US" dirty="0" smtClean="0"/>
                        <a:t> commit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A’’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A’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A’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7908480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649705" y="3681663"/>
            <a:ext cx="6813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Beware! Don’t forget to add files after edit if you want them in commit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38469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1449" y="393032"/>
            <a:ext cx="365837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Undoing things</a:t>
            </a:r>
            <a:endParaRPr lang="en-US" sz="440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7179338"/>
              </p:ext>
            </p:extLst>
          </p:nvPr>
        </p:nvGraphicFramePr>
        <p:xfrm>
          <a:off x="540084" y="1162473"/>
          <a:ext cx="81280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2905">
                  <a:extLst>
                    <a:ext uri="{9D8B030D-6E8A-4147-A177-3AD203B41FA5}">
                      <a16:colId xmlns:a16="http://schemas.microsoft.com/office/drawing/2014/main" val="3617689339"/>
                    </a:ext>
                  </a:extLst>
                </a:gridCol>
                <a:gridCol w="1941095">
                  <a:extLst>
                    <a:ext uri="{9D8B030D-6E8A-4147-A177-3AD203B41FA5}">
                      <a16:colId xmlns:a16="http://schemas.microsoft.com/office/drawing/2014/main" val="243363219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72609130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3844778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Working directory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Staging/Index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Repository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4136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&lt;edit files&gt;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A’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230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git</a:t>
                      </a:r>
                      <a:r>
                        <a:rPr lang="en-US" dirty="0" smtClean="0"/>
                        <a:t> checkout -- &lt;file&gt;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3477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2014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git</a:t>
                      </a:r>
                      <a:r>
                        <a:rPr lang="en-US" dirty="0" smtClean="0"/>
                        <a:t>  add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A’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A’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5802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git</a:t>
                      </a:r>
                      <a:r>
                        <a:rPr lang="en-US" dirty="0" smtClean="0"/>
                        <a:t> reset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A’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6741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9134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git</a:t>
                      </a:r>
                      <a:r>
                        <a:rPr lang="en-US" baseline="0" dirty="0" smtClean="0"/>
                        <a:t> add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A’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A’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9310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git</a:t>
                      </a:r>
                      <a:r>
                        <a:rPr lang="en-US" dirty="0" smtClean="0"/>
                        <a:t> reset --hard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6486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71760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git</a:t>
                      </a:r>
                      <a:r>
                        <a:rPr lang="en-US" dirty="0" smtClean="0"/>
                        <a:t> commit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A’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A’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A’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299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git</a:t>
                      </a:r>
                      <a:r>
                        <a:rPr lang="en-US" dirty="0" smtClean="0"/>
                        <a:t> reset</a:t>
                      </a:r>
                      <a:r>
                        <a:rPr lang="en-US" baseline="0" dirty="0" smtClean="0"/>
                        <a:t> HEAD~1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A’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387784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155032" y="5612553"/>
            <a:ext cx="7295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 use </a:t>
            </a:r>
            <a:r>
              <a:rPr lang="en-US" dirty="0" err="1" smtClean="0"/>
              <a:t>git</a:t>
            </a:r>
            <a:r>
              <a:rPr lang="en-US" dirty="0" smtClean="0"/>
              <a:t> revert to undo commits visible to public (creates new fixup commit)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86370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1449" y="393032"/>
            <a:ext cx="262559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Shortcuts</a:t>
            </a:r>
            <a:r>
              <a:rPr lang="en-US" sz="4400" dirty="0" smtClean="0"/>
              <a:t>?</a:t>
            </a:r>
            <a:endParaRPr lang="en-US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481449" y="1857375"/>
            <a:ext cx="9470862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cs typeface="Consolas" panose="020B0609020204030204" pitchFamily="49" charset="0"/>
              </a:rPr>
              <a:t>Commit with a message</a:t>
            </a:r>
          </a:p>
          <a:p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3200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commit –m “Refactored everything”</a:t>
            </a:r>
          </a:p>
          <a:p>
            <a:endParaRPr lang="en-US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cs typeface="Consolas" panose="020B0609020204030204" pitchFamily="49" charset="0"/>
              </a:rPr>
              <a:t>Automatically add modified files to index</a:t>
            </a:r>
          </a:p>
          <a:p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3200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commit –a</a:t>
            </a:r>
            <a:endParaRPr lang="en-US" sz="3200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3200" dirty="0" smtClean="0">
                <a:cs typeface="Consolas" panose="020B0609020204030204" pitchFamily="49" charset="0"/>
              </a:rPr>
              <a:t>	NOTE</a:t>
            </a:r>
            <a:r>
              <a:rPr lang="en-US" sz="3200" dirty="0">
                <a:cs typeface="Consolas" panose="020B0609020204030204" pitchFamily="49" charset="0"/>
              </a:rPr>
              <a:t>: new files are not added!</a:t>
            </a:r>
          </a:p>
        </p:txBody>
      </p:sp>
    </p:spTree>
    <p:extLst>
      <p:ext uri="{BB962C8B-B14F-4D97-AF65-F5344CB8AC3E}">
        <p14:creationId xmlns:p14="http://schemas.microsoft.com/office/powerpoint/2010/main" val="21348817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1449" y="393032"/>
            <a:ext cx="237943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.</a:t>
            </a:r>
            <a:r>
              <a:rPr lang="en-US" sz="4400" dirty="0" err="1" smtClean="0"/>
              <a:t>gitignore</a:t>
            </a:r>
            <a:endParaRPr lang="en-US" sz="44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481449" y="1295901"/>
            <a:ext cx="644400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cs typeface="Consolas" panose="020B0609020204030204" pitchFamily="49" charset="0"/>
              </a:rPr>
              <a:t>Files never meant to be in the repository</a:t>
            </a:r>
          </a:p>
          <a:p>
            <a:r>
              <a:rPr lang="en-US" sz="2400" dirty="0" smtClean="0">
                <a:latin typeface="Calibri" panose="020F0502020204030204" pitchFamily="34" charset="0"/>
                <a:cs typeface="Consolas" panose="020B0609020204030204" pitchFamily="49" charset="0"/>
              </a:rPr>
              <a:t>Commit into repository to be used by all members</a:t>
            </a:r>
          </a:p>
          <a:p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81449" y="2104761"/>
            <a:ext cx="6096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# User-specific files</a:t>
            </a:r>
          </a:p>
          <a:p>
            <a:r>
              <a:rPr lang="en-US" dirty="0"/>
              <a:t>*.</a:t>
            </a:r>
            <a:r>
              <a:rPr lang="en-US" dirty="0" err="1"/>
              <a:t>suo</a:t>
            </a:r>
            <a:endParaRPr lang="en-US" dirty="0"/>
          </a:p>
          <a:p>
            <a:r>
              <a:rPr lang="en-US" dirty="0"/>
              <a:t>*.user</a:t>
            </a:r>
          </a:p>
          <a:p>
            <a:endParaRPr lang="en-US" dirty="0"/>
          </a:p>
          <a:p>
            <a:r>
              <a:rPr lang="en-US" dirty="0" smtClean="0"/>
              <a:t># Build results</a:t>
            </a:r>
          </a:p>
          <a:p>
            <a:r>
              <a:rPr lang="en-US" dirty="0" smtClean="0"/>
              <a:t>[</a:t>
            </a:r>
            <a:r>
              <a:rPr lang="en-US" dirty="0" err="1"/>
              <a:t>Dd</a:t>
            </a:r>
            <a:r>
              <a:rPr lang="en-US" dirty="0"/>
              <a:t>]</a:t>
            </a:r>
            <a:r>
              <a:rPr lang="en-US" dirty="0" err="1"/>
              <a:t>ebug</a:t>
            </a:r>
            <a:r>
              <a:rPr lang="en-US" dirty="0"/>
              <a:t>/</a:t>
            </a:r>
          </a:p>
          <a:p>
            <a:r>
              <a:rPr lang="en-US" dirty="0"/>
              <a:t>[</a:t>
            </a:r>
            <a:r>
              <a:rPr lang="en-US" dirty="0" err="1"/>
              <a:t>Dd</a:t>
            </a:r>
            <a:r>
              <a:rPr lang="en-US" dirty="0"/>
              <a:t>]</a:t>
            </a:r>
            <a:r>
              <a:rPr lang="en-US" dirty="0" err="1"/>
              <a:t>ebugPublic</a:t>
            </a:r>
            <a:r>
              <a:rPr lang="en-US" dirty="0"/>
              <a:t>/</a:t>
            </a:r>
          </a:p>
          <a:p>
            <a:r>
              <a:rPr lang="en-US" dirty="0"/>
              <a:t>[Rr]</a:t>
            </a:r>
            <a:r>
              <a:rPr lang="en-US" dirty="0" err="1"/>
              <a:t>elease</a:t>
            </a:r>
            <a:r>
              <a:rPr lang="en-US" dirty="0"/>
              <a:t>/</a:t>
            </a:r>
          </a:p>
          <a:p>
            <a:r>
              <a:rPr lang="en-US" dirty="0"/>
              <a:t>[Rr]</a:t>
            </a:r>
            <a:r>
              <a:rPr lang="en-US" dirty="0" err="1"/>
              <a:t>eleases</a:t>
            </a:r>
            <a:r>
              <a:rPr lang="en-US" dirty="0"/>
              <a:t>/</a:t>
            </a:r>
          </a:p>
          <a:p>
            <a:r>
              <a:rPr lang="en-US" dirty="0"/>
              <a:t>x64/</a:t>
            </a:r>
          </a:p>
          <a:p>
            <a:r>
              <a:rPr lang="en-US" dirty="0"/>
              <a:t>x86/</a:t>
            </a:r>
          </a:p>
          <a:p>
            <a:r>
              <a:rPr lang="en-US" dirty="0"/>
              <a:t>build/</a:t>
            </a:r>
          </a:p>
          <a:p>
            <a:r>
              <a:rPr lang="en-US" dirty="0" err="1"/>
              <a:t>bld</a:t>
            </a:r>
            <a:r>
              <a:rPr lang="en-US" dirty="0"/>
              <a:t>/</a:t>
            </a:r>
          </a:p>
          <a:p>
            <a:r>
              <a:rPr lang="en-US" dirty="0"/>
              <a:t>[Bb]in/</a:t>
            </a:r>
          </a:p>
          <a:p>
            <a:r>
              <a:rPr lang="en-US" dirty="0"/>
              <a:t>[</a:t>
            </a:r>
            <a:r>
              <a:rPr lang="en-US" dirty="0" err="1"/>
              <a:t>Oo</a:t>
            </a:r>
            <a:r>
              <a:rPr lang="en-US" dirty="0"/>
              <a:t>]</a:t>
            </a:r>
            <a:r>
              <a:rPr lang="en-US" dirty="0" err="1"/>
              <a:t>bj</a:t>
            </a:r>
            <a:r>
              <a:rPr lang="en-US" dirty="0"/>
              <a:t>/</a:t>
            </a:r>
          </a:p>
        </p:txBody>
      </p:sp>
      <p:pic>
        <p:nvPicPr>
          <p:cNvPr id="3074" name="Picture 2" descr="http://blogs.odiario.com/fernandarossi/wp-content/uploads/sites/84/2012/11/macacos-texto-e135341269251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1627" y="3305090"/>
            <a:ext cx="5360594" cy="2656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27015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1449" y="393032"/>
            <a:ext cx="541180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History and time travel</a:t>
            </a:r>
            <a:endParaRPr lang="en-US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481449" y="1857375"/>
            <a:ext cx="6493124" cy="42780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cs typeface="Consolas" panose="020B0609020204030204" pitchFamily="49" charset="0"/>
              </a:rPr>
              <a:t>View history</a:t>
            </a:r>
          </a:p>
          <a:p>
            <a:r>
              <a:rPr lang="en-US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3200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</a:t>
            </a:r>
          </a:p>
          <a:p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3200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show</a:t>
            </a:r>
          </a:p>
          <a:p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3200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gitk</a:t>
            </a:r>
            <a:endParaRPr lang="en-US" sz="3200" dirty="0" smtClean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 smtClean="0"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cs typeface="Consolas" panose="020B0609020204030204" pitchFamily="49" charset="0"/>
              </a:rPr>
              <a:t>Go </a:t>
            </a:r>
            <a:r>
              <a:rPr lang="en-US" sz="3200" dirty="0" smtClean="0">
                <a:cs typeface="Consolas" panose="020B0609020204030204" pitchFamily="49" charset="0"/>
              </a:rPr>
              <a:t>back and forth</a:t>
            </a:r>
          </a:p>
          <a:p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3200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checkout &lt;commit&gt;</a:t>
            </a:r>
          </a:p>
          <a:p>
            <a:endParaRPr lang="en-US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 smtClean="0">
                <a:latin typeface="Calibri" panose="020F0502020204030204" pitchFamily="34" charset="0"/>
                <a:cs typeface="Consolas" panose="020B0609020204030204" pitchFamily="49" charset="0"/>
              </a:rPr>
              <a:t>Bonus: From any point, you can mess with the code and start a new branch!</a:t>
            </a:r>
          </a:p>
        </p:txBody>
      </p:sp>
      <p:pic>
        <p:nvPicPr>
          <p:cNvPr id="10246" name="Picture 6" descr="Ezra_Cornell's_first_book.jpg (500×418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6150" y="949182"/>
            <a:ext cx="2606675" cy="2179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s://c1.staticflickr.com/5/4068/4660187571_8a5c3f380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8768" y="3790450"/>
            <a:ext cx="3341437" cy="2506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09301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1449" y="146222"/>
            <a:ext cx="499431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Referencing commits</a:t>
            </a:r>
            <a:endParaRPr lang="en-US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481449" y="915663"/>
            <a:ext cx="11053026" cy="6001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  <a:cs typeface="Consolas" panose="020B0609020204030204" pitchFamily="49" charset="0"/>
              </a:rPr>
              <a:t>SHA-1 hash</a:t>
            </a:r>
          </a:p>
          <a:p>
            <a:r>
              <a:rPr lang="en-US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not sequential because of distributed nature</a:t>
            </a:r>
          </a:p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usually several first digits are enough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cs typeface="Consolas" panose="020B0609020204030204" pitchFamily="49" charset="0"/>
              </a:rPr>
              <a:t>&lt;</a:t>
            </a: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  <a:cs typeface="Consolas" panose="020B0609020204030204" pitchFamily="49" charset="0"/>
              </a:rPr>
              <a:t>branch name</a:t>
            </a:r>
            <a:r>
              <a:rPr lang="en-US" sz="3200" dirty="0" smtClean="0">
                <a:cs typeface="Consolas" panose="020B0609020204030204" pitchFamily="49" charset="0"/>
              </a:rPr>
              <a:t>&gt;</a:t>
            </a:r>
          </a:p>
          <a:p>
            <a:pPr lvl="1"/>
            <a:r>
              <a:rPr lang="en-US" sz="3200" dirty="0" smtClean="0">
                <a:cs typeface="Consolas" panose="020B0609020204030204" pitchFamily="49" charset="0"/>
              </a:rPr>
              <a:t>	top commit of the branch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  <a:cs typeface="Consolas" panose="020B0609020204030204" pitchFamily="49" charset="0"/>
              </a:rPr>
              <a:t>HEAD</a:t>
            </a:r>
          </a:p>
          <a:p>
            <a:r>
              <a:rPr lang="en-US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where are we currently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HEAD~</a:t>
            </a:r>
          </a:p>
          <a:p>
            <a:pPr marL="0" lvl="1"/>
            <a:r>
              <a:rPr lang="en-US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parent, the commit before where are we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HEAD~2</a:t>
            </a:r>
          </a:p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two commits before etc.</a:t>
            </a:r>
          </a:p>
          <a:p>
            <a:endParaRPr lang="en-US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52507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1449" y="393032"/>
            <a:ext cx="121366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Diffs</a:t>
            </a:r>
            <a:endParaRPr lang="en-US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481449" y="1162473"/>
            <a:ext cx="6296917" cy="5509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cs typeface="Consolas" panose="020B0609020204030204" pitchFamily="49" charset="0"/>
              </a:rPr>
              <a:t>Difference to index</a:t>
            </a:r>
          </a:p>
          <a:p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3200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diff</a:t>
            </a:r>
          </a:p>
          <a:p>
            <a:endParaRPr lang="en-US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cs typeface="Consolas" panose="020B0609020204030204" pitchFamily="49" charset="0"/>
              </a:rPr>
              <a:t>Graphical one</a:t>
            </a:r>
          </a:p>
          <a:p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3200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200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difftool</a:t>
            </a:r>
            <a:endParaRPr lang="en-US" sz="3200" dirty="0" smtClean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How to setup </a:t>
            </a:r>
            <a:r>
              <a:rPr lang="en-US" sz="3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difftool</a:t>
            </a:r>
            <a:endParaRPr lang="en-US" sz="3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.</a:t>
            </a:r>
            <a:r>
              <a:rPr lang="en-US" sz="3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gitconfig</a:t>
            </a:r>
            <a:endParaRPr lang="en-US" sz="3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endParaRPr lang="en-US" sz="3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Diff to different version</a:t>
            </a:r>
          </a:p>
          <a:p>
            <a:pPr marL="457200" lvl="2"/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3200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200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difftool</a:t>
            </a: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&lt;commit&gt;</a:t>
            </a:r>
          </a:p>
        </p:txBody>
      </p:sp>
      <p:pic>
        <p:nvPicPr>
          <p:cNvPr id="2052" name="Picture 4" descr="Spot_the_difference.png (700×386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6314" y="1098884"/>
            <a:ext cx="4407422" cy="2430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60347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1449" y="393032"/>
            <a:ext cx="228107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Branches</a:t>
            </a:r>
            <a:endParaRPr lang="en-US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481449" y="1348800"/>
            <a:ext cx="7662675" cy="42780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cs typeface="Consolas" panose="020B0609020204030204" pitchFamily="49" charset="0"/>
              </a:rPr>
              <a:t>Create a new branch</a:t>
            </a:r>
          </a:p>
          <a:p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3200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checkout –b &lt;branch name&gt;</a:t>
            </a:r>
          </a:p>
          <a:p>
            <a:pPr marL="0" lvl="3"/>
            <a:r>
              <a:rPr lang="en-US" sz="2000" dirty="0" smtClean="0">
                <a:latin typeface="Cambria" panose="02040503050406030204" pitchFamily="18" charset="0"/>
                <a:cs typeface="Consolas" panose="020B0609020204030204" pitchFamily="49" charset="0"/>
              </a:rPr>
              <a:t>		</a:t>
            </a:r>
          </a:p>
          <a:p>
            <a:pPr marL="0" lvl="3"/>
            <a:r>
              <a:rPr lang="en-US" sz="2000" dirty="0" smtClean="0">
                <a:latin typeface="Cambria" panose="02040503050406030204" pitchFamily="18" charset="0"/>
                <a:cs typeface="Consolas" panose="020B0609020204030204" pitchFamily="49" charset="0"/>
              </a:rPr>
              <a:t>		Takes all changes from working copy!</a:t>
            </a:r>
          </a:p>
          <a:p>
            <a:endParaRPr lang="en-US" sz="3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cs typeface="Consolas" panose="020B0609020204030204" pitchFamily="49" charset="0"/>
              </a:rPr>
              <a:t>Switch to a branch</a:t>
            </a:r>
          </a:p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3200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checkout &lt;branch name&gt;</a:t>
            </a:r>
          </a:p>
          <a:p>
            <a:pPr lvl="3"/>
            <a:r>
              <a:rPr lang="en-US" sz="2000" dirty="0" smtClean="0">
                <a:latin typeface="Cambria" panose="02040503050406030204" pitchFamily="18" charset="0"/>
                <a:cs typeface="Consolas" panose="020B0609020204030204" pitchFamily="49" charset="0"/>
              </a:rPr>
              <a:t>	</a:t>
            </a:r>
          </a:p>
          <a:p>
            <a:pPr lvl="3"/>
            <a:r>
              <a:rPr lang="en-US" sz="2000" dirty="0">
                <a:latin typeface="Cambria" panose="02040503050406030204" pitchFamily="18" charset="0"/>
                <a:cs typeface="Consolas" panose="020B0609020204030204" pitchFamily="49" charset="0"/>
              </a:rPr>
              <a:t>	</a:t>
            </a:r>
            <a:r>
              <a:rPr lang="en-US" sz="2000" dirty="0" smtClean="0">
                <a:latin typeface="Cambria" panose="02040503050406030204" pitchFamily="18" charset="0"/>
                <a:cs typeface="Consolas" panose="020B0609020204030204" pitchFamily="49" charset="0"/>
              </a:rPr>
              <a:t>In place and super fast!</a:t>
            </a:r>
            <a:endParaRPr lang="en-US" sz="3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1030" name="Picture 6" descr="1638359_2de4a6fb.jpg (640×403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3135" y="1789273"/>
            <a:ext cx="4069849" cy="2562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94126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1449" y="393032"/>
            <a:ext cx="228107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Branches</a:t>
            </a:r>
            <a:endParaRPr lang="en-US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481449" y="1348800"/>
            <a:ext cx="8292976" cy="5509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cs typeface="Consolas" panose="020B0609020204030204" pitchFamily="49" charset="0"/>
              </a:rPr>
              <a:t>List all branches available</a:t>
            </a:r>
          </a:p>
          <a:p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3200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branch</a:t>
            </a:r>
            <a:r>
              <a:rPr lang="en-US" sz="2000" dirty="0" smtClean="0">
                <a:latin typeface="Cambria" panose="02040503050406030204" pitchFamily="18" charset="0"/>
                <a:cs typeface="Consolas" panose="020B0609020204030204" pitchFamily="49" charset="0"/>
              </a:rPr>
              <a:t>		</a:t>
            </a:r>
          </a:p>
          <a:p>
            <a:endParaRPr lang="en-US" sz="3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cs typeface="Consolas" panose="020B0609020204030204" pitchFamily="49" charset="0"/>
              </a:rPr>
              <a:t>The current branch:</a:t>
            </a:r>
          </a:p>
          <a:p>
            <a:r>
              <a:rPr lang="en-US" sz="3200" dirty="0" smtClean="0">
                <a:cs typeface="Consolas" panose="020B0609020204030204" pitchFamily="49" charset="0"/>
              </a:rPr>
              <a:t>	- </a:t>
            </a:r>
            <a:r>
              <a:rPr lang="en-US" sz="3200" dirty="0">
                <a:cs typeface="Consolas" panose="020B0609020204030204" pitchFamily="49" charset="0"/>
              </a:rPr>
              <a:t>is visible in Bash</a:t>
            </a:r>
          </a:p>
          <a:p>
            <a:r>
              <a:rPr lang="en-US" sz="3200" dirty="0">
                <a:cs typeface="Consolas" panose="020B0609020204030204" pitchFamily="49" charset="0"/>
              </a:rPr>
              <a:t>	- is shown in </a:t>
            </a:r>
            <a:r>
              <a:rPr lang="en-US" sz="32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status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 smtClean="0"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cs typeface="Consolas" panose="020B0609020204030204" pitchFamily="49" charset="0"/>
              </a:rPr>
              <a:t>Newly created branch inherits parent commits</a:t>
            </a:r>
          </a:p>
          <a:p>
            <a:r>
              <a:rPr lang="en-US" sz="3200" dirty="0">
                <a:cs typeface="Consolas" panose="020B0609020204030204" pitchFamily="49" charset="0"/>
              </a:rPr>
              <a:t>	</a:t>
            </a:r>
            <a:r>
              <a:rPr lang="en-US" sz="3200" dirty="0" smtClean="0">
                <a:cs typeface="Consolas" panose="020B0609020204030204" pitchFamily="49" charset="0"/>
              </a:rPr>
              <a:t>see </a:t>
            </a:r>
            <a:r>
              <a:rPr lang="en-US" sz="32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log </a:t>
            </a:r>
            <a:r>
              <a:rPr lang="en-US" sz="3200" dirty="0" smtClean="0">
                <a:cs typeface="Consolas" panose="020B0609020204030204" pitchFamily="49" charset="0"/>
              </a:rPr>
              <a:t>and </a:t>
            </a:r>
            <a:r>
              <a:rPr lang="en-US" sz="3200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gitk</a:t>
            </a: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--all</a:t>
            </a:r>
            <a:endParaRPr lang="en-US" sz="3200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 smtClean="0">
              <a:cs typeface="Consolas" panose="020B0609020204030204" pitchFamily="49" charset="0"/>
            </a:endParaRPr>
          </a:p>
          <a:p>
            <a:endParaRPr lang="en-US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1030" name="Picture 6" descr="1638359_2de4a6fb.jpg (640×403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6672" y="1556663"/>
            <a:ext cx="4069849" cy="2562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4073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1449" y="393032"/>
            <a:ext cx="298145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What is </a:t>
            </a:r>
            <a:r>
              <a:rPr lang="en-US" sz="4400" dirty="0" err="1" smtClean="0"/>
              <a:t>Git</a:t>
            </a:r>
            <a:r>
              <a:rPr lang="en-US" sz="4400" dirty="0" smtClean="0"/>
              <a:t>?</a:t>
            </a:r>
            <a:endParaRPr lang="en-US" sz="4400" dirty="0"/>
          </a:p>
        </p:txBody>
      </p:sp>
      <p:sp>
        <p:nvSpPr>
          <p:cNvPr id="2" name="TextBox 1"/>
          <p:cNvSpPr txBox="1"/>
          <p:nvPr/>
        </p:nvSpPr>
        <p:spPr>
          <a:xfrm>
            <a:off x="713874" y="1724526"/>
            <a:ext cx="7029938" cy="42165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Distributed version control system</a:t>
            </a:r>
          </a:p>
          <a:p>
            <a:r>
              <a:rPr lang="en-US" sz="2800" i="1" dirty="0" smtClean="0"/>
              <a:t>	no central repository is necessary</a:t>
            </a:r>
          </a:p>
          <a:p>
            <a:endParaRPr lang="en-US" sz="2800" i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Developed by Linus Torvalds 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for </a:t>
            </a:r>
            <a:r>
              <a:rPr lang="en-US" sz="2800" i="1" dirty="0" smtClean="0"/>
              <a:t>unconventional</a:t>
            </a:r>
            <a:r>
              <a:rPr lang="en-US" sz="2800" dirty="0" smtClean="0"/>
              <a:t> needs of Linux Kernel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Loved by everyone</a:t>
            </a:r>
          </a:p>
          <a:p>
            <a:pPr lvl="1"/>
            <a:r>
              <a:rPr lang="en-US" sz="2800" dirty="0" smtClean="0"/>
              <a:t>	de-facto industry standard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pic>
        <p:nvPicPr>
          <p:cNvPr id="6" name="Picture 2" descr="Internet_map_1024.jpg (1280×1280)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9680" y="1034713"/>
            <a:ext cx="1844842" cy="1844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Linus_Torvalds_(cropped).jpg (234×298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9167" y="3054670"/>
            <a:ext cx="1328320" cy="1691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ell_yeah_by_sageio-d3lcpq4.jpg (473×422)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9680" y="4746291"/>
            <a:ext cx="2180139" cy="1945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511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1449" y="393032"/>
            <a:ext cx="167911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Merge</a:t>
            </a:r>
            <a:endParaRPr lang="en-US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481449" y="1348800"/>
            <a:ext cx="8221610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cs typeface="Consolas" panose="020B0609020204030204" pitchFamily="49" charset="0"/>
              </a:rPr>
              <a:t>Merge a branch</a:t>
            </a:r>
          </a:p>
          <a:p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3200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merge &lt;branch name&gt;</a:t>
            </a:r>
            <a:endParaRPr lang="en-US" sz="2000" dirty="0" smtClean="0">
              <a:latin typeface="Cambria" panose="02040503050406030204" pitchFamily="18" charset="0"/>
              <a:cs typeface="Consolas" panose="020B0609020204030204" pitchFamily="49" charset="0"/>
            </a:endParaRPr>
          </a:p>
          <a:p>
            <a:endParaRPr lang="en-US" sz="3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cs typeface="Consolas" panose="020B0609020204030204" pitchFamily="49" charset="0"/>
              </a:rPr>
              <a:t>Resolve conflicts</a:t>
            </a:r>
          </a:p>
          <a:p>
            <a:r>
              <a:rPr lang="en-US" sz="3200" dirty="0">
                <a:cs typeface="Consolas" panose="020B0609020204030204" pitchFamily="49" charset="0"/>
              </a:rPr>
              <a:t>	</a:t>
            </a:r>
            <a:r>
              <a:rPr lang="en-US" sz="3200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200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mergetool</a:t>
            </a:r>
            <a:endParaRPr lang="en-US" sz="3200" dirty="0" smtClean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3200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commit</a:t>
            </a:r>
            <a:endParaRPr lang="en-US" sz="3200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 smtClean="0"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cs typeface="Consolas" panose="020B0609020204030204" pitchFamily="49" charset="0"/>
              </a:rPr>
              <a:t>Register merge tool of your choice in </a:t>
            </a:r>
            <a:r>
              <a:rPr lang="en-US" sz="3200" dirty="0">
                <a:cs typeface="Consolas" panose="020B0609020204030204" pitchFamily="49" charset="0"/>
              </a:rPr>
              <a:t>.</a:t>
            </a:r>
            <a:r>
              <a:rPr lang="en-US" sz="3200" dirty="0" err="1" smtClean="0">
                <a:cs typeface="Consolas" panose="020B0609020204030204" pitchFamily="49" charset="0"/>
              </a:rPr>
              <a:t>gitconfig</a:t>
            </a:r>
            <a:endParaRPr lang="en-US" sz="3200" dirty="0" smtClean="0">
              <a:cs typeface="Consolas" panose="020B06090202040302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8199" y="1006391"/>
            <a:ext cx="3028950" cy="300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8496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1449" y="393032"/>
            <a:ext cx="167911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Merge</a:t>
            </a:r>
            <a:endParaRPr lang="en-US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481449" y="1348800"/>
            <a:ext cx="10165219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cs typeface="Consolas" panose="020B0609020204030204" pitchFamily="49" charset="0"/>
              </a:rPr>
              <a:t>M</a:t>
            </a:r>
            <a:r>
              <a:rPr lang="en-US" sz="3200" dirty="0" smtClean="0">
                <a:cs typeface="Consolas" panose="020B0609020204030204" pitchFamily="49" charset="0"/>
              </a:rPr>
              <a:t>erge </a:t>
            </a:r>
            <a:r>
              <a:rPr lang="en-US" sz="3200" dirty="0">
                <a:cs typeface="Consolas" panose="020B0609020204030204" pitchFamily="49" charset="0"/>
              </a:rPr>
              <a:t>commit has two parents, </a:t>
            </a:r>
            <a:r>
              <a:rPr lang="en-US" sz="3200" dirty="0" smtClean="0">
                <a:cs typeface="Consolas" panose="020B0609020204030204" pitchFamily="49" charset="0"/>
              </a:rPr>
              <a:t>see</a:t>
            </a:r>
          </a:p>
          <a:p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3200" dirty="0">
                <a:cs typeface="Consolas" panose="020B0609020204030204" pitchFamily="49" charset="0"/>
              </a:rPr>
              <a:t>see</a:t>
            </a: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200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gitk</a:t>
            </a: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–all</a:t>
            </a:r>
          </a:p>
          <a:p>
            <a:endParaRPr lang="en-US" sz="3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cs typeface="Consolas" panose="020B0609020204030204" pitchFamily="49" charset="0"/>
              </a:rPr>
              <a:t>All commits from the source branch appear on target</a:t>
            </a:r>
          </a:p>
          <a:p>
            <a:r>
              <a:rPr lang="en-US" sz="3200" dirty="0" smtClean="0">
                <a:cs typeface="Consolas" panose="020B0609020204030204" pitchFamily="49" charset="0"/>
              </a:rPr>
              <a:t>	see</a:t>
            </a:r>
            <a:r>
              <a:rPr lang="en-US" sz="3200" dirty="0">
                <a:cs typeface="Consolas" panose="020B0609020204030204" pitchFamily="49" charset="0"/>
              </a:rPr>
              <a:t>	</a:t>
            </a:r>
            <a:r>
              <a:rPr lang="en-US" sz="3200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log</a:t>
            </a:r>
          </a:p>
          <a:p>
            <a:endParaRPr lang="en-US" sz="3200" dirty="0" smtClean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cs typeface="Consolas" panose="020B0609020204030204" pitchFamily="49" charset="0"/>
              </a:rPr>
              <a:t>You can make target branch see only an aggregate commit</a:t>
            </a:r>
          </a:p>
          <a:p>
            <a:pPr lvl="1"/>
            <a:r>
              <a:rPr lang="en-US" sz="3200" dirty="0">
                <a:cs typeface="Consolas" panose="020B0609020204030204" pitchFamily="49" charset="0"/>
              </a:rPr>
              <a:t>	</a:t>
            </a:r>
            <a:r>
              <a:rPr lang="en-US" sz="32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merge --squash &lt;branch&gt;</a:t>
            </a:r>
          </a:p>
          <a:p>
            <a:endParaRPr lang="en-US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3947" y="393032"/>
            <a:ext cx="2420853" cy="2398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2679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1449" y="393032"/>
            <a:ext cx="183062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Rebase</a:t>
            </a:r>
            <a:endParaRPr lang="en-US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481449" y="1193978"/>
            <a:ext cx="10851304" cy="5509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cs typeface="Consolas" panose="020B0609020204030204" pitchFamily="49" charset="0"/>
              </a:rPr>
              <a:t>A sneaky merge rewriting target branch commits as if</a:t>
            </a:r>
          </a:p>
          <a:p>
            <a:r>
              <a:rPr lang="en-US" sz="3200" dirty="0" smtClean="0">
                <a:cs typeface="Consolas" panose="020B0609020204030204" pitchFamily="49" charset="0"/>
              </a:rPr>
              <a:t>changes from source branch were </a:t>
            </a:r>
            <a:r>
              <a:rPr lang="en-US" sz="3200" i="1" dirty="0" smtClean="0">
                <a:cs typeface="Consolas" panose="020B0609020204030204" pitchFamily="49" charset="0"/>
              </a:rPr>
              <a:t>always</a:t>
            </a:r>
            <a:r>
              <a:rPr lang="en-US" sz="3200" dirty="0" smtClean="0">
                <a:cs typeface="Consolas" panose="020B0609020204030204" pitchFamily="49" charset="0"/>
              </a:rPr>
              <a:t> there!</a:t>
            </a:r>
          </a:p>
          <a:p>
            <a:endParaRPr lang="en-US" sz="3200" dirty="0">
              <a:cs typeface="Consolas" panose="020B0609020204030204" pitchFamily="49" charset="0"/>
            </a:endParaRPr>
          </a:p>
          <a:p>
            <a:r>
              <a:rPr lang="en-US" sz="3200" dirty="0" smtClean="0">
                <a:cs typeface="Consolas" panose="020B0609020204030204" pitchFamily="49" charset="0"/>
              </a:rPr>
              <a:t>Useful for merging changes from upstream into a private branch</a:t>
            </a:r>
          </a:p>
          <a:p>
            <a:endParaRPr lang="en-US" sz="3200" dirty="0" smtClean="0"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cs typeface="Consolas" panose="020B0609020204030204" pitchFamily="49" charset="0"/>
              </a:rPr>
              <a:t>Rebase a branch</a:t>
            </a:r>
          </a:p>
          <a:p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3200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rebase &lt;branch name&gt;</a:t>
            </a:r>
            <a:endParaRPr lang="en-US" sz="2000" dirty="0" smtClean="0">
              <a:latin typeface="Cambria" panose="02040503050406030204" pitchFamily="18" charset="0"/>
              <a:cs typeface="Consolas" panose="020B0609020204030204" pitchFamily="49" charset="0"/>
            </a:endParaRPr>
          </a:p>
          <a:p>
            <a:endParaRPr lang="en-US" sz="3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cs typeface="Consolas" panose="020B0609020204030204" pitchFamily="49" charset="0"/>
              </a:rPr>
              <a:t>Resolve conflicts</a:t>
            </a:r>
          </a:p>
          <a:p>
            <a:r>
              <a:rPr lang="en-US" sz="3200" dirty="0">
                <a:cs typeface="Consolas" panose="020B0609020204030204" pitchFamily="49" charset="0"/>
              </a:rPr>
              <a:t>	</a:t>
            </a:r>
            <a:r>
              <a:rPr lang="en-US" sz="3200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200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mergetool</a:t>
            </a:r>
            <a:endParaRPr lang="en-US" sz="3200" dirty="0" smtClean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3200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rebase --continue</a:t>
            </a:r>
            <a:endParaRPr lang="en-US" sz="3200" dirty="0" smtClean="0">
              <a:cs typeface="Consolas" panose="020B0609020204030204" pitchFamily="49" charset="0"/>
            </a:endParaRPr>
          </a:p>
        </p:txBody>
      </p:sp>
      <p:pic>
        <p:nvPicPr>
          <p:cNvPr id="2050" name="Picture 2" descr="http://i.ebayimg.com/images/i/280800978843-0-1/s-l100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2923" y="3811263"/>
            <a:ext cx="2379077" cy="2379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0985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1449" y="393032"/>
            <a:ext cx="1958870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Rebase </a:t>
            </a:r>
          </a:p>
          <a:p>
            <a:endParaRPr lang="en-US" sz="4400" dirty="0"/>
          </a:p>
          <a:p>
            <a:r>
              <a:rPr lang="en-US" sz="4400" dirty="0" smtClean="0"/>
              <a:t>TODO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3798371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1449" y="288758"/>
            <a:ext cx="824680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Connecting to external repositories</a:t>
            </a:r>
            <a:endParaRPr lang="en-US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481449" y="865694"/>
            <a:ext cx="9018816" cy="5509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 smtClean="0">
                <a:cs typeface="Consolas" panose="020B0609020204030204" pitchFamily="49" charset="0"/>
              </a:rPr>
              <a:t>The basic workflow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 smtClean="0">
              <a:cs typeface="Consolas" panose="020B06090202040302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cs typeface="Consolas" panose="020B0609020204030204" pitchFamily="49" charset="0"/>
              </a:rPr>
              <a:t>Clone </a:t>
            </a:r>
            <a:r>
              <a:rPr lang="en-US" sz="3200" dirty="0">
                <a:cs typeface="Consolas" panose="020B0609020204030204" pitchFamily="49" charset="0"/>
              </a:rPr>
              <a:t>existing </a:t>
            </a:r>
            <a:r>
              <a:rPr lang="en-US" sz="3200" dirty="0" smtClean="0">
                <a:cs typeface="Consolas" panose="020B0609020204030204" pitchFamily="49" charset="0"/>
              </a:rPr>
              <a:t>repository</a:t>
            </a:r>
          </a:p>
          <a:p>
            <a:pPr lvl="1"/>
            <a:r>
              <a:rPr lang="en-US" sz="3200" dirty="0" smtClean="0">
                <a:cs typeface="Consolas" panose="020B0609020204030204" pitchFamily="49" charset="0"/>
              </a:rPr>
              <a:t>	</a:t>
            </a:r>
            <a:r>
              <a:rPr lang="en-US" sz="32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clone &lt;repo</a:t>
            </a: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cs typeface="Consolas" panose="020B0609020204030204" pitchFamily="49" charset="0"/>
              </a:rPr>
              <a:t>Work locally</a:t>
            </a:r>
          </a:p>
          <a:p>
            <a:pPr lvl="1"/>
            <a:r>
              <a:rPr lang="en-US" sz="3200" dirty="0" smtClean="0">
                <a:cs typeface="Consolas" panose="020B0609020204030204" pitchFamily="49" charset="0"/>
              </a:rPr>
              <a:t>	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edit </a:t>
            </a: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files / </a:t>
            </a:r>
            <a:r>
              <a:rPr lang="en-US" sz="32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add . / </a:t>
            </a:r>
            <a:r>
              <a:rPr lang="en-US" sz="32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commit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cs typeface="Consolas" panose="020B0609020204030204" pitchFamily="49" charset="0"/>
              </a:rPr>
              <a:t>Take changes from the remote repository</a:t>
            </a:r>
          </a:p>
          <a:p>
            <a:pPr lvl="1"/>
            <a:r>
              <a:rPr lang="en-US" sz="3200" dirty="0" smtClean="0">
                <a:cs typeface="Consolas" panose="020B0609020204030204" pitchFamily="49" charset="0"/>
              </a:rPr>
              <a:t>	</a:t>
            </a:r>
            <a:r>
              <a:rPr lang="en-US" sz="32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pull</a:t>
            </a:r>
            <a:endParaRPr lang="en-US" sz="3200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cs typeface="Consolas" panose="020B0609020204030204" pitchFamily="49" charset="0"/>
              </a:rPr>
              <a:t>Submit your changes to the external repository</a:t>
            </a:r>
          </a:p>
          <a:p>
            <a:pPr lvl="1"/>
            <a:r>
              <a:rPr lang="en-US" sz="3200" dirty="0" smtClean="0">
                <a:cs typeface="Consolas" panose="020B0609020204030204" pitchFamily="49" charset="0"/>
              </a:rPr>
              <a:t>	</a:t>
            </a:r>
            <a:r>
              <a:rPr lang="en-US" sz="32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push</a:t>
            </a:r>
          </a:p>
          <a:p>
            <a:pPr lvl="1"/>
            <a:endParaRPr lang="en-US" sz="3200" dirty="0">
              <a:cs typeface="Consolas" panose="020B0609020204030204" pitchFamily="49" charset="0"/>
            </a:endParaRPr>
          </a:p>
        </p:txBody>
      </p:sp>
      <p:sp>
        <p:nvSpPr>
          <p:cNvPr id="6" name="Curved Up Arrow 5"/>
          <p:cNvSpPr/>
          <p:nvPr/>
        </p:nvSpPr>
        <p:spPr>
          <a:xfrm rot="16200000">
            <a:off x="8817648" y="3775910"/>
            <a:ext cx="2758741" cy="1190626"/>
          </a:xfrm>
          <a:prstGeom prst="curvedUpArrow">
            <a:avLst>
              <a:gd name="adj1" fmla="val 9173"/>
              <a:gd name="adj2" fmla="val 25972"/>
              <a:gd name="adj3" fmla="val 339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026" name="Picture 2" descr="https://c2.staticflickr.com/4/3096/2450871003_16b7862cb7_b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4678" y="0"/>
            <a:ext cx="2027321" cy="2703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11783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1449" y="288758"/>
            <a:ext cx="824680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Connecting to external repositories</a:t>
            </a:r>
            <a:endParaRPr lang="en-US" sz="4400" dirty="0"/>
          </a:p>
        </p:txBody>
      </p:sp>
      <p:sp>
        <p:nvSpPr>
          <p:cNvPr id="7" name="Rectangle 6"/>
          <p:cNvSpPr/>
          <p:nvPr/>
        </p:nvSpPr>
        <p:spPr>
          <a:xfrm>
            <a:off x="681790" y="1804736"/>
            <a:ext cx="2855494" cy="33126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588520" y="1804735"/>
            <a:ext cx="2855494" cy="33126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253486" y="1435404"/>
            <a:ext cx="1677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Local repository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050811" y="1435404"/>
            <a:ext cx="1930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Remote repository</a:t>
            </a:r>
            <a:endParaRPr lang="en-US" dirty="0"/>
          </a:p>
        </p:txBody>
      </p:sp>
      <p:sp>
        <p:nvSpPr>
          <p:cNvPr id="10" name="Right Arrow 9"/>
          <p:cNvSpPr/>
          <p:nvPr/>
        </p:nvSpPr>
        <p:spPr>
          <a:xfrm>
            <a:off x="3537284" y="3934327"/>
            <a:ext cx="3053690" cy="6124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git</a:t>
            </a:r>
            <a:r>
              <a:rPr lang="en-US" dirty="0" smtClean="0"/>
              <a:t> push</a:t>
            </a:r>
            <a:endParaRPr lang="en-US" dirty="0"/>
          </a:p>
        </p:txBody>
      </p:sp>
      <p:sp>
        <p:nvSpPr>
          <p:cNvPr id="14" name="Left Arrow 13"/>
          <p:cNvSpPr/>
          <p:nvPr/>
        </p:nvSpPr>
        <p:spPr>
          <a:xfrm>
            <a:off x="3537284" y="2919085"/>
            <a:ext cx="3053690" cy="59413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git</a:t>
            </a:r>
            <a:r>
              <a:rPr lang="en-US" dirty="0" smtClean="0"/>
              <a:t> pull</a:t>
            </a:r>
            <a:endParaRPr lang="en-US" dirty="0"/>
          </a:p>
        </p:txBody>
      </p:sp>
      <p:sp>
        <p:nvSpPr>
          <p:cNvPr id="17" name="Left Arrow 16"/>
          <p:cNvSpPr/>
          <p:nvPr/>
        </p:nvSpPr>
        <p:spPr>
          <a:xfrm>
            <a:off x="3537284" y="1954825"/>
            <a:ext cx="3053690" cy="594136"/>
          </a:xfrm>
          <a:prstGeom prst="leftArrow">
            <a:avLst/>
          </a:prstGeom>
          <a:solidFill>
            <a:schemeClr val="bg1"/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git</a:t>
            </a:r>
            <a:r>
              <a:rPr lang="en-US" dirty="0" smtClean="0">
                <a:solidFill>
                  <a:schemeClr val="tx1"/>
                </a:solidFill>
              </a:rPr>
              <a:t> clone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872122" y="2359479"/>
            <a:ext cx="5822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(once)</a:t>
            </a:r>
            <a:endParaRPr lang="en-US" sz="1200" dirty="0"/>
          </a:p>
        </p:txBody>
      </p:sp>
      <p:cxnSp>
        <p:nvCxnSpPr>
          <p:cNvPr id="20" name="Straight Connector 19"/>
          <p:cNvCxnSpPr/>
          <p:nvPr/>
        </p:nvCxnSpPr>
        <p:spPr>
          <a:xfrm flipV="1">
            <a:off x="7620000" y="2598821"/>
            <a:ext cx="0" cy="376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7702879" y="2497978"/>
            <a:ext cx="22282" cy="1742576"/>
          </a:xfrm>
          <a:prstGeom prst="line">
            <a:avLst/>
          </a:prstGeom>
          <a:ln w="5715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8237621" y="2636478"/>
            <a:ext cx="887" cy="931872"/>
          </a:xfrm>
          <a:prstGeom prst="line">
            <a:avLst/>
          </a:prstGeom>
          <a:ln w="5715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7808039" y="3568350"/>
            <a:ext cx="429582" cy="281755"/>
          </a:xfrm>
          <a:prstGeom prst="line">
            <a:avLst/>
          </a:prstGeom>
          <a:ln w="5715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8550442" y="2675139"/>
            <a:ext cx="0" cy="427275"/>
          </a:xfrm>
          <a:prstGeom prst="line">
            <a:avLst/>
          </a:prstGeom>
          <a:ln w="5715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>
            <a:off x="8237622" y="3012745"/>
            <a:ext cx="312820" cy="275887"/>
          </a:xfrm>
          <a:prstGeom prst="line">
            <a:avLst/>
          </a:prstGeom>
          <a:ln w="5715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1575632" y="2497978"/>
            <a:ext cx="22282" cy="1742576"/>
          </a:xfrm>
          <a:prstGeom prst="line">
            <a:avLst/>
          </a:prstGeom>
          <a:ln w="5715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2110374" y="2636478"/>
            <a:ext cx="887" cy="931872"/>
          </a:xfrm>
          <a:prstGeom prst="line">
            <a:avLst/>
          </a:prstGeom>
          <a:ln w="5715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H="1">
            <a:off x="1680792" y="3568350"/>
            <a:ext cx="429582" cy="281755"/>
          </a:xfrm>
          <a:prstGeom prst="line">
            <a:avLst/>
          </a:prstGeom>
          <a:ln w="5715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2423195" y="2675139"/>
            <a:ext cx="0" cy="427275"/>
          </a:xfrm>
          <a:prstGeom prst="line">
            <a:avLst/>
          </a:prstGeom>
          <a:ln w="5715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>
            <a:off x="2110375" y="3012745"/>
            <a:ext cx="312820" cy="275887"/>
          </a:xfrm>
          <a:prstGeom prst="line">
            <a:avLst/>
          </a:prstGeom>
          <a:ln w="5715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8237621" y="2359479"/>
            <a:ext cx="0" cy="315660"/>
          </a:xfrm>
          <a:prstGeom prst="line">
            <a:avLst/>
          </a:prstGeom>
          <a:ln w="57150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2423195" y="2359479"/>
            <a:ext cx="0" cy="315660"/>
          </a:xfrm>
          <a:prstGeom prst="line">
            <a:avLst/>
          </a:prstGeom>
          <a:ln w="571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43116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1449" y="288758"/>
            <a:ext cx="877701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External repositories: under the hood</a:t>
            </a:r>
            <a:endParaRPr lang="en-US" sz="4400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575632" y="2497978"/>
            <a:ext cx="22282" cy="1742576"/>
          </a:xfrm>
          <a:prstGeom prst="line">
            <a:avLst/>
          </a:prstGeom>
          <a:ln w="5715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93218" y="1603052"/>
            <a:ext cx="11601766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cs typeface="Consolas" panose="020B0609020204030204" pitchFamily="49" charset="0"/>
              </a:rPr>
              <a:t>Local repository can possibly be connected to multiple</a:t>
            </a:r>
          </a:p>
          <a:p>
            <a:r>
              <a:rPr lang="en-US" sz="3200" dirty="0" smtClean="0">
                <a:cs typeface="Consolas" panose="020B0609020204030204" pitchFamily="49" charset="0"/>
              </a:rPr>
              <a:t>remote repositories (remotes)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 smtClean="0"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cs typeface="Consolas" panose="020B0609020204030204" pitchFamily="49" charset="0"/>
              </a:rPr>
              <a:t>By default, 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clone </a:t>
            </a:r>
            <a:r>
              <a:rPr lang="en-US" sz="3200" dirty="0" smtClean="0">
                <a:cs typeface="Consolas" panose="020B0609020204030204" pitchFamily="49" charset="0"/>
              </a:rPr>
              <a:t>creates a remote called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origin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 smtClean="0"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err="1" smtClean="0">
                <a:cs typeface="Consolas" panose="020B0609020204030204" pitchFamily="49" charset="0"/>
              </a:rPr>
              <a:t>Git</a:t>
            </a:r>
            <a:r>
              <a:rPr lang="en-US" sz="3200" dirty="0" smtClean="0">
                <a:cs typeface="Consolas" panose="020B0609020204030204" pitchFamily="49" charset="0"/>
              </a:rPr>
              <a:t> tracks the state of remote branches; those branches are named</a:t>
            </a:r>
          </a:p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&lt;remote&gt;/&lt;branch name&gt;</a:t>
            </a:r>
          </a:p>
          <a:p>
            <a:endParaRPr lang="en-US" sz="3200" dirty="0">
              <a:cs typeface="Consolas" panose="020B0609020204030204" pitchFamily="49" charset="0"/>
            </a:endParaRPr>
          </a:p>
          <a:p>
            <a:r>
              <a:rPr lang="en-US" sz="3200" dirty="0" smtClean="0">
                <a:cs typeface="Consolas" panose="020B0609020204030204" pitchFamily="49" charset="0"/>
              </a:rPr>
              <a:t>e.g. 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origin/master</a:t>
            </a:r>
          </a:p>
        </p:txBody>
      </p:sp>
    </p:spTree>
    <p:extLst>
      <p:ext uri="{BB962C8B-B14F-4D97-AF65-F5344CB8AC3E}">
        <p14:creationId xmlns:p14="http://schemas.microsoft.com/office/powerpoint/2010/main" val="6086980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1449" y="288758"/>
            <a:ext cx="877701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External repositories: under the hood</a:t>
            </a:r>
            <a:endParaRPr lang="en-US" sz="4400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575632" y="2497978"/>
            <a:ext cx="22282" cy="1742576"/>
          </a:xfrm>
          <a:prstGeom prst="line">
            <a:avLst/>
          </a:prstGeom>
          <a:ln w="5715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93218" y="1603052"/>
            <a:ext cx="12014443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cs typeface="Consolas" panose="020B0609020204030204" pitchFamily="49" charset="0"/>
              </a:rPr>
              <a:t>A tracking branch is a branch which is known to be related to </a:t>
            </a:r>
          </a:p>
          <a:p>
            <a:r>
              <a:rPr lang="en-US" sz="3200" dirty="0" smtClean="0">
                <a:cs typeface="Consolas" panose="020B0609020204030204" pitchFamily="49" charset="0"/>
              </a:rPr>
              <a:t>the specific remote branch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 smtClean="0"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clone </a:t>
            </a:r>
            <a:r>
              <a:rPr lang="en-US" sz="3200" dirty="0" smtClean="0">
                <a:cs typeface="Consolas" panose="020B0609020204030204" pitchFamily="49" charset="0"/>
              </a:rPr>
              <a:t>creates local tracking branches for origin’s branches</a:t>
            </a:r>
          </a:p>
          <a:p>
            <a:r>
              <a:rPr lang="en-US" sz="3200" dirty="0" smtClean="0">
                <a:cs typeface="Consolas" panose="020B0609020204030204" pitchFamily="49" charset="0"/>
              </a:rPr>
              <a:t>	e.g. 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master -&gt; origin/master</a:t>
            </a:r>
          </a:p>
          <a:p>
            <a:endParaRPr lang="en-US" sz="3200" dirty="0" smtClean="0"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cs typeface="Consolas" panose="020B0609020204030204" pitchFamily="49" charset="0"/>
              </a:rPr>
              <a:t>W</a:t>
            </a:r>
            <a:r>
              <a:rPr lang="en-US" sz="3200" dirty="0" smtClean="0">
                <a:cs typeface="Consolas" panose="020B0609020204030204" pitchFamily="49" charset="0"/>
              </a:rPr>
              <a:t>hen checking out a branch with the same name as remote’s branch,</a:t>
            </a:r>
          </a:p>
          <a:p>
            <a:r>
              <a:rPr lang="en-US" sz="3200" dirty="0" smtClean="0">
                <a:cs typeface="Consolas" panose="020B0609020204030204" pitchFamily="49" charset="0"/>
              </a:rPr>
              <a:t>tracking is set up automatically</a:t>
            </a:r>
          </a:p>
        </p:txBody>
      </p:sp>
    </p:spTree>
    <p:extLst>
      <p:ext uri="{BB962C8B-B14F-4D97-AF65-F5344CB8AC3E}">
        <p14:creationId xmlns:p14="http://schemas.microsoft.com/office/powerpoint/2010/main" val="36894700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1449" y="288758"/>
            <a:ext cx="877701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External repositories: under the hood</a:t>
            </a:r>
            <a:endParaRPr lang="en-US" sz="4400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575632" y="2497978"/>
            <a:ext cx="22282" cy="1742576"/>
          </a:xfrm>
          <a:prstGeom prst="line">
            <a:avLst/>
          </a:prstGeom>
          <a:ln w="5715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93218" y="1603052"/>
            <a:ext cx="10875798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fetch </a:t>
            </a:r>
            <a:r>
              <a:rPr lang="en-US" sz="3200" dirty="0" smtClean="0">
                <a:cs typeface="Consolas" panose="020B0609020204030204" pitchFamily="49" charset="0"/>
              </a:rPr>
              <a:t>updates remote branches pointers,</a:t>
            </a:r>
          </a:p>
          <a:p>
            <a:r>
              <a:rPr lang="en-US" sz="3200" dirty="0" smtClean="0">
                <a:cs typeface="Consolas" panose="020B0609020204030204" pitchFamily="49" charset="0"/>
              </a:rPr>
              <a:t>i.e. retrieves the work done by other people on the remote repo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 smtClean="0"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merge </a:t>
            </a:r>
            <a:r>
              <a:rPr lang="en-US" sz="3200" dirty="0" smtClean="0">
                <a:cs typeface="Consolas" panose="020B0609020204030204" pitchFamily="49" charset="0"/>
              </a:rPr>
              <a:t>can merge a local copy of the remote branch</a:t>
            </a:r>
          </a:p>
          <a:p>
            <a:r>
              <a:rPr lang="en-US" sz="3200" dirty="0" smtClean="0">
                <a:cs typeface="Consolas" panose="020B0609020204030204" pitchFamily="49" charset="0"/>
              </a:rPr>
              <a:t>with the local branch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 smtClean="0"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pull </a:t>
            </a:r>
            <a:r>
              <a:rPr lang="en-US" sz="3200" dirty="0" smtClean="0">
                <a:cs typeface="Consolas" panose="020B0609020204030204" pitchFamily="49" charset="0"/>
              </a:rPr>
              <a:t>= 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fetch </a:t>
            </a:r>
            <a:r>
              <a:rPr lang="en-US" sz="3200" dirty="0" smtClean="0">
                <a:cs typeface="Consolas" panose="020B0609020204030204" pitchFamily="49" charset="0"/>
              </a:rPr>
              <a:t>+ 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merge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 smtClean="0"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push </a:t>
            </a:r>
            <a:r>
              <a:rPr lang="en-US" sz="3200" dirty="0" smtClean="0">
                <a:cs typeface="Consolas" panose="020B0609020204030204" pitchFamily="49" charset="0"/>
              </a:rPr>
              <a:t>sends your local changes to the remote repo</a:t>
            </a:r>
            <a:endParaRPr lang="en-US" sz="3200" dirty="0"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36473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1449" y="288758"/>
            <a:ext cx="877701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External repositories: under the hood</a:t>
            </a:r>
            <a:endParaRPr lang="en-US" sz="4400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575632" y="2497978"/>
            <a:ext cx="22282" cy="1742576"/>
          </a:xfrm>
          <a:prstGeom prst="line">
            <a:avLst/>
          </a:prstGeom>
          <a:ln w="5715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3048416"/>
              </p:ext>
            </p:extLst>
          </p:nvPr>
        </p:nvGraphicFramePr>
        <p:xfrm>
          <a:off x="540084" y="1136759"/>
          <a:ext cx="10833768" cy="55572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81684">
                  <a:extLst>
                    <a:ext uri="{9D8B030D-6E8A-4147-A177-3AD203B41FA5}">
                      <a16:colId xmlns:a16="http://schemas.microsoft.com/office/drawing/2014/main" val="755219614"/>
                    </a:ext>
                  </a:extLst>
                </a:gridCol>
                <a:gridCol w="2235200">
                  <a:extLst>
                    <a:ext uri="{9D8B030D-6E8A-4147-A177-3AD203B41FA5}">
                      <a16:colId xmlns:a16="http://schemas.microsoft.com/office/drawing/2014/main" val="3552596207"/>
                    </a:ext>
                  </a:extLst>
                </a:gridCol>
                <a:gridCol w="2708442">
                  <a:extLst>
                    <a:ext uri="{9D8B030D-6E8A-4147-A177-3AD203B41FA5}">
                      <a16:colId xmlns:a16="http://schemas.microsoft.com/office/drawing/2014/main" val="1195332445"/>
                    </a:ext>
                  </a:extLst>
                </a:gridCol>
                <a:gridCol w="2708442">
                  <a:extLst>
                    <a:ext uri="{9D8B030D-6E8A-4147-A177-3AD203B41FA5}">
                      <a16:colId xmlns:a16="http://schemas.microsoft.com/office/drawing/2014/main" val="1891951109"/>
                    </a:ext>
                  </a:extLst>
                </a:gridCol>
              </a:tblGrid>
              <a:tr h="643915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Command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Local repository</a:t>
                      </a:r>
                      <a:endParaRPr 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Remote repository</a:t>
                      </a:r>
                      <a:endParaRPr 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833586"/>
                  </a:ext>
                </a:extLst>
              </a:tr>
              <a:tr h="614168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Local branch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Remote branch pointer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Remote</a:t>
                      </a:r>
                      <a:r>
                        <a:rPr lang="en-US" baseline="0" dirty="0" smtClean="0">
                          <a:solidFill>
                            <a:schemeClr val="bg1"/>
                          </a:solidFill>
                        </a:rPr>
                        <a:t> repository branch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6602193"/>
                  </a:ext>
                </a:extLst>
              </a:tr>
              <a:tr h="6141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a.b.c.d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3016272"/>
                  </a:ext>
                </a:extLst>
              </a:tr>
              <a:tr h="614168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git</a:t>
                      </a:r>
                      <a:r>
                        <a:rPr lang="en-US" dirty="0" smtClean="0"/>
                        <a:t> clone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a.b.c.d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a.b.c.d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a.b.c.d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2859642"/>
                  </a:ext>
                </a:extLst>
              </a:tr>
              <a:tr h="614168">
                <a:tc>
                  <a:txBody>
                    <a:bodyPr/>
                    <a:lstStyle/>
                    <a:p>
                      <a:r>
                        <a:rPr lang="en-US" dirty="0" smtClean="0"/>
                        <a:t>&lt;commits</a:t>
                      </a:r>
                      <a:r>
                        <a:rPr lang="en-US" baseline="0" dirty="0" smtClean="0"/>
                        <a:t> to the remote repo&gt;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a.b.c.d.</a:t>
                      </a:r>
                      <a:r>
                        <a:rPr lang="en-US" dirty="0" err="1" smtClean="0">
                          <a:solidFill>
                            <a:srgbClr val="FF0000"/>
                          </a:solidFill>
                        </a:rPr>
                        <a:t>e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772948"/>
                  </a:ext>
                </a:extLst>
              </a:tr>
              <a:tr h="614168">
                <a:tc>
                  <a:txBody>
                    <a:bodyPr/>
                    <a:lstStyle/>
                    <a:p>
                      <a:r>
                        <a:rPr lang="en-US" dirty="0" smtClean="0"/>
                        <a:t>&lt;commits to the</a:t>
                      </a:r>
                      <a:r>
                        <a:rPr lang="en-US" baseline="0" dirty="0" smtClean="0"/>
                        <a:t> local repo&gt;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a.b.c.d.</a:t>
                      </a:r>
                      <a:r>
                        <a:rPr lang="en-US" dirty="0" err="1" smtClean="0">
                          <a:solidFill>
                            <a:srgbClr val="FF0000"/>
                          </a:solidFill>
                        </a:rPr>
                        <a:t>f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a.b.c.d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a.b.c.d.</a:t>
                      </a:r>
                      <a:r>
                        <a:rPr lang="en-US" dirty="0" err="1" smtClean="0">
                          <a:solidFill>
                            <a:srgbClr val="FF0000"/>
                          </a:solidFill>
                        </a:rPr>
                        <a:t>e</a:t>
                      </a:r>
                      <a:endParaRPr lang="en-US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1642009"/>
                  </a:ext>
                </a:extLst>
              </a:tr>
              <a:tr h="614168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git</a:t>
                      </a:r>
                      <a:r>
                        <a:rPr lang="en-US" dirty="0" smtClean="0"/>
                        <a:t> fetch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a.b.c.d.</a:t>
                      </a:r>
                      <a:r>
                        <a:rPr lang="en-US" dirty="0" err="1" smtClean="0">
                          <a:solidFill>
                            <a:srgbClr val="FF0000"/>
                          </a:solidFill>
                        </a:rPr>
                        <a:t>f</a:t>
                      </a:r>
                      <a:endParaRPr lang="en-US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a.b.c.d.</a:t>
                      </a:r>
                      <a:r>
                        <a:rPr lang="en-US" dirty="0" err="1" smtClean="0">
                          <a:solidFill>
                            <a:srgbClr val="FF0000"/>
                          </a:solidFill>
                        </a:rPr>
                        <a:t>e</a:t>
                      </a:r>
                      <a:endParaRPr lang="en-US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a.b.c.d.</a:t>
                      </a:r>
                      <a:r>
                        <a:rPr lang="en-US" dirty="0" err="1" smtClean="0">
                          <a:solidFill>
                            <a:srgbClr val="FF0000"/>
                          </a:solidFill>
                        </a:rPr>
                        <a:t>e</a:t>
                      </a:r>
                      <a:endParaRPr lang="en-US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0216737"/>
                  </a:ext>
                </a:extLst>
              </a:tr>
              <a:tr h="614168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git</a:t>
                      </a:r>
                      <a:r>
                        <a:rPr lang="en-US" baseline="0" dirty="0" smtClean="0"/>
                        <a:t> merge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a.b.c.d.</a:t>
                      </a:r>
                      <a:r>
                        <a:rPr lang="en-US" dirty="0" err="1" smtClean="0">
                          <a:solidFill>
                            <a:srgbClr val="FF0000"/>
                          </a:solidFill>
                        </a:rPr>
                        <a:t>e.f.f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’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a.b.c.d.</a:t>
                      </a:r>
                      <a:r>
                        <a:rPr lang="en-US" dirty="0" err="1" smtClean="0">
                          <a:solidFill>
                            <a:srgbClr val="FF0000"/>
                          </a:solidFill>
                        </a:rPr>
                        <a:t>e</a:t>
                      </a:r>
                      <a:endParaRPr lang="en-US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a.b.c.d.</a:t>
                      </a:r>
                      <a:r>
                        <a:rPr lang="en-US" dirty="0" err="1" smtClean="0">
                          <a:solidFill>
                            <a:srgbClr val="FF0000"/>
                          </a:solidFill>
                        </a:rPr>
                        <a:t>e</a:t>
                      </a:r>
                      <a:endParaRPr lang="en-US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0985843"/>
                  </a:ext>
                </a:extLst>
              </a:tr>
              <a:tr h="614168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git</a:t>
                      </a:r>
                      <a:r>
                        <a:rPr lang="en-US" dirty="0" smtClean="0"/>
                        <a:t> push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a.b.c.d.</a:t>
                      </a:r>
                      <a:r>
                        <a:rPr lang="en-US" dirty="0" err="1" smtClean="0">
                          <a:solidFill>
                            <a:srgbClr val="FF0000"/>
                          </a:solidFill>
                        </a:rPr>
                        <a:t>e.f.f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’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a.b.c.d.</a:t>
                      </a:r>
                      <a:r>
                        <a:rPr lang="en-US" dirty="0" err="1" smtClean="0">
                          <a:solidFill>
                            <a:srgbClr val="FF0000"/>
                          </a:solidFill>
                        </a:rPr>
                        <a:t>e.f.f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a.b.c.d.</a:t>
                      </a:r>
                      <a:r>
                        <a:rPr lang="en-US" dirty="0" err="1" smtClean="0">
                          <a:solidFill>
                            <a:srgbClr val="FF0000"/>
                          </a:solidFill>
                        </a:rPr>
                        <a:t>e.f.f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’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78773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6638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1449" y="393032"/>
            <a:ext cx="229178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Why </a:t>
            </a:r>
            <a:r>
              <a:rPr lang="en-US" sz="4400" dirty="0" err="1" smtClean="0"/>
              <a:t>Git</a:t>
            </a:r>
            <a:r>
              <a:rPr lang="en-US" sz="4400" dirty="0" smtClean="0"/>
              <a:t>?</a:t>
            </a:r>
            <a:endParaRPr lang="en-US" sz="4400" dirty="0"/>
          </a:p>
        </p:txBody>
      </p:sp>
      <p:sp>
        <p:nvSpPr>
          <p:cNvPr id="2" name="TextBox 1"/>
          <p:cNvSpPr txBox="1"/>
          <p:nvPr/>
        </p:nvSpPr>
        <p:spPr>
          <a:xfrm>
            <a:off x="713874" y="1724526"/>
            <a:ext cx="7223003" cy="45858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Exemplary branches support</a:t>
            </a:r>
          </a:p>
          <a:p>
            <a:r>
              <a:rPr lang="en-US" sz="2800" dirty="0" smtClean="0"/>
              <a:t>	branching was never so easy</a:t>
            </a:r>
          </a:p>
          <a:p>
            <a:endParaRPr lang="en-US" sz="2800" i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Very powerful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can do everything		</a:t>
            </a:r>
            <a:r>
              <a:rPr lang="en-US" sz="1400" dirty="0" smtClean="0"/>
              <a:t>* shoot you in the foot as well</a:t>
            </a:r>
          </a:p>
          <a:p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err="1" smtClean="0"/>
              <a:t>Github</a:t>
            </a:r>
            <a:endParaRPr lang="en-US" sz="3200" dirty="0" smtClean="0"/>
          </a:p>
          <a:p>
            <a:pPr lvl="1"/>
            <a:r>
              <a:rPr lang="en-US" sz="2800" dirty="0" smtClean="0"/>
              <a:t>	every OSS project alive migrated to </a:t>
            </a:r>
            <a:r>
              <a:rPr lang="en-US" sz="2800" dirty="0" err="1" smtClean="0"/>
              <a:t>github</a:t>
            </a:r>
            <a:endParaRPr lang="en-US" sz="2800" dirty="0" smtClean="0"/>
          </a:p>
          <a:p>
            <a:pPr lvl="1"/>
            <a:r>
              <a:rPr lang="en-US" sz="2800" dirty="0"/>
              <a:t>	</a:t>
            </a:r>
            <a:r>
              <a:rPr lang="en-US" sz="2800" dirty="0" smtClean="0"/>
              <a:t>and </a:t>
            </a:r>
            <a:r>
              <a:rPr lang="en-US" sz="2800" dirty="0" err="1" smtClean="0"/>
              <a:t>github</a:t>
            </a:r>
            <a:r>
              <a:rPr lang="en-US" sz="2800" dirty="0" smtClean="0"/>
              <a:t> is very sexy anyway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pic>
        <p:nvPicPr>
          <p:cNvPr id="3078" name="Picture 6" descr="2000px-PEO-octocat-1.svg.png (2000×2000)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202296" y="5095522"/>
            <a:ext cx="1609724" cy="1609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mercurial-vs-git.jpg (600×375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5750" y="3176499"/>
            <a:ext cx="2910840" cy="1819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66775" y="6459025"/>
            <a:ext cx="60548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/>
              <a:t>Git</a:t>
            </a:r>
            <a:r>
              <a:rPr lang="en-US" sz="1000" dirty="0" smtClean="0"/>
              <a:t> </a:t>
            </a:r>
            <a:r>
              <a:rPr lang="en-US" sz="1000" dirty="0" err="1" smtClean="0"/>
              <a:t>swiss</a:t>
            </a:r>
            <a:r>
              <a:rPr lang="en-US" sz="1000" dirty="0" smtClean="0"/>
              <a:t> knife is taken from http://stevelosh.com/blog/2010/01/the-real-difference-between-mercurial-and-git/</a:t>
            </a:r>
            <a:endParaRPr lang="en-US" sz="1000" dirty="0"/>
          </a:p>
        </p:txBody>
      </p:sp>
      <p:pic>
        <p:nvPicPr>
          <p:cNvPr id="3084" name="Picture 12" descr="Branches_of_a_tree.JPG (2576×1932)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6019" y="1368344"/>
            <a:ext cx="2019301" cy="1708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66660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1449" y="288758"/>
            <a:ext cx="481664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Branching strategies</a:t>
            </a:r>
            <a:endParaRPr lang="en-US" sz="4400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575632" y="2497978"/>
            <a:ext cx="22282" cy="1742576"/>
          </a:xfrm>
          <a:prstGeom prst="line">
            <a:avLst/>
          </a:prstGeom>
          <a:ln w="5715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81449" y="1137831"/>
            <a:ext cx="14602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cs typeface="Consolas" panose="020B0609020204030204" pitchFamily="49" charset="0"/>
              </a:rPr>
              <a:t>TODO</a:t>
            </a:r>
            <a:endParaRPr lang="en-US" sz="3200" dirty="0" smtClean="0"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92262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1449" y="288758"/>
            <a:ext cx="575965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Concept of pull requests</a:t>
            </a:r>
            <a:endParaRPr lang="en-US" sz="4400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575632" y="2497978"/>
            <a:ext cx="22282" cy="1742576"/>
          </a:xfrm>
          <a:prstGeom prst="line">
            <a:avLst/>
          </a:prstGeom>
          <a:ln w="5715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81449" y="1137831"/>
            <a:ext cx="14602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cs typeface="Consolas" panose="020B0609020204030204" pitchFamily="49" charset="0"/>
              </a:rPr>
              <a:t>TODO</a:t>
            </a:r>
            <a:endParaRPr lang="en-US" sz="3200" dirty="0" smtClean="0"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27809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1449" y="288758"/>
            <a:ext cx="371928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In Visual Studio</a:t>
            </a:r>
            <a:endParaRPr lang="en-US" sz="4400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575632" y="2497978"/>
            <a:ext cx="22282" cy="1742576"/>
          </a:xfrm>
          <a:prstGeom prst="line">
            <a:avLst/>
          </a:prstGeom>
          <a:ln w="5715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81449" y="1137831"/>
            <a:ext cx="14602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cs typeface="Consolas" panose="020B0609020204030204" pitchFamily="49" charset="0"/>
              </a:rPr>
              <a:t>TODO</a:t>
            </a:r>
            <a:endParaRPr lang="en-US" sz="3200" dirty="0" smtClean="0">
              <a:cs typeface="Consolas" panose="020B0609020204030204" pitchFamily="49" charset="0"/>
            </a:endParaRPr>
          </a:p>
        </p:txBody>
      </p:sp>
      <p:pic>
        <p:nvPicPr>
          <p:cNvPr id="2050" name="Picture 2" descr="http://www.thebeancounter.com/wp-content/uploads/2015/08/for_dummies_plai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4478" y="2646328"/>
            <a:ext cx="6180691" cy="3188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ttps://upload.wikimedia.org/wikipedia/commons/thumb/e/e4/Visual_Studio_2013_Logo.svg/500px-Visual_Studio_2013_Logo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4143" y="95673"/>
            <a:ext cx="2323312" cy="2402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66021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1449" y="288758"/>
            <a:ext cx="143558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More</a:t>
            </a:r>
            <a:endParaRPr lang="en-US" sz="4400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575632" y="2497978"/>
            <a:ext cx="22282" cy="1742576"/>
          </a:xfrm>
          <a:prstGeom prst="line">
            <a:avLst/>
          </a:prstGeom>
          <a:ln w="5715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81449" y="1137831"/>
            <a:ext cx="8403262" cy="5878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cs typeface="Consolas" panose="020B0609020204030204" pitchFamily="49" charset="0"/>
              </a:rPr>
              <a:t>Undo working copy changes, but save them</a:t>
            </a:r>
          </a:p>
          <a:p>
            <a:pPr lvl="2"/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stash [apply]</a:t>
            </a:r>
          </a:p>
          <a:p>
            <a:pPr lvl="2"/>
            <a:endParaRPr lang="en-US" sz="2800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cs typeface="Consolas" panose="020B0609020204030204" pitchFamily="49" charset="0"/>
              </a:rPr>
              <a:t>Migrate commit(s) to any other branch</a:t>
            </a:r>
          </a:p>
          <a:p>
            <a:r>
              <a:rPr lang="en-US" sz="3200" dirty="0">
                <a:cs typeface="Consolas" panose="020B0609020204030204" pitchFamily="49" charset="0"/>
              </a:rPr>
              <a:t>	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cherry-pick &lt;commit&gt;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 smtClean="0"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cs typeface="Consolas" panose="020B0609020204030204" pitchFamily="49" charset="0"/>
              </a:rPr>
              <a:t>Creating </a:t>
            </a:r>
            <a:r>
              <a:rPr lang="en-US" sz="3200" dirty="0">
                <a:cs typeface="Consolas" panose="020B0609020204030204" pitchFamily="49" charset="0"/>
              </a:rPr>
              <a:t>a patch</a:t>
            </a:r>
          </a:p>
          <a:p>
            <a:pPr lvl="1"/>
            <a:r>
              <a:rPr lang="en-US" sz="3200" dirty="0">
                <a:cs typeface="Consolas" panose="020B0609020204030204" pitchFamily="49" charset="0"/>
              </a:rPr>
              <a:t>	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diff &amp;&amp; 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apply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 smtClean="0"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cs typeface="Consolas" panose="020B0609020204030204" pitchFamily="49" charset="0"/>
              </a:rPr>
              <a:t>Aggregate several commits into</a:t>
            </a:r>
          </a:p>
          <a:p>
            <a:r>
              <a:rPr lang="en-US" sz="3200" dirty="0">
                <a:cs typeface="Consolas" panose="020B0609020204030204" pitchFamily="49" charset="0"/>
              </a:rPr>
              <a:t>	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reset --soft 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HEAD~n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&amp;&amp; 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commit</a:t>
            </a:r>
          </a:p>
          <a:p>
            <a:endParaRPr lang="en-US" sz="3200" dirty="0" smtClean="0"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29719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1449" y="288758"/>
            <a:ext cx="143558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More</a:t>
            </a:r>
            <a:endParaRPr lang="en-US" sz="4400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575632" y="2497978"/>
            <a:ext cx="22282" cy="1742576"/>
          </a:xfrm>
          <a:prstGeom prst="line">
            <a:avLst/>
          </a:prstGeom>
          <a:ln w="5715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81449" y="1137831"/>
            <a:ext cx="10115270" cy="5878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3200" dirty="0"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cs typeface="Consolas" panose="020B0609020204030204" pitchFamily="49" charset="0"/>
              </a:rPr>
              <a:t>Find a commit which introduced a regression</a:t>
            </a:r>
          </a:p>
          <a:p>
            <a:r>
              <a:rPr lang="en-US" sz="3200" dirty="0">
                <a:cs typeface="Consolas" panose="020B0609020204030204" pitchFamily="49" charset="0"/>
              </a:rPr>
              <a:t>	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bisect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 smtClean="0"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cs typeface="Consolas" panose="020B0609020204030204" pitchFamily="49" charset="0"/>
              </a:rPr>
              <a:t>Find when some string first appeared</a:t>
            </a:r>
          </a:p>
          <a:p>
            <a:r>
              <a:rPr lang="en-US" sz="3200" dirty="0">
                <a:cs typeface="Consolas" panose="020B0609020204030204" pitchFamily="49" charset="0"/>
              </a:rPr>
              <a:t>	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log -S&lt;search term&gt;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 smtClean="0"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cs typeface="Consolas" panose="020B0609020204030204" pitchFamily="49" charset="0"/>
              </a:rPr>
              <a:t>Show </a:t>
            </a:r>
            <a:r>
              <a:rPr lang="en-US" sz="3200" dirty="0">
                <a:cs typeface="Consolas" panose="020B0609020204030204" pitchFamily="49" charset="0"/>
              </a:rPr>
              <a:t>today’s work</a:t>
            </a:r>
          </a:p>
          <a:p>
            <a:pPr lvl="1"/>
            <a:r>
              <a:rPr lang="en-US" sz="3200" dirty="0">
                <a:cs typeface="Consolas" panose="020B0609020204030204" pitchFamily="49" charset="0"/>
              </a:rPr>
              <a:t>	</a:t>
            </a:r>
            <a:r>
              <a:rPr lang="en-US" sz="2800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 --after="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yesterday“</a:t>
            </a:r>
          </a:p>
          <a:p>
            <a:pPr lvl="1"/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--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pretty=format:%s --author="Oleg 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Volkov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</a:p>
          <a:p>
            <a:pPr lvl="1"/>
            <a:endParaRPr lang="en-US" sz="2800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3200" dirty="0"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369540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1449" y="288758"/>
            <a:ext cx="143558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More</a:t>
            </a:r>
            <a:endParaRPr lang="en-US" sz="4400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575632" y="2497978"/>
            <a:ext cx="22282" cy="1742576"/>
          </a:xfrm>
          <a:prstGeom prst="line">
            <a:avLst/>
          </a:prstGeom>
          <a:ln w="5715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81448" y="1137831"/>
            <a:ext cx="10306867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cs typeface="Consolas" panose="020B0609020204030204" pitchFamily="49" charset="0"/>
              </a:rPr>
              <a:t>Create alias for frequently used commands</a:t>
            </a:r>
          </a:p>
          <a:p>
            <a:pPr lvl="1"/>
            <a:r>
              <a:rPr lang="en-US" sz="3200" dirty="0">
                <a:cs typeface="Consolas" panose="020B0609020204030204" pitchFamily="49" charset="0"/>
              </a:rPr>
              <a:t>	</a:t>
            </a:r>
            <a:r>
              <a:rPr lang="en-US" sz="2800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config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--global </a:t>
            </a:r>
            <a:r>
              <a:rPr lang="en-US" sz="2800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alias.daily</a:t>
            </a:r>
            <a:endParaRPr lang="en-US" sz="2800" dirty="0" smtClean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‘log --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after="yesterday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 --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pretty=format:%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		--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author="Oleg </a:t>
            </a:r>
            <a:r>
              <a:rPr lang="en-US" sz="2800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Volkov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“’</a:t>
            </a:r>
          </a:p>
          <a:p>
            <a:pPr lvl="1"/>
            <a:endParaRPr lang="en-US" sz="3200" dirty="0"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cs typeface="Consolas" panose="020B0609020204030204" pitchFamily="49" charset="0"/>
              </a:rPr>
              <a:t>Rewrite </a:t>
            </a:r>
            <a:r>
              <a:rPr lang="en-US" sz="3200" dirty="0">
                <a:cs typeface="Consolas" panose="020B0609020204030204" pitchFamily="49" charset="0"/>
              </a:rPr>
              <a:t>all commits in a branch</a:t>
            </a:r>
          </a:p>
          <a:p>
            <a:pPr lvl="1"/>
            <a:r>
              <a:rPr lang="en-US" sz="3200" dirty="0">
                <a:cs typeface="Consolas" panose="020B0609020204030204" pitchFamily="49" charset="0"/>
              </a:rPr>
              <a:t>	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filter-branch &lt;operation&gt;</a:t>
            </a:r>
          </a:p>
          <a:p>
            <a:pPr lvl="1"/>
            <a:endParaRPr lang="en-US" sz="2800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endParaRPr lang="en-US" sz="2800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3200" dirty="0"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2263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1449" y="393032"/>
            <a:ext cx="488954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What’s not so good?</a:t>
            </a:r>
            <a:endParaRPr lang="en-US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556460" y="1927559"/>
            <a:ext cx="7874913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err="1" smtClean="0"/>
              <a:t>Git</a:t>
            </a:r>
            <a:r>
              <a:rPr lang="en-US" sz="3200" dirty="0" smtClean="0"/>
              <a:t> is complicated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Command names sometimes are weird</a:t>
            </a:r>
          </a:p>
          <a:p>
            <a:r>
              <a:rPr lang="en-US" sz="3200" dirty="0" smtClean="0"/>
              <a:t>	</a:t>
            </a:r>
            <a:r>
              <a:rPr lang="en-US" sz="2400" dirty="0" smtClean="0"/>
              <a:t>checkout -b to create branch? oh well…</a:t>
            </a:r>
            <a:endParaRPr lang="en-US" sz="3200" dirty="0" smtClean="0"/>
          </a:p>
          <a:p>
            <a:endParaRPr lang="en-US" sz="3200" dirty="0" smtClean="0"/>
          </a:p>
          <a:p>
            <a:endParaRPr lang="en-US" sz="32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But, understanding some basics helps a lot!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4738" y="3911411"/>
            <a:ext cx="2533650" cy="1628775"/>
          </a:xfrm>
          <a:prstGeom prst="rect">
            <a:avLst/>
          </a:prstGeom>
        </p:spPr>
      </p:pic>
      <p:pic>
        <p:nvPicPr>
          <p:cNvPr id="1028" name="Picture 4" descr="https://upload.wikimedia.org/wikipedia/commons/c/ca/Proline_mode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8495" y="456117"/>
            <a:ext cx="3039893" cy="2150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2787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1449" y="393032"/>
            <a:ext cx="224414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Installing</a:t>
            </a:r>
            <a:endParaRPr lang="en-US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481449" y="1857375"/>
            <a:ext cx="7854651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err="1" smtClean="0"/>
              <a:t>Git</a:t>
            </a:r>
            <a:r>
              <a:rPr lang="en-US" sz="3200" dirty="0" smtClean="0"/>
              <a:t> is a Unix child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err="1" smtClean="0"/>
              <a:t>Git</a:t>
            </a:r>
            <a:r>
              <a:rPr lang="en-US" sz="3200" dirty="0" smtClean="0"/>
              <a:t> on Windows installs a lot of GNU utilities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…and it’s good!</a:t>
            </a:r>
          </a:p>
        </p:txBody>
      </p:sp>
      <p:pic>
        <p:nvPicPr>
          <p:cNvPr id="4102" name="Picture 6" descr="Gnu.jpg (462×512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9541" y="814388"/>
            <a:ext cx="3347684" cy="3709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33425" y="5800725"/>
            <a:ext cx="2141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Learned to love Bash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0472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1449" y="393032"/>
            <a:ext cx="480497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Know the difference</a:t>
            </a:r>
            <a:endParaRPr lang="en-US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481449" y="1857375"/>
            <a:ext cx="8964634" cy="41857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Primary </a:t>
            </a:r>
            <a:r>
              <a:rPr lang="en-US" sz="3200" dirty="0" err="1" smtClean="0"/>
              <a:t>git</a:t>
            </a:r>
            <a:r>
              <a:rPr lang="en-US" sz="3200" dirty="0" smtClean="0"/>
              <a:t> interface is a command line</a:t>
            </a:r>
          </a:p>
          <a:p>
            <a:pPr lvl="1"/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log --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oneline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--decorate --graph –al</a:t>
            </a:r>
          </a:p>
          <a:p>
            <a:pPr lvl="1"/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Many other clients are present</a:t>
            </a:r>
          </a:p>
          <a:p>
            <a:pPr lvl="1"/>
            <a:r>
              <a:rPr lang="en-US" sz="2400" dirty="0" err="1" smtClean="0"/>
              <a:t>TortoiseGit</a:t>
            </a:r>
            <a:r>
              <a:rPr lang="en-US" sz="2400" dirty="0" smtClean="0"/>
              <a:t>, IDE built-in, GitHub for Windows..</a:t>
            </a:r>
            <a:r>
              <a:rPr lang="en-US" sz="3200" dirty="0" smtClean="0"/>
              <a:t>.</a:t>
            </a:r>
          </a:p>
          <a:p>
            <a:pPr lvl="1"/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Tasks betters suited to GUI are outsourced to tools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  e.g. merge/diff tools: </a:t>
            </a:r>
            <a:r>
              <a:rPr lang="en-US" sz="2400" dirty="0" err="1"/>
              <a:t>K</a:t>
            </a:r>
            <a:r>
              <a:rPr lang="en-US" sz="2400" dirty="0" err="1" smtClean="0"/>
              <a:t>Diff</a:t>
            </a:r>
            <a:r>
              <a:rPr lang="en-US" sz="2400" dirty="0" smtClean="0"/>
              <a:t>, P4Merge, Beyond Compare, Meld…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 smtClean="0"/>
          </a:p>
        </p:txBody>
      </p:sp>
      <p:pic>
        <p:nvPicPr>
          <p:cNvPr id="6151" name="Picture 7" descr="bash-161382_1280.png (1280×794)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9072" y="980663"/>
            <a:ext cx="2493303" cy="1546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5" name="Picture 11" descr="Lightmatter_tortoise.jpg (720×480)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9072" y="2797176"/>
            <a:ext cx="2493303" cy="1662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7" name="Picture 13" descr="4528895105_6b3c6b6814.jpg (500×389)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2950" y="4729264"/>
            <a:ext cx="2216150" cy="1724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20613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1449" y="393032"/>
            <a:ext cx="241861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Let’s start</a:t>
            </a:r>
            <a:endParaRPr lang="en-US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481449" y="1857375"/>
            <a:ext cx="8792792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cs typeface="Consolas" panose="020B0609020204030204" pitchFamily="49" charset="0"/>
              </a:rPr>
              <a:t>Create empty repository</a:t>
            </a:r>
          </a:p>
          <a:p>
            <a:r>
              <a:rPr lang="en-US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3200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200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init</a:t>
            </a:r>
            <a:endParaRPr lang="en-US" sz="3200" dirty="0" smtClean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cs typeface="Consolas" panose="020B0609020204030204" pitchFamily="49" charset="0"/>
              </a:rPr>
              <a:t>Clone existing repository to your PC</a:t>
            </a:r>
          </a:p>
          <a:p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3200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clone https://example.com/repo</a:t>
            </a:r>
          </a:p>
        </p:txBody>
      </p:sp>
    </p:spTree>
    <p:extLst>
      <p:ext uri="{BB962C8B-B14F-4D97-AF65-F5344CB8AC3E}">
        <p14:creationId xmlns:p14="http://schemas.microsoft.com/office/powerpoint/2010/main" val="36445812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1449" y="393032"/>
            <a:ext cx="36910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Everyday churn</a:t>
            </a:r>
            <a:endParaRPr lang="en-US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481449" y="1857375"/>
            <a:ext cx="3368230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cs typeface="Consolas" panose="020B0609020204030204" pitchFamily="49" charset="0"/>
              </a:rPr>
              <a:t>What’s up</a:t>
            </a:r>
          </a:p>
          <a:p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3200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status</a:t>
            </a:r>
          </a:p>
          <a:p>
            <a:endParaRPr lang="en-US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cs typeface="Consolas" panose="020B0609020204030204" pitchFamily="49" charset="0"/>
              </a:rPr>
              <a:t>Add files</a:t>
            </a:r>
          </a:p>
          <a:p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3200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add .</a:t>
            </a:r>
          </a:p>
          <a:p>
            <a:endParaRPr lang="en-US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cs typeface="Consolas" panose="020B0609020204030204" pitchFamily="49" charset="0"/>
              </a:rPr>
              <a:t>Commit</a:t>
            </a:r>
          </a:p>
          <a:p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3200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commit</a:t>
            </a:r>
            <a:endParaRPr lang="en-US" sz="3200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9218" name="Picture 2" descr="ham-wheel1.jpg (450×281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7925" y="3321050"/>
            <a:ext cx="4286250" cy="267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rved Up Arrow 1"/>
          <p:cNvSpPr/>
          <p:nvPr/>
        </p:nvSpPr>
        <p:spPr>
          <a:xfrm rot="16200000">
            <a:off x="3424240" y="3548062"/>
            <a:ext cx="3390900" cy="1190626"/>
          </a:xfrm>
          <a:prstGeom prst="curvedUpArrow">
            <a:avLst>
              <a:gd name="adj1" fmla="val 9173"/>
              <a:gd name="adj2" fmla="val 25972"/>
              <a:gd name="adj3" fmla="val 339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18706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1449" y="393032"/>
            <a:ext cx="293227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Vim first aid</a:t>
            </a:r>
            <a:endParaRPr lang="en-US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481449" y="1857375"/>
            <a:ext cx="2661883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cs typeface="Consolas" panose="020B0609020204030204" pitchFamily="49" charset="0"/>
              </a:rPr>
              <a:t>Exit</a:t>
            </a:r>
          </a:p>
          <a:p>
            <a:r>
              <a:rPr lang="en-US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:q!</a:t>
            </a:r>
          </a:p>
          <a:p>
            <a:endParaRPr lang="en-US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cs typeface="Consolas" panose="020B0609020204030204" pitchFamily="49" charset="0"/>
              </a:rPr>
              <a:t>Edit</a:t>
            </a:r>
          </a:p>
          <a:p>
            <a:r>
              <a:rPr lang="en-US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3200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endParaRPr lang="en-US" sz="3200" dirty="0" smtClean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cs typeface="Consolas" panose="020B0609020204030204" pitchFamily="49" charset="0"/>
              </a:rPr>
              <a:t>Save and exit</a:t>
            </a:r>
          </a:p>
          <a:p>
            <a:r>
              <a:rPr lang="en-US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3200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wq</a:t>
            </a:r>
            <a:endParaRPr lang="en-US" sz="3200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3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8196" name="Picture 4" descr="1040235_bff85296.jpg (640×421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6750" y="1738312"/>
            <a:ext cx="6096000" cy="4010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72993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1056</TotalTime>
  <Words>748</Words>
  <Application>Microsoft Office PowerPoint</Application>
  <PresentationFormat>Widescreen</PresentationFormat>
  <Paragraphs>390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Arial</vt:lpstr>
      <vt:lpstr>Calibri</vt:lpstr>
      <vt:lpstr>Calibri Light</vt:lpstr>
      <vt:lpstr>Cambria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oleg</dc:creator>
  <cp:lastModifiedBy>oleg</cp:lastModifiedBy>
  <cp:revision>203</cp:revision>
  <dcterms:created xsi:type="dcterms:W3CDTF">2015-11-01T13:28:42Z</dcterms:created>
  <dcterms:modified xsi:type="dcterms:W3CDTF">2016-02-06T11:15:05Z</dcterms:modified>
</cp:coreProperties>
</file>