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57" r:id="rId15"/>
    <p:sldId id="285" r:id="rId16"/>
    <p:sldId id="270" r:id="rId17"/>
    <p:sldId id="271" r:id="rId18"/>
    <p:sldId id="290" r:id="rId19"/>
    <p:sldId id="272" r:id="rId20"/>
    <p:sldId id="273" r:id="rId21"/>
    <p:sldId id="274" r:id="rId22"/>
    <p:sldId id="275" r:id="rId23"/>
    <p:sldId id="277" r:id="rId24"/>
    <p:sldId id="284" r:id="rId25"/>
    <p:sldId id="276" r:id="rId26"/>
    <p:sldId id="278" r:id="rId27"/>
    <p:sldId id="279" r:id="rId28"/>
    <p:sldId id="280" r:id="rId29"/>
    <p:sldId id="281" r:id="rId30"/>
    <p:sldId id="282" r:id="rId31"/>
    <p:sldId id="286" r:id="rId32"/>
    <p:sldId id="287" r:id="rId33"/>
    <p:sldId id="288" r:id="rId34"/>
    <p:sldId id="289" r:id="rId35"/>
    <p:sldId id="2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72" autoAdjust="0"/>
  </p:normalViewPr>
  <p:slideViewPr>
    <p:cSldViewPr snapToGrid="0" snapToObjects="1">
      <p:cViewPr varScale="1">
        <p:scale>
          <a:sx n="73" d="100"/>
          <a:sy n="73" d="100"/>
        </p:scale>
        <p:origin x="-188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495B92-5A92-2B45-95C1-9392CD5EE80B}" type="datetimeFigureOut">
              <a:rPr lang="en-US" smtClean="0"/>
              <a:t>4/8/2013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BA519F-B3C0-7B42-8495-EE9650605CE2}" type="slidenum">
              <a:rPr lang="en-US" smtClean="0"/>
              <a:t>‹#›</a:t>
            </a:fld>
            <a:endParaRPr lang="en-US"/>
          </a:p>
        </p:txBody>
      </p:sp>
    </p:spTree>
    <p:extLst>
      <p:ext uri="{BB962C8B-B14F-4D97-AF65-F5344CB8AC3E}">
        <p14:creationId xmlns:p14="http://schemas.microsoft.com/office/powerpoint/2010/main" val="6719382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Shawn,</a:t>
            </a:r>
            <a:r>
              <a:rPr lang="en-US" baseline="0" dirty="0" smtClean="0"/>
              <a:t> Aaron, Patrick, Eddie</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1</a:t>
            </a:fld>
            <a:endParaRPr lang="en-US"/>
          </a:p>
        </p:txBody>
      </p:sp>
    </p:spTree>
    <p:extLst>
      <p:ext uri="{BB962C8B-B14F-4D97-AF65-F5344CB8AC3E}">
        <p14:creationId xmlns:p14="http://schemas.microsoft.com/office/powerpoint/2010/main" val="321374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Glenrose</a:t>
            </a:r>
            <a:r>
              <a:rPr lang="en-US" baseline="0" dirty="0" smtClean="0"/>
              <a:t> specializes in rehabilitation of children and adults. Emphasis on leading edge research.</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2</a:t>
            </a:fld>
            <a:endParaRPr lang="en-US"/>
          </a:p>
        </p:txBody>
      </p:sp>
    </p:spTree>
    <p:extLst>
      <p:ext uri="{BB962C8B-B14F-4D97-AF65-F5344CB8AC3E}">
        <p14:creationId xmlns:p14="http://schemas.microsoft.com/office/powerpoint/2010/main" val="1860597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Damage</a:t>
            </a:r>
            <a:r>
              <a:rPr lang="en-US" baseline="0" dirty="0" smtClean="0"/>
              <a:t> from strokes can affect motor coordination. Therapist trained in all aspects of anatomy with emphasis on movement.</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3</a:t>
            </a:fld>
            <a:endParaRPr lang="en-US"/>
          </a:p>
        </p:txBody>
      </p:sp>
    </p:spTree>
    <p:extLst>
      <p:ext uri="{BB962C8B-B14F-4D97-AF65-F5344CB8AC3E}">
        <p14:creationId xmlns:p14="http://schemas.microsoft.com/office/powerpoint/2010/main" val="16905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Movement, range of motion, restraining</a:t>
            </a:r>
            <a:r>
              <a:rPr lang="en-US" baseline="0" dirty="0" smtClean="0"/>
              <a:t> good limbs practicing motor tasks are all good ways of getting back movement and coordination.</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4</a:t>
            </a:fld>
            <a:endParaRPr lang="en-US"/>
          </a:p>
        </p:txBody>
      </p:sp>
    </p:spTree>
    <p:extLst>
      <p:ext uri="{BB962C8B-B14F-4D97-AF65-F5344CB8AC3E}">
        <p14:creationId xmlns:p14="http://schemas.microsoft.com/office/powerpoint/2010/main" val="2456645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4/8/2013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4/8/2013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4/8/2013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4/8/2013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4/8/2013</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4/8/2013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4/8/2013</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youtube.com/watch?v=0tuYilveIWo"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Target Tapping Game</a:t>
            </a:r>
            <a:endParaRPr lang="en-US" dirty="0"/>
          </a:p>
        </p:txBody>
      </p:sp>
      <p:sp>
        <p:nvSpPr>
          <p:cNvPr id="3" name="Subtitle 2"/>
          <p:cNvSpPr>
            <a:spLocks noGrp="1"/>
          </p:cNvSpPr>
          <p:nvPr>
            <p:ph type="subTitle" idx="1"/>
          </p:nvPr>
        </p:nvSpPr>
        <p:spPr/>
        <p:txBody>
          <a:bodyPr>
            <a:normAutofit lnSpcReduction="10000"/>
          </a:bodyPr>
          <a:lstStyle/>
          <a:p>
            <a:r>
              <a:rPr lang="en-US" dirty="0" smtClean="0"/>
              <a:t>CLIENT:</a:t>
            </a:r>
          </a:p>
          <a:p>
            <a:r>
              <a:rPr lang="en-US" dirty="0"/>
              <a:t>Glenrose Rehabilitation </a:t>
            </a:r>
            <a:r>
              <a:rPr lang="en-US" dirty="0" smtClean="0"/>
              <a:t>Hospital,</a:t>
            </a:r>
          </a:p>
          <a:p>
            <a:r>
              <a:rPr lang="en-US" dirty="0" smtClean="0"/>
              <a:t>Alberta Health Services</a:t>
            </a:r>
          </a:p>
        </p:txBody>
      </p:sp>
    </p:spTree>
    <p:extLst>
      <p:ext uri="{BB962C8B-B14F-4D97-AF65-F5344CB8AC3E}">
        <p14:creationId xmlns:p14="http://schemas.microsoft.com/office/powerpoint/2010/main" val="1152927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p:txBody>
          <a:bodyPr/>
          <a:lstStyle/>
          <a:p>
            <a:r>
              <a:rPr lang="en-US" dirty="0" smtClean="0"/>
              <a:t>Intentions for this system are as follows:</a:t>
            </a:r>
          </a:p>
          <a:p>
            <a:pPr lvl="1"/>
            <a:r>
              <a:rPr lang="en-US" dirty="0" smtClean="0"/>
              <a:t>Therapist makes many tapping environments, all accomplishing different goals and tasks that they feel are important.</a:t>
            </a:r>
          </a:p>
          <a:p>
            <a:pPr lvl="1"/>
            <a:r>
              <a:rPr lang="en-US" dirty="0" smtClean="0"/>
              <a:t>Therapist saves all the created environments.</a:t>
            </a:r>
          </a:p>
          <a:p>
            <a:pPr lvl="1"/>
            <a:r>
              <a:rPr lang="en-US" dirty="0" smtClean="0"/>
              <a:t>Therapists then can load these environments in game.</a:t>
            </a:r>
          </a:p>
          <a:p>
            <a:pPr lvl="1"/>
            <a:r>
              <a:rPr lang="en-US" dirty="0" smtClean="0"/>
              <a:t>A large library of tapping environments becomes available for patients to use.</a:t>
            </a:r>
          </a:p>
          <a:p>
            <a:pPr marL="228600" lvl="1" indent="0">
              <a:buNone/>
            </a:pPr>
            <a:r>
              <a:rPr lang="en-US" dirty="0" smtClean="0"/>
              <a:t> </a:t>
            </a:r>
            <a:endParaRPr lang="en-US" dirty="0"/>
          </a:p>
        </p:txBody>
      </p:sp>
    </p:spTree>
    <p:extLst>
      <p:ext uri="{BB962C8B-B14F-4D97-AF65-F5344CB8AC3E}">
        <p14:creationId xmlns:p14="http://schemas.microsoft.com/office/powerpoint/2010/main" val="1319157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Design many tapping environments, all playable within seconds.</a:t>
            </a:r>
          </a:p>
          <a:p>
            <a:r>
              <a:rPr lang="en-US" dirty="0" smtClean="0"/>
              <a:t>Easy to switch environments.</a:t>
            </a:r>
          </a:p>
          <a:p>
            <a:r>
              <a:rPr lang="en-US" dirty="0" smtClean="0"/>
              <a:t>Therapist can focus on patient more during sessions, rather then the game. </a:t>
            </a:r>
            <a:endParaRPr lang="en-US" dirty="0"/>
          </a:p>
          <a:p>
            <a:pPr lvl="1"/>
            <a:r>
              <a:rPr lang="en-US" dirty="0" smtClean="0"/>
              <a:t>E.G. Instead of saying now grab the blue cube, or having to place new objects down on the table, the therapist can be at the patients side, physically supporting them if need be, and can watch the patient more closely.</a:t>
            </a:r>
          </a:p>
          <a:p>
            <a:r>
              <a:rPr lang="en-US" dirty="0" smtClean="0"/>
              <a:t>Can fine tune environments to patients needs.</a:t>
            </a:r>
            <a:endParaRPr lang="en-US" dirty="0"/>
          </a:p>
        </p:txBody>
      </p:sp>
    </p:spTree>
    <p:extLst>
      <p:ext uri="{BB962C8B-B14F-4D97-AF65-F5344CB8AC3E}">
        <p14:creationId xmlns:p14="http://schemas.microsoft.com/office/powerpoint/2010/main" val="687292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Therapist does not have to remember or keep a log of what kind of environments have been designed for the patient previously.  This can be tracked in game.</a:t>
            </a:r>
          </a:p>
          <a:p>
            <a:r>
              <a:rPr lang="en-US" dirty="0" smtClean="0"/>
              <a:t>More games can be played in a session.</a:t>
            </a:r>
          </a:p>
          <a:p>
            <a:r>
              <a:rPr lang="en-US" dirty="0" smtClean="0"/>
              <a:t>Possibility for less downtime between games.</a:t>
            </a:r>
          </a:p>
          <a:p>
            <a:r>
              <a:rPr lang="en-US" dirty="0" smtClean="0"/>
              <a:t>Patient can see a score and timer on screen. Good Feedback.</a:t>
            </a:r>
          </a:p>
          <a:p>
            <a:r>
              <a:rPr lang="en-US" dirty="0" smtClean="0"/>
              <a:t>MORE ACCURACY!</a:t>
            </a:r>
            <a:endParaRPr lang="en-US" dirty="0"/>
          </a:p>
        </p:txBody>
      </p:sp>
    </p:spTree>
    <p:extLst>
      <p:ext uri="{BB962C8B-B14F-4D97-AF65-F5344CB8AC3E}">
        <p14:creationId xmlns:p14="http://schemas.microsoft.com/office/powerpoint/2010/main" val="3894704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br>
              <a:rPr lang="en-US" dirty="0" smtClean="0"/>
            </a:br>
            <a:r>
              <a:rPr lang="en-US" dirty="0"/>
              <a:t>– compared to traditional game</a:t>
            </a:r>
          </a:p>
        </p:txBody>
      </p:sp>
      <p:sp>
        <p:nvSpPr>
          <p:cNvPr id="3" name="Content Placeholder 2"/>
          <p:cNvSpPr>
            <a:spLocks noGrp="1"/>
          </p:cNvSpPr>
          <p:nvPr>
            <p:ph idx="1"/>
          </p:nvPr>
        </p:nvSpPr>
        <p:spPr/>
        <p:txBody>
          <a:bodyPr/>
          <a:lstStyle/>
          <a:p>
            <a:r>
              <a:rPr lang="en-US" dirty="0" smtClean="0"/>
              <a:t>NOT 3D Objects</a:t>
            </a:r>
          </a:p>
          <a:p>
            <a:r>
              <a:rPr lang="en-US" dirty="0" smtClean="0"/>
              <a:t>NO support for grasping or picking up objects</a:t>
            </a:r>
            <a:endParaRPr lang="en-US" dirty="0"/>
          </a:p>
        </p:txBody>
      </p:sp>
    </p:spTree>
    <p:extLst>
      <p:ext uri="{BB962C8B-B14F-4D97-AF65-F5344CB8AC3E}">
        <p14:creationId xmlns:p14="http://schemas.microsoft.com/office/powerpoint/2010/main" val="1562743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1964002"/>
          </a:xfrm>
        </p:spPr>
        <p:txBody>
          <a:bodyPr>
            <a:normAutofit/>
          </a:bodyPr>
          <a:lstStyle/>
          <a:p>
            <a:r>
              <a:rPr lang="en-US" dirty="0" smtClean="0"/>
              <a:t>Touch-Screen</a:t>
            </a:r>
            <a:br>
              <a:rPr lang="en-US" dirty="0" smtClean="0"/>
            </a:br>
            <a:r>
              <a:rPr lang="en-US" dirty="0" smtClean="0"/>
              <a:t>Windows 7 PC</a:t>
            </a:r>
            <a:br>
              <a:rPr lang="en-US" dirty="0" smtClean="0"/>
            </a:br>
            <a:r>
              <a:rPr lang="en-US" dirty="0" smtClean="0"/>
              <a:t>42-inch LCD TV</a:t>
            </a:r>
            <a:endParaRPr lang="en-US" dirty="0"/>
          </a:p>
        </p:txBody>
      </p:sp>
      <p:sp>
        <p:nvSpPr>
          <p:cNvPr id="6" name="Text Placeholder 5"/>
          <p:cNvSpPr>
            <a:spLocks noGrp="1"/>
          </p:cNvSpPr>
          <p:nvPr>
            <p:ph type="body" sz="half" idx="2"/>
          </p:nvPr>
        </p:nvSpPr>
        <p:spPr>
          <a:xfrm>
            <a:off x="857250" y="1145364"/>
            <a:ext cx="3086100" cy="2675036"/>
          </a:xfrm>
        </p:spPr>
        <p:txBody>
          <a:bodyPr/>
          <a:lstStyle/>
          <a:p>
            <a:r>
              <a:rPr lang="en-US" dirty="0" smtClean="0"/>
              <a:t>Hardware</a:t>
            </a:r>
          </a:p>
          <a:p>
            <a:r>
              <a:rPr lang="en-US" dirty="0" smtClean="0"/>
              <a:t>&amp;</a:t>
            </a:r>
          </a:p>
          <a:p>
            <a:r>
              <a:rPr lang="en-US" dirty="0" smtClean="0"/>
              <a:t>System</a:t>
            </a:r>
            <a:endParaRPr lang="en-US" dirty="0"/>
          </a:p>
        </p:txBody>
      </p:sp>
    </p:spTree>
    <p:extLst>
      <p:ext uri="{BB962C8B-B14F-4D97-AF65-F5344CB8AC3E}">
        <p14:creationId xmlns:p14="http://schemas.microsoft.com/office/powerpoint/2010/main" val="524633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SYSEM COMPONENTS</a:t>
            </a:r>
            <a:endParaRPr lang="en-US" dirty="0"/>
          </a:p>
        </p:txBody>
      </p:sp>
      <p:sp>
        <p:nvSpPr>
          <p:cNvPr id="3" name="Content Placeholder 2"/>
          <p:cNvSpPr>
            <a:spLocks noGrp="1"/>
          </p:cNvSpPr>
          <p:nvPr>
            <p:ph sz="half" idx="1"/>
          </p:nvPr>
        </p:nvSpPr>
        <p:spPr/>
        <p:txBody>
          <a:bodyPr/>
          <a:lstStyle/>
          <a:p>
            <a:r>
              <a:rPr lang="en-US" dirty="0" smtClean="0"/>
              <a:t>HARDWARE:</a:t>
            </a:r>
          </a:p>
          <a:p>
            <a:pPr lvl="1"/>
            <a:r>
              <a:rPr lang="en-US" dirty="0" smtClean="0"/>
              <a:t>42 inch LCD TV</a:t>
            </a:r>
          </a:p>
          <a:p>
            <a:pPr lvl="1"/>
            <a:r>
              <a:rPr lang="en-US" dirty="0" smtClean="0"/>
              <a:t>Capacitive Touch Screen Panel</a:t>
            </a:r>
          </a:p>
          <a:p>
            <a:pPr lvl="1"/>
            <a:r>
              <a:rPr lang="en-US" dirty="0" smtClean="0"/>
              <a:t>Desktop PC</a:t>
            </a:r>
          </a:p>
          <a:p>
            <a:pPr lvl="1"/>
            <a:r>
              <a:rPr lang="en-US" dirty="0" smtClean="0"/>
              <a:t>Custom TV Stand</a:t>
            </a:r>
          </a:p>
          <a:p>
            <a:pPr lvl="1"/>
            <a:endParaRPr lang="en-US" dirty="0"/>
          </a:p>
        </p:txBody>
      </p:sp>
      <p:sp>
        <p:nvSpPr>
          <p:cNvPr id="4" name="Content Placeholder 3"/>
          <p:cNvSpPr>
            <a:spLocks noGrp="1"/>
          </p:cNvSpPr>
          <p:nvPr>
            <p:ph sz="half" idx="2"/>
          </p:nvPr>
        </p:nvSpPr>
        <p:spPr/>
        <p:txBody>
          <a:bodyPr/>
          <a:lstStyle/>
          <a:p>
            <a:r>
              <a:rPr lang="en-US" dirty="0" smtClean="0"/>
              <a:t>SOFTWARE:</a:t>
            </a:r>
          </a:p>
          <a:p>
            <a:pPr lvl="1"/>
            <a:r>
              <a:rPr lang="en-US" dirty="0" smtClean="0"/>
              <a:t>Windows 7</a:t>
            </a:r>
          </a:p>
          <a:p>
            <a:pPr lvl="1"/>
            <a:endParaRPr lang="en-US" dirty="0"/>
          </a:p>
          <a:p>
            <a:pPr lvl="1"/>
            <a:endParaRPr lang="en-US" dirty="0" smtClean="0"/>
          </a:p>
          <a:p>
            <a:r>
              <a:rPr lang="en-US" dirty="0" smtClean="0"/>
              <a:t>DEVELOPMENT TOOLS:</a:t>
            </a:r>
          </a:p>
          <a:p>
            <a:pPr lvl="1"/>
            <a:r>
              <a:rPr lang="en-US" dirty="0" smtClean="0"/>
              <a:t>XNA Game Library 4.0</a:t>
            </a:r>
          </a:p>
          <a:p>
            <a:pPr lvl="1"/>
            <a:r>
              <a:rPr lang="en-US" dirty="0" smtClean="0"/>
              <a:t>C#</a:t>
            </a:r>
          </a:p>
          <a:p>
            <a:pPr lvl="1"/>
            <a:r>
              <a:rPr lang="en-US" dirty="0" smtClean="0"/>
              <a:t>Custom Drivers Supplied By Client.</a:t>
            </a:r>
          </a:p>
          <a:p>
            <a:pPr lvl="1"/>
            <a:r>
              <a:rPr lang="en-US" dirty="0" smtClean="0"/>
              <a:t>Visual Studio 2010</a:t>
            </a: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465367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a:t>
            </a:r>
            <a:br>
              <a:rPr lang="en-US" dirty="0" smtClean="0"/>
            </a:br>
            <a:r>
              <a:rPr lang="en-US" dirty="0" smtClean="0"/>
              <a:t>- User Interaction</a:t>
            </a:r>
            <a:endParaRPr lang="en-US" dirty="0"/>
          </a:p>
        </p:txBody>
      </p:sp>
      <p:sp>
        <p:nvSpPr>
          <p:cNvPr id="3" name="Content Placeholder 2"/>
          <p:cNvSpPr>
            <a:spLocks noGrp="1"/>
          </p:cNvSpPr>
          <p:nvPr>
            <p:ph idx="1"/>
          </p:nvPr>
        </p:nvSpPr>
        <p:spPr/>
        <p:txBody>
          <a:bodyPr/>
          <a:lstStyle/>
          <a:p>
            <a:r>
              <a:rPr lang="en-US" dirty="0" smtClean="0"/>
              <a:t>All interaction is done through a touch screen.</a:t>
            </a:r>
          </a:p>
          <a:p>
            <a:r>
              <a:rPr lang="en-US" dirty="0" smtClean="0"/>
              <a:t>A TV acts as the display, with a touch screen placed on top of the display.</a:t>
            </a:r>
          </a:p>
          <a:p>
            <a:r>
              <a:rPr lang="en-US" dirty="0" smtClean="0"/>
              <a:t>A on-screen-keyboard has been integrated into the application for basic text I/O.</a:t>
            </a:r>
          </a:p>
          <a:p>
            <a:r>
              <a:rPr lang="en-US" dirty="0" smtClean="0"/>
              <a:t>The therapist creates the tapping environments through the touch screen interface, and the patient plays the game by tapping the objects on the touch screen.</a:t>
            </a:r>
            <a:endParaRPr lang="en-US" dirty="0"/>
          </a:p>
        </p:txBody>
      </p:sp>
    </p:spTree>
    <p:extLst>
      <p:ext uri="{BB962C8B-B14F-4D97-AF65-F5344CB8AC3E}">
        <p14:creationId xmlns:p14="http://schemas.microsoft.com/office/powerpoint/2010/main" val="142001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5 MAIN screens</a:t>
            </a:r>
          </a:p>
          <a:p>
            <a:pPr lvl="1"/>
            <a:r>
              <a:rPr lang="en-US" dirty="0" smtClean="0"/>
              <a:t>Main Menu</a:t>
            </a:r>
          </a:p>
          <a:p>
            <a:pPr lvl="1"/>
            <a:r>
              <a:rPr lang="en-US" dirty="0" smtClean="0"/>
              <a:t>Load Environment Screen</a:t>
            </a:r>
          </a:p>
          <a:p>
            <a:pPr lvl="1"/>
            <a:r>
              <a:rPr lang="en-US" dirty="0" smtClean="0"/>
              <a:t>New Environment Screen</a:t>
            </a:r>
          </a:p>
          <a:p>
            <a:pPr lvl="1"/>
            <a:r>
              <a:rPr lang="en-US" dirty="0" smtClean="0"/>
              <a:t>Editing Environment Screen</a:t>
            </a:r>
          </a:p>
          <a:p>
            <a:pPr lvl="1"/>
            <a:r>
              <a:rPr lang="en-US" dirty="0" smtClean="0"/>
              <a:t>Patient Game Screen</a:t>
            </a:r>
          </a:p>
          <a:p>
            <a:pPr lvl="1"/>
            <a:r>
              <a:rPr lang="en-US" dirty="0" smtClean="0"/>
              <a:t>+ Context Specific Menus On Some Screens</a:t>
            </a:r>
          </a:p>
          <a:p>
            <a:pPr lvl="1"/>
            <a:r>
              <a:rPr lang="en-US" dirty="0" smtClean="0"/>
              <a:t>+ Context Specific Help For Every MAIN Screen </a:t>
            </a:r>
            <a:r>
              <a:rPr lang="en-US" dirty="0"/>
              <a:t>E</a:t>
            </a:r>
            <a:r>
              <a:rPr lang="en-US" dirty="0" smtClean="0"/>
              <a:t>xcept Patient Game Screen</a:t>
            </a:r>
            <a:endParaRPr lang="en-US" dirty="0"/>
          </a:p>
        </p:txBody>
      </p:sp>
    </p:spTree>
    <p:extLst>
      <p:ext uri="{BB962C8B-B14F-4D97-AF65-F5344CB8AC3E}">
        <p14:creationId xmlns:p14="http://schemas.microsoft.com/office/powerpoint/2010/main" val="3095113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Design Patterns</a:t>
            </a:r>
            <a:endParaRPr lang="en-CA" dirty="0"/>
          </a:p>
        </p:txBody>
      </p:sp>
      <p:sp>
        <p:nvSpPr>
          <p:cNvPr id="3" name="Content Placeholder 2"/>
          <p:cNvSpPr>
            <a:spLocks noGrp="1"/>
          </p:cNvSpPr>
          <p:nvPr>
            <p:ph idx="1"/>
          </p:nvPr>
        </p:nvSpPr>
        <p:spPr/>
        <p:txBody>
          <a:bodyPr/>
          <a:lstStyle/>
          <a:p>
            <a:r>
              <a:rPr lang="en-CA" dirty="0" smtClean="0"/>
              <a:t>Singleton Pattern</a:t>
            </a:r>
          </a:p>
          <a:p>
            <a:r>
              <a:rPr lang="en-CA" dirty="0" smtClean="0"/>
              <a:t>Command Pattern</a:t>
            </a:r>
          </a:p>
          <a:p>
            <a:r>
              <a:rPr lang="en-CA" dirty="0" smtClean="0"/>
              <a:t>Factory Method</a:t>
            </a:r>
          </a:p>
          <a:p>
            <a:r>
              <a:rPr lang="en-CA" dirty="0" smtClean="0"/>
              <a:t>Composite Pattern</a:t>
            </a:r>
          </a:p>
          <a:p>
            <a:r>
              <a:rPr lang="en-CA" dirty="0" smtClean="0"/>
              <a:t>State Pattern.</a:t>
            </a:r>
          </a:p>
          <a:p>
            <a:r>
              <a:rPr lang="en-CA" smtClean="0"/>
              <a:t>Adapter Pattern</a:t>
            </a:r>
            <a:endParaRPr lang="en-CA" dirty="0" smtClean="0"/>
          </a:p>
        </p:txBody>
      </p:sp>
    </p:spTree>
    <p:extLst>
      <p:ext uri="{BB962C8B-B14F-4D97-AF65-F5344CB8AC3E}">
        <p14:creationId xmlns:p14="http://schemas.microsoft.com/office/powerpoint/2010/main" val="16920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Create new tapping environment =&gt;</a:t>
            </a:r>
          </a:p>
          <a:p>
            <a:r>
              <a:rPr lang="en-US" dirty="0" smtClean="0"/>
              <a:t>Load tapping environment =&gt;</a:t>
            </a:r>
          </a:p>
          <a:p>
            <a:r>
              <a:rPr lang="en-US" dirty="0" smtClean="0"/>
              <a:t>Exit to windows =&gt;</a:t>
            </a:r>
            <a:endParaRPr lang="en-US" dirty="0"/>
          </a:p>
        </p:txBody>
      </p:sp>
      <p:pic>
        <p:nvPicPr>
          <p:cNvPr id="5" name="Picture 4" descr="Screen Shot 2013-03-31 at 3.54.15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8474" y="1196921"/>
            <a:ext cx="5923542" cy="3153154"/>
          </a:xfrm>
          <a:prstGeom prst="rect">
            <a:avLst/>
          </a:prstGeom>
        </p:spPr>
      </p:pic>
      <p:sp>
        <p:nvSpPr>
          <p:cNvPr id="6" name="Line Callout 2 (No Border) 5"/>
          <p:cNvSpPr/>
          <p:nvPr/>
        </p:nvSpPr>
        <p:spPr>
          <a:xfrm>
            <a:off x="6903517" y="3569319"/>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347671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491208"/>
            <a:ext cx="5638800" cy="1362075"/>
          </a:xfrm>
        </p:spPr>
        <p:txBody>
          <a:bodyPr/>
          <a:lstStyle/>
          <a:p>
            <a:r>
              <a:rPr lang="en-US" dirty="0" smtClean="0"/>
              <a:t>Glenrose Rehabilitation Hospital</a:t>
            </a:r>
            <a:endParaRPr lang="en-US" dirty="0"/>
          </a:p>
        </p:txBody>
      </p:sp>
      <p:sp>
        <p:nvSpPr>
          <p:cNvPr id="3" name="Text Placeholder 2"/>
          <p:cNvSpPr>
            <a:spLocks noGrp="1"/>
          </p:cNvSpPr>
          <p:nvPr>
            <p:ph type="body" idx="1"/>
          </p:nvPr>
        </p:nvSpPr>
        <p:spPr>
          <a:xfrm>
            <a:off x="2286000" y="3708253"/>
            <a:ext cx="5638800" cy="2472169"/>
          </a:xfrm>
        </p:spPr>
        <p:txBody>
          <a:bodyPr>
            <a:normAutofit/>
          </a:bodyPr>
          <a:lstStyle/>
          <a:p>
            <a:r>
              <a:rPr lang="en-US" dirty="0" smtClean="0"/>
              <a:t>“The </a:t>
            </a:r>
            <a:r>
              <a:rPr lang="en-US" dirty="0"/>
              <a:t>Glenrose Rehabilitation Hospital is a health care facility unique to Alberta, devoted primarily to high-level rehabilitation care of both adults (including the elderly) and children. The Glenrose is also the academic </a:t>
            </a:r>
            <a:r>
              <a:rPr lang="en-US" dirty="0" err="1"/>
              <a:t>centre</a:t>
            </a:r>
            <a:r>
              <a:rPr lang="en-US" dirty="0"/>
              <a:t> for several University of Alberta medical education programs and plays a strong role in the development and advancement of leading edge research and training opportunities in rehabilitation fields</a:t>
            </a:r>
            <a:r>
              <a:rPr lang="en-US" dirty="0" smtClean="0"/>
              <a:t>.” -</a:t>
            </a:r>
          </a:p>
          <a:p>
            <a:endParaRPr lang="en-US" dirty="0"/>
          </a:p>
          <a:p>
            <a:endParaRPr lang="en-US" dirty="0" smtClean="0"/>
          </a:p>
          <a:p>
            <a:r>
              <a:rPr lang="en-US" sz="1000" dirty="0"/>
              <a:t>http://</a:t>
            </a:r>
            <a:r>
              <a:rPr lang="en-US" sz="1000" dirty="0" err="1"/>
              <a:t>www.albertahealthservices.ca</a:t>
            </a:r>
            <a:r>
              <a:rPr lang="en-US" sz="1000" dirty="0"/>
              <a:t>/</a:t>
            </a:r>
            <a:r>
              <a:rPr lang="en-US" sz="1000" dirty="0" err="1"/>
              <a:t>facilities.asp?pid</a:t>
            </a:r>
            <a:r>
              <a:rPr lang="en-US" sz="1000" dirty="0"/>
              <a:t>=</a:t>
            </a:r>
            <a:r>
              <a:rPr lang="en-US" sz="1000" dirty="0" err="1"/>
              <a:t>facility&amp;rid</a:t>
            </a:r>
            <a:r>
              <a:rPr lang="en-US" sz="1000" dirty="0"/>
              <a:t>=7822</a:t>
            </a:r>
          </a:p>
        </p:txBody>
      </p:sp>
    </p:spTree>
    <p:extLst>
      <p:ext uri="{BB962C8B-B14F-4D97-AF65-F5344CB8AC3E}">
        <p14:creationId xmlns:p14="http://schemas.microsoft.com/office/powerpoint/2010/main" val="3241259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Layout</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Description &amp; Name are appended to give a level / tapping environment its name.</a:t>
            </a:r>
          </a:p>
          <a:p>
            <a:r>
              <a:rPr lang="en-US" dirty="0" smtClean="0"/>
              <a:t>Fill out Description and Name then press CREATE =&gt;</a:t>
            </a:r>
            <a:endParaRPr lang="en-US" dirty="0"/>
          </a:p>
        </p:txBody>
      </p:sp>
      <p:pic>
        <p:nvPicPr>
          <p:cNvPr id="4" name="Picture 3" descr="Screen Shot 2013-03-31 at 3.57.41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8474" y="1071399"/>
            <a:ext cx="6345782" cy="3376586"/>
          </a:xfrm>
          <a:prstGeom prst="rect">
            <a:avLst/>
          </a:prstGeom>
        </p:spPr>
      </p:pic>
      <p:sp>
        <p:nvSpPr>
          <p:cNvPr id="6" name="Line Callout 2 (No Border) 5"/>
          <p:cNvSpPr/>
          <p:nvPr/>
        </p:nvSpPr>
        <p:spPr>
          <a:xfrm>
            <a:off x="7317489" y="3647568"/>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4007498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Layout</a:t>
            </a:r>
            <a:endParaRPr lang="en-US" dirty="0"/>
          </a:p>
        </p:txBody>
      </p:sp>
      <p:sp>
        <p:nvSpPr>
          <p:cNvPr id="3" name="Content Placeholder 2"/>
          <p:cNvSpPr>
            <a:spLocks noGrp="1"/>
          </p:cNvSpPr>
          <p:nvPr>
            <p:ph idx="1"/>
          </p:nvPr>
        </p:nvSpPr>
        <p:spPr>
          <a:xfrm>
            <a:off x="498474" y="4592565"/>
            <a:ext cx="7556313" cy="1738247"/>
          </a:xfrm>
        </p:spPr>
        <p:txBody>
          <a:bodyPr>
            <a:normAutofit fontScale="85000" lnSpcReduction="20000"/>
          </a:bodyPr>
          <a:lstStyle/>
          <a:p>
            <a:r>
              <a:rPr lang="en-US" dirty="0" smtClean="0"/>
              <a:t>Description &amp; Name have been appended to give a level / tapping environment its name.</a:t>
            </a:r>
          </a:p>
          <a:p>
            <a:r>
              <a:rPr lang="en-US" dirty="0" smtClean="0"/>
              <a:t>Highlight a tapping environment by tapping on it in the list then press OPEN =&gt;</a:t>
            </a:r>
          </a:p>
          <a:p>
            <a:r>
              <a:rPr lang="en-US" dirty="0" smtClean="0"/>
              <a:t>Searching also available, tap in search box to open OSK.</a:t>
            </a:r>
            <a:endParaRPr lang="en-US" dirty="0"/>
          </a:p>
        </p:txBody>
      </p:sp>
      <p:pic>
        <p:nvPicPr>
          <p:cNvPr id="5" name="Picture 4" descr="Screen Shot 2013-03-31 at 4.01.20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8473" y="1135058"/>
            <a:ext cx="6344855" cy="3373752"/>
          </a:xfrm>
          <a:prstGeom prst="rect">
            <a:avLst/>
          </a:prstGeom>
        </p:spPr>
      </p:pic>
      <p:sp>
        <p:nvSpPr>
          <p:cNvPr id="6" name="Line Callout 2 5"/>
          <p:cNvSpPr/>
          <p:nvPr/>
        </p:nvSpPr>
        <p:spPr>
          <a:xfrm>
            <a:off x="5146039" y="2076586"/>
            <a:ext cx="1564878" cy="547738"/>
          </a:xfrm>
          <a:prstGeom prst="borderCallout2">
            <a:avLst>
              <a:gd name="adj1" fmla="val 18750"/>
              <a:gd name="adj2" fmla="val -8333"/>
              <a:gd name="adj3" fmla="val 17651"/>
              <a:gd name="adj4" fmla="val -41667"/>
              <a:gd name="adj5" fmla="val -37060"/>
              <a:gd name="adj6" fmla="val -11128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Environment Name</a:t>
            </a:r>
            <a:endParaRPr lang="en-US" dirty="0"/>
          </a:p>
        </p:txBody>
      </p:sp>
      <p:sp>
        <p:nvSpPr>
          <p:cNvPr id="7" name="Line Callout 2 (No Border) 6"/>
          <p:cNvSpPr/>
          <p:nvPr/>
        </p:nvSpPr>
        <p:spPr>
          <a:xfrm>
            <a:off x="758364" y="2318000"/>
            <a:ext cx="1125056" cy="612648"/>
          </a:xfrm>
          <a:prstGeom prst="callout2">
            <a:avLst>
              <a:gd name="adj1" fmla="val 24645"/>
              <a:gd name="adj2" fmla="val 98299"/>
              <a:gd name="adj3" fmla="val 24645"/>
              <a:gd name="adj4" fmla="val 133152"/>
              <a:gd name="adj5" fmla="val -140978"/>
              <a:gd name="adj6" fmla="val 1919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a:t>
            </a:r>
            <a:endParaRPr lang="en-US" dirty="0"/>
          </a:p>
        </p:txBody>
      </p:sp>
      <p:sp>
        <p:nvSpPr>
          <p:cNvPr id="8" name="Line Callout 2 (No Border) 7"/>
          <p:cNvSpPr/>
          <p:nvPr/>
        </p:nvSpPr>
        <p:spPr>
          <a:xfrm>
            <a:off x="7318811" y="3671644"/>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1713886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Editor</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4" name="Picture 3" descr="Screen Shot 2013-03-31 at 4.06.01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8474" y="1062829"/>
            <a:ext cx="6548410" cy="3479407"/>
          </a:xfrm>
          <a:prstGeom prst="rect">
            <a:avLst/>
          </a:prstGeom>
        </p:spPr>
      </p:pic>
      <p:sp>
        <p:nvSpPr>
          <p:cNvPr id="6" name="Line Callout 3 (Accent Bar) 5"/>
          <p:cNvSpPr/>
          <p:nvPr/>
        </p:nvSpPr>
        <p:spPr>
          <a:xfrm>
            <a:off x="6301641" y="367164"/>
            <a:ext cx="1456540" cy="343089"/>
          </a:xfrm>
          <a:prstGeom prst="accentCallout3">
            <a:avLst>
              <a:gd name="adj1" fmla="val 18750"/>
              <a:gd name="adj2" fmla="val -8333"/>
              <a:gd name="adj3" fmla="val 18750"/>
              <a:gd name="adj4" fmla="val -16667"/>
              <a:gd name="adj5" fmla="val 100000"/>
              <a:gd name="adj6" fmla="val -16667"/>
              <a:gd name="adj7" fmla="val 230507"/>
              <a:gd name="adj8" fmla="val 4001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2414148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Game</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5" name="Picture 4" descr="Screen Shot 2013-03-31 at 4.16.27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8474" y="1032734"/>
            <a:ext cx="6718018" cy="3570600"/>
          </a:xfrm>
          <a:prstGeom prst="rect">
            <a:avLst/>
          </a:prstGeom>
        </p:spPr>
      </p:pic>
      <p:sp>
        <p:nvSpPr>
          <p:cNvPr id="6" name="Line Callout 3 (No Border) 5"/>
          <p:cNvSpPr/>
          <p:nvPr/>
        </p:nvSpPr>
        <p:spPr>
          <a:xfrm>
            <a:off x="7072042" y="279445"/>
            <a:ext cx="926889" cy="322464"/>
          </a:xfrm>
          <a:prstGeom prst="callout3">
            <a:avLst>
              <a:gd name="adj1" fmla="val 18750"/>
              <a:gd name="adj2" fmla="val -8333"/>
              <a:gd name="adj3" fmla="val 18750"/>
              <a:gd name="adj4" fmla="val -16667"/>
              <a:gd name="adj5" fmla="val 100000"/>
              <a:gd name="adj6" fmla="val -16667"/>
              <a:gd name="adj7" fmla="val 249308"/>
              <a:gd name="adj8" fmla="val -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Time</a:t>
            </a:r>
            <a:endParaRPr lang="en-US" dirty="0"/>
          </a:p>
        </p:txBody>
      </p:sp>
      <p:sp>
        <p:nvSpPr>
          <p:cNvPr id="7" name="Line Callout 3 (Accent Bar) 6"/>
          <p:cNvSpPr/>
          <p:nvPr/>
        </p:nvSpPr>
        <p:spPr>
          <a:xfrm>
            <a:off x="4959458" y="141005"/>
            <a:ext cx="1384314" cy="412751"/>
          </a:xfrm>
          <a:prstGeom prst="accentCallout3">
            <a:avLst>
              <a:gd name="adj1" fmla="val 18750"/>
              <a:gd name="adj2" fmla="val -8333"/>
              <a:gd name="adj3" fmla="val 18750"/>
              <a:gd name="adj4" fmla="val -16667"/>
              <a:gd name="adj5" fmla="val 100000"/>
              <a:gd name="adj6" fmla="val -16667"/>
              <a:gd name="adj7" fmla="val 225251"/>
              <a:gd name="adj8" fmla="val -52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SCORE</a:t>
            </a:r>
            <a:endParaRPr lang="en-US" dirty="0"/>
          </a:p>
        </p:txBody>
      </p:sp>
    </p:spTree>
    <p:extLst>
      <p:ext uri="{BB962C8B-B14F-4D97-AF65-F5344CB8AC3E}">
        <p14:creationId xmlns:p14="http://schemas.microsoft.com/office/powerpoint/2010/main" val="1941389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23" y="283191"/>
            <a:ext cx="5638800" cy="643750"/>
          </a:xfrm>
        </p:spPr>
        <p:txBody>
          <a:bodyPr/>
          <a:lstStyle/>
          <a:p>
            <a:r>
              <a:rPr lang="en-US" dirty="0" smtClean="0"/>
              <a:t>VIDEO DEMO</a:t>
            </a:r>
            <a:endParaRPr lang="en-US" dirty="0"/>
          </a:p>
        </p:txBody>
      </p:sp>
      <p:sp>
        <p:nvSpPr>
          <p:cNvPr id="3" name="TextBox 2"/>
          <p:cNvSpPr txBox="1"/>
          <p:nvPr/>
        </p:nvSpPr>
        <p:spPr>
          <a:xfrm>
            <a:off x="2387036" y="3209795"/>
            <a:ext cx="5212597" cy="646331"/>
          </a:xfrm>
          <a:prstGeom prst="rect">
            <a:avLst/>
          </a:prstGeom>
          <a:noFill/>
        </p:spPr>
        <p:txBody>
          <a:bodyPr wrap="none" rtlCol="0">
            <a:spAutoFit/>
          </a:bodyPr>
          <a:lstStyle/>
          <a:p>
            <a:r>
              <a:rPr lang="en-US" dirty="0">
                <a:hlinkClick r:id="rId2"/>
              </a:rPr>
              <a:t>http://www.youtube.com/watch?v=</a:t>
            </a:r>
            <a:r>
              <a:rPr lang="en-US" dirty="0" smtClean="0">
                <a:hlinkClick r:id="rId2"/>
              </a:rPr>
              <a:t>0tuYilveIWo</a:t>
            </a:r>
            <a:endParaRPr lang="en-US" dirty="0" smtClean="0"/>
          </a:p>
          <a:p>
            <a:endParaRPr lang="en-US" dirty="0"/>
          </a:p>
        </p:txBody>
      </p:sp>
    </p:spTree>
    <p:extLst>
      <p:ext uri="{BB962C8B-B14F-4D97-AF65-F5344CB8AC3E}">
        <p14:creationId xmlns:p14="http://schemas.microsoft.com/office/powerpoint/2010/main" val="2761378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p:txBody>
          <a:bodyPr/>
          <a:lstStyle/>
          <a:p>
            <a:r>
              <a:rPr lang="en-US" dirty="0" smtClean="0"/>
              <a:t>The first user evaluation we had taught us one thing; our application is very easy to use, only once the application is understood with what it is supposed to do.</a:t>
            </a:r>
          </a:p>
          <a:p>
            <a:r>
              <a:rPr lang="en-US" dirty="0" smtClean="0"/>
              <a:t>We therefore created context specific help across all therapist screens. With the context specific help the therapist will be able to understand the slight subtleties of the game, if they don</a:t>
            </a:r>
            <a:r>
              <a:rPr lang="fr-FR" dirty="0" smtClean="0"/>
              <a:t>’</a:t>
            </a:r>
            <a:r>
              <a:rPr lang="en-US" dirty="0" smtClean="0"/>
              <a:t>t already understand them.</a:t>
            </a:r>
          </a:p>
          <a:p>
            <a:r>
              <a:rPr lang="en-US" dirty="0" smtClean="0"/>
              <a:t>In other words, we found that if you don</a:t>
            </a:r>
            <a:r>
              <a:rPr lang="fr-FR" dirty="0" smtClean="0"/>
              <a:t>’</a:t>
            </a:r>
            <a:r>
              <a:rPr lang="en-US" dirty="0" smtClean="0"/>
              <a:t>t know the game it can be slightly confusing to operate the program. If you understand the game, understanding the program is much easier.</a:t>
            </a:r>
            <a:endParaRPr lang="en-US" dirty="0"/>
          </a:p>
        </p:txBody>
      </p:sp>
    </p:spTree>
    <p:extLst>
      <p:ext uri="{BB962C8B-B14F-4D97-AF65-F5344CB8AC3E}">
        <p14:creationId xmlns:p14="http://schemas.microsoft.com/office/powerpoint/2010/main" val="2995839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a:xfrm>
            <a:off x="498474" y="1318182"/>
            <a:ext cx="7556313" cy="4807982"/>
          </a:xfrm>
        </p:spPr>
        <p:txBody>
          <a:bodyPr>
            <a:normAutofit fontScale="92500" lnSpcReduction="20000"/>
          </a:bodyPr>
          <a:lstStyle/>
          <a:p>
            <a:r>
              <a:rPr lang="en-US" dirty="0" smtClean="0"/>
              <a:t>Our empirical evaluation: Part I</a:t>
            </a:r>
          </a:p>
          <a:p>
            <a:pPr lvl="1"/>
            <a:r>
              <a:rPr lang="en-US" dirty="0" smtClean="0"/>
              <a:t>Questionnaire: </a:t>
            </a:r>
          </a:p>
          <a:p>
            <a:pPr marL="800100" lvl="2" indent="-342900">
              <a:buFont typeface="+mj-lt"/>
              <a:buAutoNum type="arabicPeriod"/>
            </a:pPr>
            <a:r>
              <a:rPr lang="en-US" dirty="0"/>
              <a:t>Rate your technical ability: </a:t>
            </a:r>
            <a:endParaRPr lang="en-US" dirty="0" smtClean="0"/>
          </a:p>
          <a:p>
            <a:pPr marL="800100" lvl="2" indent="-342900">
              <a:buFont typeface="+mj-lt"/>
              <a:buAutoNum type="arabicPeriod"/>
            </a:pPr>
            <a:r>
              <a:rPr lang="en-US" dirty="0"/>
              <a:t>How likely are you to learn a new computer application just for the fun of it: </a:t>
            </a:r>
            <a:endParaRPr lang="en-US" dirty="0" smtClean="0"/>
          </a:p>
          <a:p>
            <a:pPr marL="800100" lvl="2" indent="-342900">
              <a:buFont typeface="+mj-lt"/>
              <a:buAutoNum type="arabicPeriod"/>
            </a:pPr>
            <a:r>
              <a:rPr lang="en-US" dirty="0"/>
              <a:t>How many hours a week do you spend on a computer/smart phone: </a:t>
            </a:r>
            <a:endParaRPr lang="en-US" dirty="0" smtClean="0"/>
          </a:p>
          <a:p>
            <a:pPr marL="800100" lvl="2" indent="-342900">
              <a:buFont typeface="+mj-lt"/>
              <a:buAutoNum type="arabicPeriod"/>
            </a:pPr>
            <a:r>
              <a:rPr lang="en-US" dirty="0"/>
              <a:t>Do you own a touch-screen device: </a:t>
            </a:r>
            <a:endParaRPr lang="en-US" dirty="0" smtClean="0"/>
          </a:p>
          <a:p>
            <a:pPr marL="800100" lvl="2" indent="-342900">
              <a:buFont typeface="+mj-lt"/>
              <a:buAutoNum type="arabicPeriod"/>
            </a:pPr>
            <a:r>
              <a:rPr lang="en-US" dirty="0"/>
              <a:t>You won a prize, you can either claim a cash prize worth $1000 dollars, or a new computer worth $2000; which do you choose (assume you are not in the market for a new computer, and you do not desperately need the cash)? </a:t>
            </a:r>
            <a:endParaRPr lang="en-US" dirty="0" smtClean="0"/>
          </a:p>
          <a:p>
            <a:pPr marL="800100" lvl="2" indent="-342900">
              <a:buFont typeface="+mj-lt"/>
              <a:buAutoNum type="arabicPeriod"/>
            </a:pPr>
            <a:r>
              <a:rPr lang="en-US" dirty="0"/>
              <a:t>Think about your daily activities, if you were told you could have software to accomplish some task you currently do manually (without some sort of automation) and that it could eventually save you half the amount of time, but the software was rated moderate-difficult to learn, how likely would you be to take it (you can not ask for it and decide its to hard so you wont use it): </a:t>
            </a:r>
            <a:br>
              <a:rPr lang="en-US" dirty="0"/>
            </a:br>
            <a:endParaRPr lang="en-US" dirty="0"/>
          </a:p>
        </p:txBody>
      </p:sp>
    </p:spTree>
    <p:extLst>
      <p:ext uri="{BB962C8B-B14F-4D97-AF65-F5344CB8AC3E}">
        <p14:creationId xmlns:p14="http://schemas.microsoft.com/office/powerpoint/2010/main" val="3870099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4" name="Content Placeholder 2"/>
          <p:cNvSpPr>
            <a:spLocks noGrp="1"/>
          </p:cNvSpPr>
          <p:nvPr>
            <p:ph idx="1"/>
          </p:nvPr>
        </p:nvSpPr>
        <p:spPr>
          <a:xfrm>
            <a:off x="498474" y="1318182"/>
            <a:ext cx="7556313" cy="4807982"/>
          </a:xfrm>
        </p:spPr>
        <p:txBody>
          <a:bodyPr>
            <a:normAutofit/>
          </a:bodyPr>
          <a:lstStyle/>
          <a:p>
            <a:r>
              <a:rPr lang="en-US" dirty="0" smtClean="0"/>
              <a:t>Our empirical evaluation: Part I</a:t>
            </a:r>
          </a:p>
          <a:p>
            <a:pPr lvl="1"/>
            <a:r>
              <a:rPr lang="en-US" dirty="0" smtClean="0"/>
              <a:t>Questionnaire: </a:t>
            </a:r>
          </a:p>
          <a:p>
            <a:pPr marL="800100" lvl="2" indent="-342900">
              <a:buFont typeface="+mj-lt"/>
              <a:buAutoNum type="arabicPeriod" startAt="7"/>
            </a:pPr>
            <a:r>
              <a:rPr lang="en-US" dirty="0" smtClean="0"/>
              <a:t>To me computers are the following: </a:t>
            </a:r>
            <a:br>
              <a:rPr lang="en-US" dirty="0" smtClean="0"/>
            </a:br>
            <a:r>
              <a:rPr lang="en-US" sz="1400" dirty="0" smtClean="0"/>
              <a:t>Fun, </a:t>
            </a:r>
            <a:r>
              <a:rPr lang="en-US" sz="1400" dirty="0"/>
              <a:t>Easy To </a:t>
            </a:r>
            <a:r>
              <a:rPr lang="en-US" sz="1400" dirty="0" smtClean="0"/>
              <a:t>Use, Helpful, </a:t>
            </a:r>
            <a:r>
              <a:rPr lang="en-US" sz="1400" dirty="0"/>
              <a:t>Life-</a:t>
            </a:r>
            <a:r>
              <a:rPr lang="en-US" sz="1400" dirty="0" smtClean="0"/>
              <a:t>Saving, Necessity, Confusing, Annoying, Weird, Mystery, Genius, </a:t>
            </a:r>
            <a:r>
              <a:rPr lang="en-US" sz="1400" dirty="0"/>
              <a:t>Magical </a:t>
            </a:r>
            <a:endParaRPr lang="en-US" sz="1400" dirty="0" smtClean="0"/>
          </a:p>
          <a:p>
            <a:pPr marL="800100" lvl="2" indent="-342900">
              <a:buFont typeface="+mj-lt"/>
              <a:buAutoNum type="arabicPeriod" startAt="7"/>
            </a:pPr>
            <a:r>
              <a:rPr lang="en-US" dirty="0" smtClean="0"/>
              <a:t>To </a:t>
            </a:r>
            <a:r>
              <a:rPr lang="en-US" dirty="0"/>
              <a:t>me software is often the following: </a:t>
            </a:r>
            <a:r>
              <a:rPr lang="en-US" dirty="0" smtClean="0"/>
              <a:t/>
            </a:r>
            <a:br>
              <a:rPr lang="en-US" dirty="0" smtClean="0"/>
            </a:br>
            <a:r>
              <a:rPr lang="en-US" sz="1400" dirty="0"/>
              <a:t>Well </a:t>
            </a:r>
            <a:r>
              <a:rPr lang="en-US" sz="1400" dirty="0" smtClean="0"/>
              <a:t>Designed, </a:t>
            </a:r>
            <a:r>
              <a:rPr lang="en-US" sz="1400" dirty="0"/>
              <a:t>Easy To </a:t>
            </a:r>
            <a:r>
              <a:rPr lang="en-US" sz="1400" dirty="0" smtClean="0"/>
              <a:t>Use, Helpful, </a:t>
            </a:r>
            <a:r>
              <a:rPr lang="en-US" sz="1400" dirty="0"/>
              <a:t>Life-</a:t>
            </a:r>
            <a:r>
              <a:rPr lang="en-US" sz="1400" dirty="0" smtClean="0"/>
              <a:t>Saving, </a:t>
            </a:r>
            <a:r>
              <a:rPr lang="en-US" sz="1400" dirty="0"/>
              <a:t>Poorly </a:t>
            </a:r>
            <a:r>
              <a:rPr lang="en-US" sz="1400" dirty="0" smtClean="0"/>
              <a:t>Designed, Obvious, Annoying, Weird, Mystery, Genius, Magical, </a:t>
            </a:r>
            <a:r>
              <a:rPr lang="en-US" sz="1400" dirty="0"/>
              <a:t>Hard To </a:t>
            </a:r>
            <a:r>
              <a:rPr lang="en-US" sz="1400" dirty="0" smtClean="0"/>
              <a:t>Learn, </a:t>
            </a:r>
            <a:r>
              <a:rPr lang="en-US" sz="1400" dirty="0"/>
              <a:t>Useful Once </a:t>
            </a:r>
            <a:r>
              <a:rPr lang="en-US" sz="1400" dirty="0" smtClean="0"/>
              <a:t>Learned, Daunting </a:t>
            </a:r>
            <a:r>
              <a:rPr lang="en-US" sz="1400" dirty="0"/>
              <a:t>To </a:t>
            </a:r>
            <a:r>
              <a:rPr lang="en-US" sz="1400" dirty="0" smtClean="0"/>
              <a:t>Learn, </a:t>
            </a:r>
            <a:r>
              <a:rPr lang="en-US" sz="1400" dirty="0"/>
              <a:t>Motivating To </a:t>
            </a:r>
            <a:r>
              <a:rPr lang="en-US" sz="1400" dirty="0" smtClean="0"/>
              <a:t>Learn.</a:t>
            </a:r>
          </a:p>
          <a:p>
            <a:pPr marL="457200" lvl="2" indent="0">
              <a:buNone/>
            </a:pPr>
            <a:endParaRPr lang="en-US" sz="2000" dirty="0" smtClean="0"/>
          </a:p>
          <a:p>
            <a:pPr marL="800100" lvl="2" indent="-342900">
              <a:buFont typeface="+mj-lt"/>
              <a:buAutoNum type="arabicPeriod" startAt="7"/>
            </a:pPr>
            <a:endParaRPr lang="en-US" dirty="0" smtClean="0"/>
          </a:p>
        </p:txBody>
      </p:sp>
    </p:spTree>
    <p:extLst>
      <p:ext uri="{BB962C8B-B14F-4D97-AF65-F5344CB8AC3E}">
        <p14:creationId xmlns:p14="http://schemas.microsoft.com/office/powerpoint/2010/main" val="12480239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4" name="Content Placeholder 2"/>
          <p:cNvSpPr>
            <a:spLocks noGrp="1"/>
          </p:cNvSpPr>
          <p:nvPr>
            <p:ph idx="1"/>
          </p:nvPr>
        </p:nvSpPr>
        <p:spPr>
          <a:xfrm>
            <a:off x="498474" y="1318181"/>
            <a:ext cx="7556313" cy="5284759"/>
          </a:xfrm>
        </p:spPr>
        <p:txBody>
          <a:bodyPr>
            <a:normAutofit/>
          </a:bodyPr>
          <a:lstStyle/>
          <a:p>
            <a:r>
              <a:rPr lang="en-US" dirty="0" smtClean="0"/>
              <a:t>Our empirical evaluation: Part II</a:t>
            </a:r>
          </a:p>
          <a:p>
            <a:pPr lvl="1"/>
            <a:r>
              <a:rPr lang="en-US" dirty="0" smtClean="0"/>
              <a:t>Questionnaire: </a:t>
            </a:r>
          </a:p>
          <a:p>
            <a:pPr marL="800100" lvl="2" indent="-342900">
              <a:buFont typeface="+mj-lt"/>
              <a:buAutoNum type="arabicPeriod"/>
            </a:pPr>
            <a:r>
              <a:rPr lang="en-US" sz="1500" dirty="0"/>
              <a:t>Was the program flow easy to follow? Explain: </a:t>
            </a:r>
            <a:endParaRPr lang="en-US" sz="1500" dirty="0" smtClean="0"/>
          </a:p>
          <a:p>
            <a:pPr marL="800100" lvl="2" indent="-342900">
              <a:buFont typeface="+mj-lt"/>
              <a:buAutoNum type="arabicPeriod"/>
            </a:pPr>
            <a:r>
              <a:rPr lang="en-US" sz="1500" dirty="0" smtClean="0"/>
              <a:t>Is </a:t>
            </a:r>
            <a:r>
              <a:rPr lang="en-US" sz="1500" dirty="0"/>
              <a:t>there anything about the design you found confusing? Explain: </a:t>
            </a:r>
            <a:endParaRPr lang="en-US" sz="1500" dirty="0" smtClean="0"/>
          </a:p>
          <a:p>
            <a:pPr marL="800100" lvl="2" indent="-342900">
              <a:buFont typeface="+mj-lt"/>
              <a:buAutoNum type="arabicPeriod"/>
            </a:pPr>
            <a:r>
              <a:rPr lang="en-US" sz="1500" dirty="0"/>
              <a:t>Is there anything about the design you found helpful? Explain: </a:t>
            </a:r>
            <a:endParaRPr lang="en-US" sz="1600" dirty="0" smtClean="0"/>
          </a:p>
          <a:p>
            <a:r>
              <a:rPr lang="en-US" dirty="0"/>
              <a:t>Our empirical evaluation: Part </a:t>
            </a:r>
            <a:r>
              <a:rPr lang="en-US" dirty="0" smtClean="0"/>
              <a:t>III</a:t>
            </a:r>
          </a:p>
          <a:p>
            <a:pPr lvl="1"/>
            <a:r>
              <a:rPr lang="en-US" dirty="0" smtClean="0"/>
              <a:t>Questionnaire</a:t>
            </a:r>
            <a:r>
              <a:rPr lang="en-US" dirty="0"/>
              <a:t>: </a:t>
            </a:r>
            <a:endParaRPr lang="en-US" dirty="0" smtClean="0"/>
          </a:p>
          <a:p>
            <a:pPr marL="800100" lvl="2" indent="-342900">
              <a:buFont typeface="+mj-lt"/>
              <a:buAutoNum type="arabicPeriod"/>
            </a:pPr>
            <a:r>
              <a:rPr lang="en-US" sz="1500" dirty="0"/>
              <a:t>Is there another piece of software this program reminds you of? What is it? Explain</a:t>
            </a:r>
            <a:r>
              <a:rPr lang="en-US" sz="1500" dirty="0" smtClean="0"/>
              <a:t>:</a:t>
            </a:r>
          </a:p>
          <a:p>
            <a:pPr marL="800100" lvl="2" indent="-342900">
              <a:buFont typeface="+mj-lt"/>
              <a:buAutoNum type="arabicPeriod"/>
            </a:pPr>
            <a:r>
              <a:rPr lang="en-US" sz="1500" dirty="0"/>
              <a:t>If you were the therapist to use this software, what part of it might stop you from using it daily? Explain: </a:t>
            </a:r>
            <a:endParaRPr lang="en-US" sz="1500" dirty="0" smtClean="0"/>
          </a:p>
          <a:p>
            <a:pPr marL="800100" lvl="2" indent="-342900">
              <a:buFont typeface="+mj-lt"/>
              <a:buAutoNum type="arabicPeriod"/>
            </a:pPr>
            <a:r>
              <a:rPr lang="en-US" sz="1500" dirty="0"/>
              <a:t>If you were the therapist to use this software, what part of it would encourage you to use it daily? Explain</a:t>
            </a:r>
            <a:r>
              <a:rPr lang="en-US" sz="1500" dirty="0" smtClean="0"/>
              <a:t>:</a:t>
            </a:r>
            <a:endParaRPr lang="en-US" sz="1500" dirty="0"/>
          </a:p>
          <a:p>
            <a:r>
              <a:rPr lang="en-US" dirty="0" smtClean="0"/>
              <a:t>Time spent on Task:</a:t>
            </a:r>
          </a:p>
          <a:p>
            <a:pPr lvl="1"/>
            <a:r>
              <a:rPr lang="en-US" dirty="0" smtClean="0"/>
              <a:t>Participants time was measured twice. </a:t>
            </a:r>
          </a:p>
          <a:p>
            <a:pPr lvl="1"/>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2445886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5"/>
            <a:ext cx="7556313" cy="707686"/>
          </a:xfrm>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45952"/>
            <a:ext cx="7556313" cy="4880211"/>
          </a:xfrm>
        </p:spPr>
        <p:txBody>
          <a:bodyPr>
            <a:normAutofit lnSpcReduction="10000"/>
          </a:bodyPr>
          <a:lstStyle/>
          <a:p>
            <a:r>
              <a:rPr lang="en-US" dirty="0" smtClean="0"/>
              <a:t>This is what we found:</a:t>
            </a:r>
          </a:p>
          <a:p>
            <a:pPr lvl="1"/>
            <a:r>
              <a:rPr lang="en-US" dirty="0" smtClean="0"/>
              <a:t>Technical Ability: </a:t>
            </a:r>
          </a:p>
          <a:p>
            <a:pPr lvl="2"/>
            <a:r>
              <a:rPr lang="en-US" dirty="0" smtClean="0"/>
              <a:t>Mean 6.210526316</a:t>
            </a:r>
          </a:p>
          <a:p>
            <a:pPr lvl="2"/>
            <a:r>
              <a:rPr lang="en-US" dirty="0" smtClean="0"/>
              <a:t>Std. Deviation </a:t>
            </a:r>
            <a:r>
              <a:rPr lang="en-US" dirty="0"/>
              <a:t>2.615741819  </a:t>
            </a:r>
            <a:endParaRPr lang="en-US" dirty="0" smtClean="0"/>
          </a:p>
          <a:p>
            <a:pPr lvl="2"/>
            <a:r>
              <a:rPr lang="en-US" dirty="0" smtClean="0"/>
              <a:t>Mode 8</a:t>
            </a:r>
          </a:p>
          <a:p>
            <a:pPr lvl="1"/>
            <a:r>
              <a:rPr lang="en-US" dirty="0" smtClean="0"/>
              <a:t>Learn New Application For Fun: </a:t>
            </a:r>
          </a:p>
          <a:p>
            <a:pPr lvl="2"/>
            <a:r>
              <a:rPr lang="en-US" dirty="0" smtClean="0"/>
              <a:t>Mean 6.105263158 </a:t>
            </a:r>
          </a:p>
          <a:p>
            <a:pPr lvl="2"/>
            <a:r>
              <a:rPr lang="en-US" dirty="0" smtClean="0"/>
              <a:t>Std. Deviation </a:t>
            </a:r>
            <a:r>
              <a:rPr lang="en-US" dirty="0"/>
              <a:t>2.826358805 </a:t>
            </a:r>
            <a:endParaRPr lang="en-US" dirty="0" smtClean="0"/>
          </a:p>
          <a:p>
            <a:pPr lvl="2"/>
            <a:r>
              <a:rPr lang="en-US" dirty="0" smtClean="0"/>
              <a:t>Mode 8</a:t>
            </a:r>
            <a:endParaRPr lang="en-US" dirty="0"/>
          </a:p>
          <a:p>
            <a:pPr lvl="2"/>
            <a:endParaRPr lang="en-US" dirty="0"/>
          </a:p>
          <a:p>
            <a:r>
              <a:rPr lang="en-US" dirty="0" smtClean="0"/>
              <a:t>Correlation Between Questions: </a:t>
            </a:r>
            <a:r>
              <a:rPr lang="en-US" dirty="0"/>
              <a:t>0.845984699 </a:t>
            </a:r>
            <a:endParaRPr lang="en-US" dirty="0" smtClean="0"/>
          </a:p>
          <a:p>
            <a:r>
              <a:rPr lang="en-US" dirty="0" smtClean="0"/>
              <a:t>Moderate to High Correlation Between: 1,2,3,6</a:t>
            </a:r>
            <a:br>
              <a:rPr lang="en-US" dirty="0" smtClean="0"/>
            </a:br>
            <a:r>
              <a:rPr lang="en-US" dirty="0" smtClean="0"/>
              <a:t>Negative Small Correlation with: 5</a:t>
            </a:r>
            <a:endParaRPr lang="en-US" dirty="0"/>
          </a:p>
        </p:txBody>
      </p:sp>
    </p:spTree>
    <p:extLst>
      <p:ext uri="{BB962C8B-B14F-4D97-AF65-F5344CB8AC3E}">
        <p14:creationId xmlns:p14="http://schemas.microsoft.com/office/powerpoint/2010/main" val="666526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sz="half" idx="1"/>
          </p:nvPr>
        </p:nvSpPr>
        <p:spPr>
          <a:xfrm>
            <a:off x="498518" y="1985963"/>
            <a:ext cx="3657600" cy="2504765"/>
          </a:xfrm>
        </p:spPr>
        <p:txBody>
          <a:bodyPr>
            <a:normAutofit lnSpcReduction="10000"/>
          </a:bodyPr>
          <a:lstStyle/>
          <a:p>
            <a:r>
              <a:rPr lang="en-US" dirty="0" smtClean="0"/>
              <a:t>Effects of Strokes</a:t>
            </a:r>
          </a:p>
          <a:p>
            <a:pPr lvl="1"/>
            <a:r>
              <a:rPr lang="en-US" dirty="0" smtClean="0"/>
              <a:t>“Damage </a:t>
            </a:r>
            <a:r>
              <a:rPr lang="en-US" dirty="0"/>
              <a:t>to a lower part of the brain, the cerebellum, </a:t>
            </a:r>
            <a:r>
              <a:rPr lang="en-US" dirty="0">
                <a:solidFill>
                  <a:srgbClr val="FF0000"/>
                </a:solidFill>
              </a:rPr>
              <a:t>can affect the body's ability to coordinate movement</a:t>
            </a:r>
            <a:r>
              <a:rPr lang="en-US" dirty="0"/>
              <a:t>, a disability called </a:t>
            </a:r>
            <a:r>
              <a:rPr lang="en-US" i="1" dirty="0"/>
              <a:t>ataxia</a:t>
            </a:r>
            <a:r>
              <a:rPr lang="en-US" dirty="0"/>
              <a:t>, leading to problems with body posture, walking, and balance</a:t>
            </a:r>
            <a:r>
              <a:rPr lang="en-US" dirty="0" smtClean="0"/>
              <a:t>.” </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“Physical </a:t>
            </a:r>
            <a:r>
              <a:rPr lang="en-US" dirty="0"/>
              <a:t>therapists specialize in treating disabilities related to motor and sensory impairments</a:t>
            </a:r>
            <a:r>
              <a:rPr lang="en-US" dirty="0" smtClean="0"/>
              <a:t>.” “They </a:t>
            </a:r>
            <a:r>
              <a:rPr lang="en-US" dirty="0"/>
              <a:t>are trained in all aspects of anatomy and physiology related to normal function, with an </a:t>
            </a:r>
            <a:r>
              <a:rPr lang="en-US" b="1" u="sng" dirty="0">
                <a:solidFill>
                  <a:srgbClr val="FF0000"/>
                </a:solidFill>
              </a:rPr>
              <a:t>emphasis on movement</a:t>
            </a:r>
            <a:r>
              <a:rPr lang="en-US" dirty="0"/>
              <a:t>. They assess the stroke survivor's strength, endurance, range of motion, gait abnormalities, and sensory deficits to design individualized rehabilitation programs aimed at regaining control over motor functions. </a:t>
            </a:r>
            <a:r>
              <a:rPr lang="en-US" dirty="0" smtClean="0"/>
              <a:t>“</a:t>
            </a:r>
            <a:endParaRPr lang="en-US" dirty="0"/>
          </a:p>
        </p:txBody>
      </p:sp>
      <p:sp>
        <p:nvSpPr>
          <p:cNvPr id="5" name="TextBox 4"/>
          <p:cNvSpPr txBox="1"/>
          <p:nvPr/>
        </p:nvSpPr>
        <p:spPr>
          <a:xfrm>
            <a:off x="180964" y="6373205"/>
            <a:ext cx="4755929" cy="461665"/>
          </a:xfrm>
          <a:prstGeom prst="rect">
            <a:avLst/>
          </a:prstGeom>
          <a:noFill/>
        </p:spPr>
        <p:txBody>
          <a:bodyPr wrap="none" rtlCol="0">
            <a:spAutoFit/>
          </a:bodyPr>
          <a:lstStyle/>
          <a:p>
            <a:r>
              <a:rPr lang="en-US" sz="1200" dirty="0" smtClean="0"/>
              <a:t>National Institute For Neurological Disorders and Stroke</a:t>
            </a:r>
          </a:p>
          <a:p>
            <a:r>
              <a:rPr lang="en-US" sz="1200" dirty="0" smtClean="0"/>
              <a:t>http</a:t>
            </a:r>
            <a:r>
              <a:rPr lang="en-US" sz="1200" dirty="0"/>
              <a:t>://</a:t>
            </a:r>
            <a:r>
              <a:rPr lang="en-US" sz="1200" dirty="0" err="1"/>
              <a:t>www.ninds.nih.gov</a:t>
            </a:r>
            <a:r>
              <a:rPr lang="en-US" sz="1200" dirty="0"/>
              <a:t>/disorders/stroke/</a:t>
            </a:r>
            <a:r>
              <a:rPr lang="en-US" sz="1200" dirty="0" err="1"/>
              <a:t>poststrokerehab.htm</a:t>
            </a:r>
            <a:endParaRPr lang="en-US" sz="1200" dirty="0"/>
          </a:p>
        </p:txBody>
      </p:sp>
      <p:sp>
        <p:nvSpPr>
          <p:cNvPr id="7" name="Content Placeholder 2"/>
          <p:cNvSpPr txBox="1">
            <a:spLocks/>
          </p:cNvSpPr>
          <p:nvPr/>
        </p:nvSpPr>
        <p:spPr>
          <a:xfrm>
            <a:off x="498474"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Patients</a:t>
            </a:r>
            <a:endParaRPr lang="en-US" dirty="0"/>
          </a:p>
        </p:txBody>
      </p:sp>
      <p:sp>
        <p:nvSpPr>
          <p:cNvPr id="8" name="Content Placeholder 2"/>
          <p:cNvSpPr txBox="1">
            <a:spLocks/>
          </p:cNvSpPr>
          <p:nvPr/>
        </p:nvSpPr>
        <p:spPr>
          <a:xfrm>
            <a:off x="4399878"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997205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How many hours a week do you spend on a computer / smart phone?</a:t>
            </a:r>
          </a:p>
          <a:p>
            <a:r>
              <a:rPr lang="en-US" sz="1400" dirty="0" smtClean="0"/>
              <a:t>Coded The Answers</a:t>
            </a:r>
          </a:p>
          <a:p>
            <a:pPr lvl="1"/>
            <a:r>
              <a:rPr lang="en-US" sz="1200" dirty="0"/>
              <a:t>0 – </a:t>
            </a:r>
            <a:r>
              <a:rPr lang="en-US" sz="1200" dirty="0" smtClean="0"/>
              <a:t>10(</a:t>
            </a:r>
            <a:r>
              <a:rPr lang="en-US" sz="1200" dirty="0"/>
              <a:t>1</a:t>
            </a:r>
            <a:r>
              <a:rPr lang="en-US" sz="1200" dirty="0" smtClean="0"/>
              <a:t>)    11</a:t>
            </a:r>
            <a:r>
              <a:rPr lang="en-US" sz="1200" dirty="0"/>
              <a:t>-20 (2</a:t>
            </a:r>
            <a:r>
              <a:rPr lang="en-US" sz="1200" dirty="0" smtClean="0"/>
              <a:t>)    21</a:t>
            </a:r>
            <a:r>
              <a:rPr lang="en-US" sz="1200" dirty="0"/>
              <a:t>-30 (3</a:t>
            </a:r>
            <a:r>
              <a:rPr lang="en-US" sz="1200" dirty="0" smtClean="0"/>
              <a:t>)    31</a:t>
            </a:r>
            <a:r>
              <a:rPr lang="en-US" sz="1200" dirty="0"/>
              <a:t>-40 (4</a:t>
            </a:r>
            <a:r>
              <a:rPr lang="en-US" sz="1200" dirty="0" smtClean="0"/>
              <a:t>)    41</a:t>
            </a:r>
            <a:r>
              <a:rPr lang="en-US" sz="1200" dirty="0"/>
              <a:t>+ (5) </a:t>
            </a:r>
          </a:p>
          <a:p>
            <a:r>
              <a:rPr lang="en-US" sz="1400" dirty="0" smtClean="0"/>
              <a:t>Mean: 3.684210526</a:t>
            </a:r>
          </a:p>
          <a:p>
            <a:r>
              <a:rPr lang="en-US" sz="1400" dirty="0" smtClean="0"/>
              <a:t>Std. Deviation: </a:t>
            </a:r>
            <a:r>
              <a:rPr lang="en-US" sz="1400" dirty="0"/>
              <a:t>1.66842013 </a:t>
            </a:r>
            <a:endParaRPr lang="en-US" sz="1400" dirty="0" smtClean="0"/>
          </a:p>
          <a:p>
            <a:r>
              <a:rPr lang="en-US" sz="1400" dirty="0" smtClean="0"/>
              <a:t>Median: 5 </a:t>
            </a:r>
          </a:p>
          <a:p>
            <a:r>
              <a:rPr lang="en-US" sz="1400" dirty="0" smtClean="0"/>
              <a:t>Mode: </a:t>
            </a:r>
            <a:r>
              <a:rPr lang="en-US" sz="1400" dirty="0"/>
              <a:t>5 </a:t>
            </a:r>
            <a:endParaRPr lang="en-US" sz="1400" dirty="0" smtClean="0"/>
          </a:p>
          <a:p>
            <a:endParaRPr lang="en-US" dirty="0"/>
          </a:p>
        </p:txBody>
      </p:sp>
    </p:spTree>
    <p:extLst>
      <p:ext uri="{BB962C8B-B14F-4D97-AF65-F5344CB8AC3E}">
        <p14:creationId xmlns:p14="http://schemas.microsoft.com/office/powerpoint/2010/main" val="32004216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To me computers are….</a:t>
            </a:r>
            <a:endParaRPr lang="en-US" dirty="0"/>
          </a:p>
          <a:p>
            <a:pPr lvl="1"/>
            <a:r>
              <a:rPr lang="en-US" dirty="0" smtClean="0"/>
              <a:t>Helpful (every participant)</a:t>
            </a:r>
          </a:p>
          <a:p>
            <a:pPr lvl="1"/>
            <a:r>
              <a:rPr lang="en-US" dirty="0" smtClean="0"/>
              <a:t>Necessity</a:t>
            </a:r>
          </a:p>
          <a:p>
            <a:pPr lvl="1"/>
            <a:r>
              <a:rPr lang="en-US" dirty="0" smtClean="0"/>
              <a:t>Fun</a:t>
            </a:r>
          </a:p>
          <a:p>
            <a:pPr lvl="1"/>
            <a:r>
              <a:rPr lang="en-US" dirty="0" smtClean="0"/>
              <a:t>Easy to use</a:t>
            </a:r>
          </a:p>
          <a:p>
            <a:pPr lvl="1"/>
            <a:r>
              <a:rPr lang="en-US" dirty="0" smtClean="0"/>
              <a:t>Annoying, Genius, Magical (tie)</a:t>
            </a:r>
          </a:p>
          <a:p>
            <a:r>
              <a:rPr lang="en-US" dirty="0" smtClean="0"/>
              <a:t>To me software is often.…</a:t>
            </a:r>
          </a:p>
          <a:p>
            <a:pPr lvl="1"/>
            <a:r>
              <a:rPr lang="en-US" dirty="0" smtClean="0"/>
              <a:t>Helpful</a:t>
            </a:r>
          </a:p>
          <a:p>
            <a:pPr lvl="1"/>
            <a:r>
              <a:rPr lang="en-US" dirty="0" smtClean="0"/>
              <a:t>Useful once learned</a:t>
            </a:r>
          </a:p>
          <a:p>
            <a:pPr lvl="1"/>
            <a:r>
              <a:rPr lang="en-US" dirty="0" smtClean="0"/>
              <a:t>Easy to use</a:t>
            </a:r>
          </a:p>
          <a:p>
            <a:pPr lvl="1"/>
            <a:r>
              <a:rPr lang="en-US" dirty="0" smtClean="0"/>
              <a:t>Well Designed</a:t>
            </a:r>
          </a:p>
          <a:p>
            <a:pPr lvl="1"/>
            <a:r>
              <a:rPr lang="en-US" dirty="0" smtClean="0"/>
              <a:t>Hard to learn, Poorly Designed, Annoying</a:t>
            </a:r>
            <a:endParaRPr lang="en-US" dirty="0"/>
          </a:p>
        </p:txBody>
      </p:sp>
    </p:spTree>
    <p:extLst>
      <p:ext uri="{BB962C8B-B14F-4D97-AF65-F5344CB8AC3E}">
        <p14:creationId xmlns:p14="http://schemas.microsoft.com/office/powerpoint/2010/main" val="25636631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Written Responses:</a:t>
            </a:r>
          </a:p>
          <a:p>
            <a:pPr lvl="1"/>
            <a:r>
              <a:rPr lang="en-US" dirty="0" smtClean="0"/>
              <a:t>COMMON FEEDBACK:</a:t>
            </a:r>
          </a:p>
          <a:p>
            <a:pPr lvl="2"/>
            <a:r>
              <a:rPr lang="en-US" dirty="0" smtClean="0"/>
              <a:t>Easy to follow</a:t>
            </a:r>
          </a:p>
          <a:p>
            <a:pPr lvl="2"/>
            <a:r>
              <a:rPr lang="en-US" dirty="0" smtClean="0"/>
              <a:t>Help feature was useful</a:t>
            </a:r>
          </a:p>
          <a:p>
            <a:pPr lvl="2"/>
            <a:r>
              <a:rPr lang="en-US" dirty="0" smtClean="0"/>
              <a:t>Confused by small features </a:t>
            </a:r>
          </a:p>
          <a:p>
            <a:pPr lvl="3"/>
            <a:r>
              <a:rPr lang="en-US" dirty="0" smtClean="0"/>
              <a:t>GO button for search</a:t>
            </a:r>
          </a:p>
          <a:p>
            <a:pPr lvl="3"/>
            <a:r>
              <a:rPr lang="en-US" dirty="0" smtClean="0"/>
              <a:t>Conflicting reports on button placement </a:t>
            </a:r>
          </a:p>
          <a:p>
            <a:pPr lvl="3"/>
            <a:r>
              <a:rPr lang="en-US" dirty="0" smtClean="0"/>
              <a:t>Load screen </a:t>
            </a:r>
            <a:r>
              <a:rPr lang="en-US" dirty="0"/>
              <a:t>c</a:t>
            </a:r>
            <a:r>
              <a:rPr lang="en-US" dirty="0" smtClean="0"/>
              <a:t>onfusion</a:t>
            </a:r>
          </a:p>
          <a:p>
            <a:pPr lvl="3"/>
            <a:r>
              <a:rPr lang="en-US" dirty="0" smtClean="0"/>
              <a:t>New layout screen confusion</a:t>
            </a:r>
          </a:p>
          <a:p>
            <a:pPr lvl="2"/>
            <a:r>
              <a:rPr lang="en-US" dirty="0" smtClean="0"/>
              <a:t>Most confusion from not reading the Help documentation.</a:t>
            </a:r>
          </a:p>
          <a:p>
            <a:pPr lvl="2"/>
            <a:r>
              <a:rPr lang="en-US" dirty="0" smtClean="0"/>
              <a:t>Some people found it like Paint, others like Whack-A-Mole, most said Nothing.</a:t>
            </a:r>
          </a:p>
        </p:txBody>
      </p:sp>
    </p:spTree>
    <p:extLst>
      <p:ext uri="{BB962C8B-B14F-4D97-AF65-F5344CB8AC3E}">
        <p14:creationId xmlns:p14="http://schemas.microsoft.com/office/powerpoint/2010/main" val="32281857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What encourages daily use?</a:t>
            </a:r>
          </a:p>
          <a:p>
            <a:pPr lvl="1"/>
            <a:r>
              <a:rPr lang="en-US" dirty="0" smtClean="0"/>
              <a:t>Easy to learn, Effectiveness, Efficiency </a:t>
            </a:r>
          </a:p>
          <a:p>
            <a:r>
              <a:rPr lang="en-US" dirty="0" smtClean="0"/>
              <a:t>Discourages daily use?</a:t>
            </a:r>
          </a:p>
          <a:p>
            <a:pPr lvl="1"/>
            <a:r>
              <a:rPr lang="en-US" dirty="0" smtClean="0"/>
              <a:t>Tedious, Learning Curve, Small Bugs</a:t>
            </a:r>
          </a:p>
        </p:txBody>
      </p:sp>
    </p:spTree>
    <p:extLst>
      <p:ext uri="{BB962C8B-B14F-4D97-AF65-F5344CB8AC3E}">
        <p14:creationId xmlns:p14="http://schemas.microsoft.com/office/powerpoint/2010/main" val="30992004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STATISTICAL FINDINGS</a:t>
            </a:r>
            <a:endParaRPr lang="en-US" dirty="0"/>
          </a:p>
        </p:txBody>
      </p:sp>
      <p:sp>
        <p:nvSpPr>
          <p:cNvPr id="3" name="Content Placeholder 2"/>
          <p:cNvSpPr>
            <a:spLocks noGrp="1"/>
          </p:cNvSpPr>
          <p:nvPr>
            <p:ph idx="1"/>
          </p:nvPr>
        </p:nvSpPr>
        <p:spPr>
          <a:xfrm>
            <a:off x="498473" y="1289401"/>
            <a:ext cx="7556313" cy="5318777"/>
          </a:xfrm>
        </p:spPr>
        <p:txBody>
          <a:bodyPr>
            <a:normAutofit/>
          </a:bodyPr>
          <a:lstStyle/>
          <a:p>
            <a:r>
              <a:rPr lang="en-US" dirty="0" smtClean="0"/>
              <a:t>Time One:</a:t>
            </a:r>
          </a:p>
          <a:p>
            <a:pPr lvl="1"/>
            <a:r>
              <a:rPr lang="en-US" dirty="0" smtClean="0"/>
              <a:t>Mean: </a:t>
            </a:r>
            <a:r>
              <a:rPr lang="en-US" dirty="0"/>
              <a:t> 7.01 </a:t>
            </a:r>
            <a:endParaRPr lang="en-US" dirty="0" smtClean="0"/>
          </a:p>
          <a:p>
            <a:pPr lvl="1"/>
            <a:r>
              <a:rPr lang="en-US" dirty="0" smtClean="0"/>
              <a:t>Std. Deviation: 3.80</a:t>
            </a:r>
            <a:br>
              <a:rPr lang="en-US" dirty="0" smtClean="0"/>
            </a:br>
            <a:endParaRPr lang="en-US" dirty="0"/>
          </a:p>
          <a:p>
            <a:pPr lvl="1"/>
            <a:r>
              <a:rPr lang="en-US" dirty="0"/>
              <a:t>T-Test </a:t>
            </a:r>
            <a:r>
              <a:rPr lang="en-US" dirty="0" smtClean="0"/>
              <a:t>Paired</a:t>
            </a:r>
          </a:p>
          <a:p>
            <a:pPr lvl="2"/>
            <a:r>
              <a:rPr lang="en-US" dirty="0" smtClean="0"/>
              <a:t>P-Val = </a:t>
            </a:r>
            <a:r>
              <a:rPr lang="en-US" dirty="0">
                <a:solidFill>
                  <a:srgbClr val="FF0000"/>
                </a:solidFill>
              </a:rPr>
              <a:t>0.002617914 </a:t>
            </a:r>
            <a:endParaRPr lang="en-US" dirty="0" smtClean="0">
              <a:solidFill>
                <a:srgbClr val="FF0000"/>
              </a:solidFill>
            </a:endParaRPr>
          </a:p>
          <a:p>
            <a:pPr lvl="1"/>
            <a:r>
              <a:rPr lang="en-US" dirty="0"/>
              <a:t>T-Test Between Tech Prowess &amp; Time 1 </a:t>
            </a:r>
            <a:endParaRPr lang="en-US" dirty="0" smtClean="0"/>
          </a:p>
          <a:p>
            <a:pPr lvl="2"/>
            <a:r>
              <a:rPr lang="en-US" dirty="0" smtClean="0"/>
              <a:t>P-Val = </a:t>
            </a:r>
            <a:r>
              <a:rPr lang="en-US" dirty="0" smtClean="0">
                <a:solidFill>
                  <a:schemeClr val="accent5">
                    <a:lumMod val="75000"/>
                  </a:schemeClr>
                </a:solidFill>
              </a:rPr>
              <a:t>0.555574847 </a:t>
            </a:r>
          </a:p>
          <a:p>
            <a:pPr lvl="1"/>
            <a:r>
              <a:rPr lang="en-US" dirty="0" smtClean="0"/>
              <a:t>T-Test Between Tech Prowess &amp; Time 2</a:t>
            </a:r>
          </a:p>
          <a:p>
            <a:pPr lvl="2"/>
            <a:r>
              <a:rPr lang="en-US" dirty="0" smtClean="0"/>
              <a:t>P-Val = </a:t>
            </a:r>
            <a:r>
              <a:rPr lang="en-US" dirty="0">
                <a:solidFill>
                  <a:schemeClr val="accent5">
                    <a:lumMod val="75000"/>
                  </a:schemeClr>
                </a:solidFill>
              </a:rPr>
              <a:t>0.526053209 </a:t>
            </a:r>
            <a:endParaRPr lang="en-US" dirty="0" smtClean="0">
              <a:solidFill>
                <a:schemeClr val="accent5">
                  <a:lumMod val="75000"/>
                </a:schemeClr>
              </a:solidFill>
            </a:endParaRPr>
          </a:p>
          <a:p>
            <a:pPr lvl="1"/>
            <a:r>
              <a:rPr lang="en-US" dirty="0"/>
              <a:t>T-Test Between Hours &amp; Time </a:t>
            </a:r>
            <a:r>
              <a:rPr lang="en-US" dirty="0" smtClean="0"/>
              <a:t>1</a:t>
            </a:r>
          </a:p>
          <a:p>
            <a:pPr lvl="2"/>
            <a:r>
              <a:rPr lang="en-US" dirty="0" smtClean="0"/>
              <a:t>P-Val = </a:t>
            </a:r>
            <a:r>
              <a:rPr lang="en-US" dirty="0">
                <a:solidFill>
                  <a:schemeClr val="accent6">
                    <a:lumMod val="75000"/>
                  </a:schemeClr>
                </a:solidFill>
              </a:rPr>
              <a:t>0.077480003 </a:t>
            </a:r>
            <a:endParaRPr lang="en-US" dirty="0" smtClean="0">
              <a:solidFill>
                <a:schemeClr val="accent6">
                  <a:lumMod val="75000"/>
                </a:schemeClr>
              </a:solidFill>
            </a:endParaRPr>
          </a:p>
          <a:p>
            <a:pPr lvl="1"/>
            <a:r>
              <a:rPr lang="en-US" dirty="0"/>
              <a:t>T-Test Between Hours &amp; Time </a:t>
            </a:r>
            <a:r>
              <a:rPr lang="en-US" dirty="0" smtClean="0"/>
              <a:t>2</a:t>
            </a:r>
          </a:p>
          <a:p>
            <a:pPr lvl="2"/>
            <a:r>
              <a:rPr lang="en-US" dirty="0" smtClean="0"/>
              <a:t>P-Val = </a:t>
            </a:r>
            <a:r>
              <a:rPr lang="en-US" dirty="0">
                <a:solidFill>
                  <a:srgbClr val="FF0000"/>
                </a:solidFill>
              </a:rPr>
              <a:t>0.002584236 </a:t>
            </a:r>
            <a:endParaRPr lang="en-US" dirty="0" smtClean="0">
              <a:solidFill>
                <a:srgbClr val="FF0000"/>
              </a:solidFill>
            </a:endParaRPr>
          </a:p>
          <a:p>
            <a:pPr lvl="2"/>
            <a:endParaRPr lang="en-US" dirty="0" smtClean="0"/>
          </a:p>
        </p:txBody>
      </p:sp>
      <p:sp>
        <p:nvSpPr>
          <p:cNvPr id="4" name="Content Placeholder 2"/>
          <p:cNvSpPr txBox="1">
            <a:spLocks/>
          </p:cNvSpPr>
          <p:nvPr/>
        </p:nvSpPr>
        <p:spPr>
          <a:xfrm>
            <a:off x="4112813" y="1312863"/>
            <a:ext cx="2757167" cy="4836762"/>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Time Two:</a:t>
            </a:r>
          </a:p>
          <a:p>
            <a:pPr lvl="1"/>
            <a:r>
              <a:rPr lang="en-US" dirty="0" smtClean="0"/>
              <a:t>Mean:  3.88 </a:t>
            </a:r>
          </a:p>
          <a:p>
            <a:pPr lvl="1"/>
            <a:r>
              <a:rPr lang="en-US" dirty="0" smtClean="0"/>
              <a:t>Std. Deviation: 1.71</a:t>
            </a:r>
          </a:p>
        </p:txBody>
      </p:sp>
    </p:spTree>
    <p:extLst>
      <p:ext uri="{BB962C8B-B14F-4D97-AF65-F5344CB8AC3E}">
        <p14:creationId xmlns:p14="http://schemas.microsoft.com/office/powerpoint/2010/main" val="35204182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believe if our participants are representative of the Glenrose Hospital’s therapists:</a:t>
            </a:r>
          </a:p>
          <a:p>
            <a:pPr lvl="1"/>
            <a:r>
              <a:rPr lang="en-US" dirty="0" smtClean="0"/>
              <a:t>Therapists will need a 10-15 minute tutorial/training session.</a:t>
            </a:r>
          </a:p>
          <a:p>
            <a:pPr lvl="1"/>
            <a:r>
              <a:rPr lang="en-US" dirty="0" smtClean="0"/>
              <a:t>Therapists will need to read complete in game help.</a:t>
            </a:r>
          </a:p>
          <a:p>
            <a:pPr lvl="1"/>
            <a:r>
              <a:rPr lang="en-US" dirty="0" smtClean="0"/>
              <a:t>Updates and Fixes may be necessary to lower training required.</a:t>
            </a:r>
          </a:p>
          <a:p>
            <a:pPr lvl="1"/>
            <a:r>
              <a:rPr lang="en-US" dirty="0" smtClean="0"/>
              <a:t>The application is capable of being used with patients, and should  meet acceptable quality for therapists.</a:t>
            </a:r>
            <a:endParaRPr lang="en-US" dirty="0"/>
          </a:p>
        </p:txBody>
      </p:sp>
    </p:spTree>
    <p:extLst>
      <p:ext uri="{BB962C8B-B14F-4D97-AF65-F5344CB8AC3E}">
        <p14:creationId xmlns:p14="http://schemas.microsoft.com/office/powerpoint/2010/main" val="697322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Help patients after a stoke achieve use of “stroke-impaired limbs”</a:t>
            </a:r>
          </a:p>
          <a:p>
            <a:r>
              <a:rPr lang="en-US" dirty="0" smtClean="0"/>
              <a:t>Teach patients how to reduce lingering side-effects</a:t>
            </a:r>
          </a:p>
          <a:p>
            <a:r>
              <a:rPr lang="en-US" dirty="0" smtClean="0"/>
              <a:t>Create exercise program</a:t>
            </a:r>
          </a:p>
          <a:p>
            <a:r>
              <a:rPr lang="en-US" dirty="0" smtClean="0"/>
              <a:t>Teach patients how to “retain… newly learned skills” </a:t>
            </a:r>
          </a:p>
          <a:p>
            <a:r>
              <a:rPr lang="en-US" dirty="0" smtClean="0"/>
              <a:t>How to avoid “learned non use”</a:t>
            </a:r>
          </a:p>
          <a:p>
            <a:r>
              <a:rPr lang="en-US" dirty="0" smtClean="0"/>
              <a:t>Guide towards brain plasticity</a:t>
            </a:r>
          </a:p>
          <a:p>
            <a:r>
              <a:rPr lang="en-US" dirty="0" smtClean="0"/>
              <a:t>“Strategies </a:t>
            </a:r>
            <a:r>
              <a:rPr lang="en-US" dirty="0"/>
              <a:t>used by physical therapists to encourage the use of impaired limbs </a:t>
            </a:r>
            <a:r>
              <a:rPr lang="en-US" dirty="0">
                <a:solidFill>
                  <a:srgbClr val="FF0000"/>
                </a:solidFill>
              </a:rPr>
              <a:t>include selective sensory stimulation such as tapping or stroking, active and passive range-of-motion exercises, and temporary restraint of healthy limbs while practicing motor </a:t>
            </a:r>
            <a:r>
              <a:rPr lang="en-US" dirty="0" smtClean="0">
                <a:solidFill>
                  <a:srgbClr val="FF0000"/>
                </a:solidFill>
              </a:rPr>
              <a:t>tasks</a:t>
            </a:r>
            <a:r>
              <a:rPr lang="en-US" dirty="0">
                <a:solidFill>
                  <a:srgbClr val="FF0000"/>
                </a:solidFill>
              </a:rPr>
              <a:t>.</a:t>
            </a:r>
            <a:r>
              <a:rPr lang="en-US" dirty="0" smtClean="0"/>
              <a:t>”</a:t>
            </a:r>
            <a:endParaRPr lang="en-US" dirty="0"/>
          </a:p>
        </p:txBody>
      </p:sp>
      <p:sp>
        <p:nvSpPr>
          <p:cNvPr id="4" name="TextBox 3"/>
          <p:cNvSpPr txBox="1"/>
          <p:nvPr/>
        </p:nvSpPr>
        <p:spPr>
          <a:xfrm>
            <a:off x="180964" y="6373205"/>
            <a:ext cx="4755929" cy="276999"/>
          </a:xfrm>
          <a:prstGeom prst="rect">
            <a:avLst/>
          </a:prstGeom>
          <a:noFill/>
        </p:spPr>
        <p:txBody>
          <a:bodyPr wrap="none" rtlCol="0">
            <a:spAutoFit/>
          </a:bodyPr>
          <a:lstStyle/>
          <a:p>
            <a:r>
              <a:rPr lang="en-US" sz="1200" dirty="0"/>
              <a:t>http://</a:t>
            </a:r>
            <a:r>
              <a:rPr lang="en-US" sz="1200" dirty="0" err="1"/>
              <a:t>www.ninds.nih.gov</a:t>
            </a:r>
            <a:r>
              <a:rPr lang="en-US" sz="1200" dirty="0"/>
              <a:t>/disorders/stroke/</a:t>
            </a:r>
            <a:r>
              <a:rPr lang="en-US" sz="1200" dirty="0" err="1"/>
              <a:t>poststrokerehab.htm</a:t>
            </a:r>
            <a:endParaRPr lang="en-US" sz="1200" dirty="0"/>
          </a:p>
        </p:txBody>
      </p:sp>
      <p:sp>
        <p:nvSpPr>
          <p:cNvPr id="5" name="Content Placeholder 2"/>
          <p:cNvSpPr txBox="1">
            <a:spLocks/>
          </p:cNvSpPr>
          <p:nvPr/>
        </p:nvSpPr>
        <p:spPr>
          <a:xfrm>
            <a:off x="2365444" y="1601429"/>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157643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Rehabilitation</a:t>
            </a:r>
            <a:endParaRPr lang="en-US" dirty="0"/>
          </a:p>
        </p:txBody>
      </p:sp>
      <p:sp>
        <p:nvSpPr>
          <p:cNvPr id="3" name="Content Placeholder 2"/>
          <p:cNvSpPr>
            <a:spLocks noGrp="1"/>
          </p:cNvSpPr>
          <p:nvPr>
            <p:ph sz="half" idx="1"/>
          </p:nvPr>
        </p:nvSpPr>
        <p:spPr/>
        <p:txBody>
          <a:bodyPr/>
          <a:lstStyle/>
          <a:p>
            <a:r>
              <a:rPr lang="en-US" dirty="0" smtClean="0"/>
              <a:t>THERAPIST GOALS</a:t>
            </a:r>
          </a:p>
          <a:p>
            <a:pPr lvl="1"/>
            <a:r>
              <a:rPr lang="en-US" dirty="0" smtClean="0"/>
              <a:t>Help patients regain movement &amp; coordination.</a:t>
            </a:r>
          </a:p>
          <a:p>
            <a:pPr lvl="1"/>
            <a:r>
              <a:rPr lang="en-US" dirty="0" smtClean="0"/>
              <a:t>Be as time efficient as possible.</a:t>
            </a:r>
          </a:p>
          <a:p>
            <a:pPr lvl="1"/>
            <a:r>
              <a:rPr lang="en-US" dirty="0" smtClean="0"/>
              <a:t>Provide patients with top-quality care and rehabilitation techniques.</a:t>
            </a:r>
            <a:endParaRPr lang="en-US" dirty="0"/>
          </a:p>
        </p:txBody>
      </p:sp>
      <p:sp>
        <p:nvSpPr>
          <p:cNvPr id="4" name="Content Placeholder 3"/>
          <p:cNvSpPr>
            <a:spLocks noGrp="1"/>
          </p:cNvSpPr>
          <p:nvPr>
            <p:ph sz="half" idx="2"/>
          </p:nvPr>
        </p:nvSpPr>
        <p:spPr/>
        <p:txBody>
          <a:bodyPr/>
          <a:lstStyle/>
          <a:p>
            <a:r>
              <a:rPr lang="en-US" dirty="0" smtClean="0"/>
              <a:t>PATIENT GOALS</a:t>
            </a:r>
          </a:p>
          <a:p>
            <a:pPr lvl="1"/>
            <a:r>
              <a:rPr lang="en-US" dirty="0" smtClean="0"/>
              <a:t>Regain movement &amp; coordination.</a:t>
            </a:r>
          </a:p>
          <a:p>
            <a:pPr lvl="1"/>
            <a:r>
              <a:rPr lang="en-US" dirty="0" smtClean="0"/>
              <a:t>Feel good emotionally and physically.</a:t>
            </a:r>
          </a:p>
          <a:p>
            <a:pPr lvl="1"/>
            <a:r>
              <a:rPr lang="en-US" dirty="0" smtClean="0"/>
              <a:t>Have a fun and enjoyable experience.</a:t>
            </a:r>
            <a:endParaRPr lang="en-US" dirty="0"/>
          </a:p>
        </p:txBody>
      </p:sp>
    </p:spTree>
    <p:extLst>
      <p:ext uri="{BB962C8B-B14F-4D97-AF65-F5344CB8AC3E}">
        <p14:creationId xmlns:p14="http://schemas.microsoft.com/office/powerpoint/2010/main" val="2693846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6608" y="521651"/>
            <a:ext cx="7088192" cy="585238"/>
          </a:xfrm>
        </p:spPr>
        <p:txBody>
          <a:bodyPr/>
          <a:lstStyle/>
          <a:p>
            <a:r>
              <a:rPr lang="en-US" dirty="0" smtClean="0"/>
              <a:t>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endParaRPr lang="en-US" sz="1800" dirty="0" smtClean="0"/>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r>
              <a:rPr lang="en-US" sz="1800" dirty="0" smtClean="0"/>
              <a:t>Give therapists a tool to be more productive with patients.</a:t>
            </a:r>
          </a:p>
          <a:p>
            <a:endParaRPr lang="en-US" sz="1800" dirty="0" smtClean="0"/>
          </a:p>
          <a:p>
            <a:endParaRPr lang="en-US" sz="1800" dirty="0" smtClean="0"/>
          </a:p>
          <a:p>
            <a:pPr marL="285750" indent="-285750">
              <a:buFont typeface="Arial"/>
              <a:buChar char="•"/>
            </a:pPr>
            <a:endParaRPr lang="en-US" sz="1800" dirty="0"/>
          </a:p>
          <a:p>
            <a:pPr marL="285750" indent="-285750">
              <a:buFont typeface="Arial"/>
              <a:buChar char="•"/>
            </a:pPr>
            <a:endParaRPr lang="en-US" sz="1800" dirty="0"/>
          </a:p>
          <a:p>
            <a:pPr marL="285750" indent="-285750">
              <a:buFont typeface="Arial"/>
              <a:buChar char="•"/>
            </a:pPr>
            <a:r>
              <a:rPr lang="en-US" sz="1800" dirty="0" smtClean="0"/>
              <a:t>Patients to have a more fun and engaging experience.</a:t>
            </a:r>
          </a:p>
          <a:p>
            <a:pPr marL="285750" indent="-285750">
              <a:buFont typeface="Arial"/>
              <a:buChar char="•"/>
            </a:pPr>
            <a:endParaRPr lang="en-US" sz="1800" dirty="0" smtClean="0"/>
          </a:p>
          <a:p>
            <a:pPr marL="285750" indent="-285750">
              <a:buFont typeface="Arial"/>
              <a:buChar char="•"/>
            </a:pPr>
            <a:endParaRPr lang="en-US" sz="1800" dirty="0"/>
          </a:p>
        </p:txBody>
      </p:sp>
    </p:spTree>
    <p:extLst>
      <p:ext uri="{BB962C8B-B14F-4D97-AF65-F5344CB8AC3E}">
        <p14:creationId xmlns:p14="http://schemas.microsoft.com/office/powerpoint/2010/main" val="1890389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76420" y="521651"/>
            <a:ext cx="7148380" cy="585238"/>
          </a:xfrm>
        </p:spPr>
        <p:txBody>
          <a:bodyPr>
            <a:normAutofit/>
          </a:bodyPr>
          <a:lstStyle/>
          <a:p>
            <a:r>
              <a:rPr lang="en-US" dirty="0" smtClean="0"/>
              <a:t>How To Meet 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r>
              <a:rPr lang="en-US" sz="1800" dirty="0" smtClean="0"/>
              <a:t>Design a game where patients can work on rehabilitation and have fun doing so.</a:t>
            </a:r>
          </a:p>
          <a:p>
            <a:pPr marL="285750" indent="-285750">
              <a:buFont typeface="Arial"/>
              <a:buChar char="•"/>
            </a:pPr>
            <a:endParaRPr lang="en-US" sz="1800" dirty="0" smtClean="0"/>
          </a:p>
          <a:p>
            <a:pPr marL="285750" indent="-285750">
              <a:buFont typeface="Arial"/>
              <a:buChar char="•"/>
            </a:pPr>
            <a:r>
              <a:rPr lang="en-US" sz="1800" dirty="0" smtClean="0"/>
              <a:t>Design a game that therapists have complete control over, that can emulate a current game that is played without any technology.</a:t>
            </a:r>
          </a:p>
          <a:p>
            <a:pPr marL="285750" indent="-285750">
              <a:buFont typeface="Arial"/>
              <a:buChar char="•"/>
            </a:pPr>
            <a:endParaRPr lang="en-US" sz="1800" dirty="0" smtClean="0"/>
          </a:p>
          <a:p>
            <a:pPr marL="285750" indent="-285750">
              <a:buFont typeface="Arial"/>
              <a:buChar char="•"/>
            </a:pPr>
            <a:r>
              <a:rPr lang="en-US" sz="1800" dirty="0" smtClean="0"/>
              <a:t>Design a game that therapists WANT to use, rather then feel OBLIGATED to use, or worse DON’T use.</a:t>
            </a:r>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endParaRPr lang="en-US" sz="1800" dirty="0"/>
          </a:p>
        </p:txBody>
      </p:sp>
    </p:spTree>
    <p:extLst>
      <p:ext uri="{BB962C8B-B14F-4D97-AF65-F5344CB8AC3E}">
        <p14:creationId xmlns:p14="http://schemas.microsoft.com/office/powerpoint/2010/main" val="1142769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VERSION OF THE TARGET TAPPING GAME</a:t>
            </a:r>
            <a:endParaRPr lang="en-US" dirty="0"/>
          </a:p>
        </p:txBody>
      </p:sp>
      <p:sp>
        <p:nvSpPr>
          <p:cNvPr id="3" name="Content Placeholder 2"/>
          <p:cNvSpPr>
            <a:spLocks noGrp="1"/>
          </p:cNvSpPr>
          <p:nvPr>
            <p:ph idx="1"/>
          </p:nvPr>
        </p:nvSpPr>
        <p:spPr/>
        <p:txBody>
          <a:bodyPr/>
          <a:lstStyle/>
          <a:p>
            <a:r>
              <a:rPr lang="en-US" dirty="0" smtClean="0"/>
              <a:t>Therapist places objects such as toys, blocks, playing cards, etc. on a table and ask the patient to grab/touch/reach for these objects.</a:t>
            </a:r>
          </a:p>
          <a:p>
            <a:r>
              <a:rPr lang="en-US" dirty="0" smtClean="0"/>
              <a:t>The therapist may place objects on the table individually, in pairs, or all at once.</a:t>
            </a:r>
          </a:p>
          <a:p>
            <a:r>
              <a:rPr lang="en-US" dirty="0" smtClean="0"/>
              <a:t>The patient then must follow the therapists instruction.</a:t>
            </a:r>
          </a:p>
          <a:p>
            <a:pPr lvl="1"/>
            <a:r>
              <a:rPr lang="en-US" dirty="0" smtClean="0"/>
              <a:t>Instructions may be something like: </a:t>
            </a:r>
          </a:p>
          <a:p>
            <a:pPr lvl="2"/>
            <a:r>
              <a:rPr lang="en-US" dirty="0" smtClean="0"/>
              <a:t>Touch all the blue cards.</a:t>
            </a:r>
          </a:p>
          <a:p>
            <a:pPr lvl="2"/>
            <a:r>
              <a:rPr lang="en-US" dirty="0" smtClean="0"/>
              <a:t>Pick up each cube on the table. </a:t>
            </a:r>
          </a:p>
          <a:p>
            <a:r>
              <a:rPr lang="en-US" dirty="0" smtClean="0"/>
              <a:t>FEELS VERY MUCH LIKE REHABILITATION.</a:t>
            </a:r>
            <a:endParaRPr lang="en-US" dirty="0"/>
          </a:p>
        </p:txBody>
      </p:sp>
    </p:spTree>
    <p:extLst>
      <p:ext uri="{BB962C8B-B14F-4D97-AF65-F5344CB8AC3E}">
        <p14:creationId xmlns:p14="http://schemas.microsoft.com/office/powerpoint/2010/main" val="2296568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VERSION OF THE TARGET TAPPING GAME</a:t>
            </a:r>
            <a:endParaRPr lang="en-US" dirty="0"/>
          </a:p>
        </p:txBody>
      </p:sp>
      <p:sp>
        <p:nvSpPr>
          <p:cNvPr id="3" name="Content Placeholder 2"/>
          <p:cNvSpPr>
            <a:spLocks noGrp="1"/>
          </p:cNvSpPr>
          <p:nvPr>
            <p:ph idx="1"/>
          </p:nvPr>
        </p:nvSpPr>
        <p:spPr/>
        <p:txBody>
          <a:bodyPr>
            <a:normAutofit lnSpcReduction="10000"/>
          </a:bodyPr>
          <a:lstStyle/>
          <a:p>
            <a:r>
              <a:rPr lang="en-US" dirty="0" smtClean="0"/>
              <a:t>Therapist makes “tapping environments” on computer. </a:t>
            </a:r>
          </a:p>
          <a:p>
            <a:pPr lvl="1"/>
            <a:r>
              <a:rPr lang="en-US" dirty="0" smtClean="0"/>
              <a:t>Many options for the therapists.</a:t>
            </a:r>
          </a:p>
          <a:p>
            <a:pPr lvl="2"/>
            <a:r>
              <a:rPr lang="en-US" dirty="0" smtClean="0"/>
              <a:t>SHAPES:  Squares, Circles, Triangles, Stars.</a:t>
            </a:r>
          </a:p>
          <a:p>
            <a:pPr lvl="2"/>
            <a:r>
              <a:rPr lang="en-US" dirty="0" smtClean="0"/>
              <a:t>ALPHABETICAL CHARACTERS:  A, B, C,….,Z</a:t>
            </a:r>
          </a:p>
          <a:p>
            <a:pPr lvl="2"/>
            <a:r>
              <a:rPr lang="en-US" dirty="0" smtClean="0"/>
              <a:t>NUMERICAL CHARACTERS:  0, 1, 2,…,9</a:t>
            </a:r>
          </a:p>
          <a:p>
            <a:pPr lvl="2"/>
            <a:r>
              <a:rPr lang="en-US" dirty="0" smtClean="0"/>
              <a:t>COLORS:  Red, Green, Blue, Black, Grey, Etc.</a:t>
            </a:r>
          </a:p>
          <a:p>
            <a:pPr lvl="2"/>
            <a:r>
              <a:rPr lang="en-US" dirty="0" smtClean="0"/>
              <a:t>SIZES:  Tiny, Small, Medium, Large, X-Large.</a:t>
            </a:r>
          </a:p>
          <a:p>
            <a:pPr lvl="2"/>
            <a:r>
              <a:rPr lang="en-US" dirty="0" smtClean="0"/>
              <a:t>CONFIGURATIONS:</a:t>
            </a:r>
          </a:p>
          <a:p>
            <a:pPr lvl="3"/>
            <a:r>
              <a:rPr lang="en-US" dirty="0" smtClean="0"/>
              <a:t>MULTI: Multiple objects appear at once.</a:t>
            </a:r>
          </a:p>
          <a:p>
            <a:pPr lvl="3"/>
            <a:r>
              <a:rPr lang="en-US" dirty="0" smtClean="0"/>
              <a:t>SINGLE: Default, one object at a time.</a:t>
            </a:r>
          </a:p>
          <a:p>
            <a:pPr lvl="3"/>
            <a:r>
              <a:rPr lang="en-US" dirty="0" smtClean="0"/>
              <a:t>UP-TIME: Time the target stays on the screen.</a:t>
            </a:r>
          </a:p>
          <a:p>
            <a:pPr lvl="3"/>
            <a:r>
              <a:rPr lang="en-US" dirty="0" smtClean="0"/>
              <a:t>HOLD-TIME: Time the patient has to hold the object for.</a:t>
            </a:r>
          </a:p>
        </p:txBody>
      </p:sp>
    </p:spTree>
    <p:extLst>
      <p:ext uri="{BB962C8B-B14F-4D97-AF65-F5344CB8AC3E}">
        <p14:creationId xmlns:p14="http://schemas.microsoft.com/office/powerpoint/2010/main" val="2217047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577</TotalTime>
  <Words>2038</Words>
  <Application>Microsoft Office PowerPoint</Application>
  <PresentationFormat>On-screen Show (4:3)</PresentationFormat>
  <Paragraphs>280</Paragraphs>
  <Slides>35</Slides>
  <Notes>4</Notes>
  <HiddenSlides>7</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Advantage</vt:lpstr>
      <vt:lpstr>Target Tapping Game</vt:lpstr>
      <vt:lpstr>Glenrose Rehabilitation Hospital</vt:lpstr>
      <vt:lpstr>Users</vt:lpstr>
      <vt:lpstr>Users</vt:lpstr>
      <vt:lpstr>Rehabilitation</vt:lpstr>
      <vt:lpstr>Clients Objectives</vt:lpstr>
      <vt:lpstr>How To Meet Clients Objectives</vt:lpstr>
      <vt:lpstr>CURRENT VERSION OF THE TARGET TAPPING GAME</vt:lpstr>
      <vt:lpstr>OUR VERSION OF THE TARGET TAPPING GAME</vt:lpstr>
      <vt:lpstr>USAGE</vt:lpstr>
      <vt:lpstr>PROS  – compared to traditional game</vt:lpstr>
      <vt:lpstr>PROS  – compared to traditional game</vt:lpstr>
      <vt:lpstr>CONS – compared to traditional game</vt:lpstr>
      <vt:lpstr>Touch-Screen Windows 7 PC 42-inch LCD TV</vt:lpstr>
      <vt:lpstr>SYSEM COMPONENTS</vt:lpstr>
      <vt:lpstr>THE GAME - User Interaction</vt:lpstr>
      <vt:lpstr>System Design</vt:lpstr>
      <vt:lpstr>Design Patterns</vt:lpstr>
      <vt:lpstr>Main Menu</vt:lpstr>
      <vt:lpstr>New Layout</vt:lpstr>
      <vt:lpstr>Load Layout</vt:lpstr>
      <vt:lpstr>Layout Editor</vt:lpstr>
      <vt:lpstr>Patient Game</vt:lpstr>
      <vt:lpstr>VIDEO DEMO</vt:lpstr>
      <vt:lpstr>USER EVALUATION</vt:lpstr>
      <vt:lpstr>USER EVALUATION</vt:lpstr>
      <vt:lpstr>USER EVALUATION</vt:lpstr>
      <vt:lpstr>USER EVALUATION</vt:lpstr>
      <vt:lpstr>DISCUSSION OF RESULTS</vt:lpstr>
      <vt:lpstr>DISCUSSION OF RESULTS</vt:lpstr>
      <vt:lpstr>DISCUSSION OF RESULTS</vt:lpstr>
      <vt:lpstr>DISCUSSION OF RESULTS</vt:lpstr>
      <vt:lpstr>DISCUSSION OF RESULTS</vt:lpstr>
      <vt:lpstr>MAIN STATISTICAL FINDINGS</vt:lpstr>
      <vt:lpstr>CONCLUSION</vt:lpstr>
    </vt:vector>
  </TitlesOfParts>
  <Company>UofA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Tapping Game</dc:title>
  <dc:creator>Shawn Adam</dc:creator>
  <cp:lastModifiedBy>Patrick</cp:lastModifiedBy>
  <cp:revision>59</cp:revision>
  <dcterms:created xsi:type="dcterms:W3CDTF">2013-03-31T03:12:53Z</dcterms:created>
  <dcterms:modified xsi:type="dcterms:W3CDTF">2013-04-08T15:46:29Z</dcterms:modified>
</cp:coreProperties>
</file>