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72" r:id="rId19"/>
    <p:sldId id="273" r:id="rId20"/>
    <p:sldId id="274" r:id="rId21"/>
    <p:sldId id="275" r:id="rId22"/>
    <p:sldId id="277" r:id="rId23"/>
    <p:sldId id="284" r:id="rId24"/>
    <p:sldId id="276" r:id="rId25"/>
    <p:sldId id="278" r:id="rId26"/>
    <p:sldId id="279" r:id="rId27"/>
    <p:sldId id="280" r:id="rId28"/>
    <p:sldId id="281" r:id="rId29"/>
    <p:sldId id="282" r:id="rId30"/>
    <p:sldId id="286" r:id="rId31"/>
    <p:sldId id="287" r:id="rId32"/>
    <p:sldId id="288" r:id="rId33"/>
    <p:sldId id="289"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72" autoAdjust="0"/>
  </p:normalViewPr>
  <p:slideViewPr>
    <p:cSldViewPr snapToGrid="0" snapToObjects="1">
      <p:cViewPr varScale="1">
        <p:scale>
          <a:sx n="97" d="100"/>
          <a:sy n="97" d="100"/>
        </p:scale>
        <p:origin x="-19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495B92-5A92-2B45-95C1-9392CD5EE80B}" type="datetimeFigureOut">
              <a:rPr lang="en-US" smtClean="0"/>
              <a:t>2013-04-08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A519F-B3C0-7B42-8495-EE9650605CE2}" type="slidenum">
              <a:rPr lang="en-US" smtClean="0"/>
              <a:t>‹#›</a:t>
            </a:fld>
            <a:endParaRPr lang="en-US"/>
          </a:p>
        </p:txBody>
      </p:sp>
    </p:spTree>
    <p:extLst>
      <p:ext uri="{BB962C8B-B14F-4D97-AF65-F5344CB8AC3E}">
        <p14:creationId xmlns:p14="http://schemas.microsoft.com/office/powerpoint/2010/main" val="6719382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Shawn,</a:t>
            </a:r>
            <a:r>
              <a:rPr lang="en-US" baseline="0" dirty="0" smtClean="0"/>
              <a:t> Aaron, Patrick, Eddie</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1</a:t>
            </a:fld>
            <a:endParaRPr lang="en-US"/>
          </a:p>
        </p:txBody>
      </p:sp>
    </p:spTree>
    <p:extLst>
      <p:ext uri="{BB962C8B-B14F-4D97-AF65-F5344CB8AC3E}">
        <p14:creationId xmlns:p14="http://schemas.microsoft.com/office/powerpoint/2010/main" val="321374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Glenrose</a:t>
            </a:r>
            <a:r>
              <a:rPr lang="en-US" baseline="0" dirty="0" smtClean="0"/>
              <a:t> specializes in rehabilitation of children and adults. Emphasis on leading edge research.</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2</a:t>
            </a:fld>
            <a:endParaRPr lang="en-US"/>
          </a:p>
        </p:txBody>
      </p:sp>
    </p:spTree>
    <p:extLst>
      <p:ext uri="{BB962C8B-B14F-4D97-AF65-F5344CB8AC3E}">
        <p14:creationId xmlns:p14="http://schemas.microsoft.com/office/powerpoint/2010/main" val="18605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Damage</a:t>
            </a:r>
            <a:r>
              <a:rPr lang="en-US" baseline="0" dirty="0" smtClean="0"/>
              <a:t> from strokes can affect motor coordination. Therapist trained in all aspects of anatomy with emphasis on movement.</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3</a:t>
            </a:fld>
            <a:endParaRPr lang="en-US"/>
          </a:p>
        </p:txBody>
      </p:sp>
    </p:spTree>
    <p:extLst>
      <p:ext uri="{BB962C8B-B14F-4D97-AF65-F5344CB8AC3E}">
        <p14:creationId xmlns:p14="http://schemas.microsoft.com/office/powerpoint/2010/main" val="16905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range of motion, restraining</a:t>
            </a:r>
            <a:r>
              <a:rPr lang="en-US" baseline="0" dirty="0" smtClean="0"/>
              <a:t> good limbs practicing motor tasks are all good ways of getting back movement and coordination.</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4</a:t>
            </a:fld>
            <a:endParaRPr lang="en-US"/>
          </a:p>
        </p:txBody>
      </p:sp>
    </p:spTree>
    <p:extLst>
      <p:ext uri="{BB962C8B-B14F-4D97-AF65-F5344CB8AC3E}">
        <p14:creationId xmlns:p14="http://schemas.microsoft.com/office/powerpoint/2010/main" val="245664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2013-04-08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2013-04-08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2013-04-08</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2013-04-08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2013-04-08</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youtube.com/watch?v=0tuYilveIW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
        <p:nvSpPr>
          <p:cNvPr id="3" name="TextBox 2"/>
          <p:cNvSpPr txBox="1"/>
          <p:nvPr/>
        </p:nvSpPr>
        <p:spPr>
          <a:xfrm>
            <a:off x="2387036" y="3209795"/>
            <a:ext cx="5212597" cy="646331"/>
          </a:xfrm>
          <a:prstGeom prst="rect">
            <a:avLst/>
          </a:prstGeom>
          <a:noFill/>
        </p:spPr>
        <p:txBody>
          <a:bodyPr wrap="none" rtlCol="0">
            <a:spAutoFit/>
          </a:bodyPr>
          <a:lstStyle/>
          <a:p>
            <a:r>
              <a:rPr lang="en-US" dirty="0">
                <a:hlinkClick r:id="rId2"/>
              </a:rPr>
              <a:t>http://www.youtube.com/watch?v=</a:t>
            </a:r>
            <a:r>
              <a:rPr lang="en-US" dirty="0" smtClean="0">
                <a:hlinkClick r:id="rId2"/>
              </a:rPr>
              <a:t>0tuYilveIWo</a:t>
            </a:r>
            <a:endParaRPr lang="en-US" dirty="0" smtClean="0"/>
          </a:p>
          <a:p>
            <a:endParaRPr lang="en-US" dirty="0"/>
          </a:p>
        </p:txBody>
      </p:sp>
    </p:spTree>
    <p:extLst>
      <p:ext uri="{BB962C8B-B14F-4D97-AF65-F5344CB8AC3E}">
        <p14:creationId xmlns:p14="http://schemas.microsoft.com/office/powerpoint/2010/main" val="27613784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them.</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a:xfrm>
            <a:off x="498474" y="1318182"/>
            <a:ext cx="7556313" cy="4807982"/>
          </a:xfrm>
        </p:spPr>
        <p:txBody>
          <a:bodyPr>
            <a:normAutofit fontScale="92500" lnSpcReduction="20000"/>
          </a:bodyPr>
          <a:lstStyle/>
          <a:p>
            <a:r>
              <a:rPr lang="en-US" dirty="0" smtClean="0"/>
              <a:t>Our empirical evaluation: Part I</a:t>
            </a:r>
          </a:p>
          <a:p>
            <a:pPr lvl="1"/>
            <a:r>
              <a:rPr lang="en-US" dirty="0" smtClean="0"/>
              <a:t>Questionnaire: </a:t>
            </a:r>
          </a:p>
          <a:p>
            <a:pPr marL="800100" lvl="2" indent="-342900">
              <a:buFont typeface="+mj-lt"/>
              <a:buAutoNum type="arabicPeriod"/>
            </a:pPr>
            <a:r>
              <a:rPr lang="en-US" dirty="0"/>
              <a:t>Rate your technical ability: </a:t>
            </a:r>
            <a:endParaRPr lang="en-US" dirty="0" smtClean="0"/>
          </a:p>
          <a:p>
            <a:pPr marL="800100" lvl="2" indent="-342900">
              <a:buFont typeface="+mj-lt"/>
              <a:buAutoNum type="arabicPeriod"/>
            </a:pPr>
            <a:r>
              <a:rPr lang="en-US" dirty="0"/>
              <a:t>How likely are you to learn a new computer application just for the fun of it: </a:t>
            </a:r>
            <a:endParaRPr lang="en-US" dirty="0" smtClean="0"/>
          </a:p>
          <a:p>
            <a:pPr marL="800100" lvl="2" indent="-342900">
              <a:buFont typeface="+mj-lt"/>
              <a:buAutoNum type="arabicPeriod"/>
            </a:pPr>
            <a:r>
              <a:rPr lang="en-US" dirty="0"/>
              <a:t>How many hours a week do you spend on a computer/smart phone: </a:t>
            </a:r>
            <a:endParaRPr lang="en-US" dirty="0" smtClean="0"/>
          </a:p>
          <a:p>
            <a:pPr marL="800100" lvl="2" indent="-342900">
              <a:buFont typeface="+mj-lt"/>
              <a:buAutoNum type="arabicPeriod"/>
            </a:pPr>
            <a:r>
              <a:rPr lang="en-US" dirty="0"/>
              <a:t>Do you own a touch-screen device: </a:t>
            </a:r>
            <a:endParaRPr lang="en-US" dirty="0" smtClean="0"/>
          </a:p>
          <a:p>
            <a:pPr marL="800100" lvl="2" indent="-342900">
              <a:buFont typeface="+mj-lt"/>
              <a:buAutoNum type="arabicPeriod"/>
            </a:pPr>
            <a:r>
              <a:rPr lang="en-US" dirty="0"/>
              <a:t>You won a prize, you can either claim a cash prize worth $1000 dollars, or a new computer worth $2000; which do you choose (assume you are not in the market for a new computer, and you do not desperately need the cash)? </a:t>
            </a:r>
            <a:endParaRPr lang="en-US" dirty="0" smtClean="0"/>
          </a:p>
          <a:p>
            <a:pPr marL="800100" lvl="2" indent="-342900">
              <a:buFont typeface="+mj-lt"/>
              <a:buAutoNum type="arabicPeriod"/>
            </a:pPr>
            <a:r>
              <a:rPr lang="en-US" dirty="0"/>
              <a:t>Think about your daily activities, if you were told you could have software to accomplish some task you currently do manually (without some sort of automation) and that it could eventually save you half the amount of time, but the software was rated moderate-difficult to learn, how likely would you be to take it (you can not ask for it and decide its to hard so you wont use it): </a:t>
            </a:r>
            <a:br>
              <a:rPr lang="en-US" dirty="0"/>
            </a:br>
            <a:endParaRPr lang="en-US" dirty="0"/>
          </a:p>
        </p:txBody>
      </p:sp>
    </p:spTree>
    <p:extLst>
      <p:ext uri="{BB962C8B-B14F-4D97-AF65-F5344CB8AC3E}">
        <p14:creationId xmlns:p14="http://schemas.microsoft.com/office/powerpoint/2010/main" val="3870099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2"/>
            <a:ext cx="7556313" cy="4807982"/>
          </a:xfrm>
        </p:spPr>
        <p:txBody>
          <a:bodyPr>
            <a:normAutofit/>
          </a:bodyPr>
          <a:lstStyle/>
          <a:p>
            <a:r>
              <a:rPr lang="en-US" dirty="0" smtClean="0"/>
              <a:t>Our empirical evaluation: Part I</a:t>
            </a:r>
          </a:p>
          <a:p>
            <a:pPr lvl="1"/>
            <a:r>
              <a:rPr lang="en-US" dirty="0" smtClean="0"/>
              <a:t>Questionnaire: </a:t>
            </a:r>
          </a:p>
          <a:p>
            <a:pPr marL="800100" lvl="2" indent="-342900">
              <a:buFont typeface="+mj-lt"/>
              <a:buAutoNum type="arabicPeriod" startAt="7"/>
            </a:pPr>
            <a:r>
              <a:rPr lang="en-US" dirty="0" smtClean="0"/>
              <a:t>To me computers are the following: </a:t>
            </a:r>
            <a:br>
              <a:rPr lang="en-US" dirty="0" smtClean="0"/>
            </a:br>
            <a:r>
              <a:rPr lang="en-US" sz="1400" dirty="0" smtClean="0"/>
              <a:t>Fun, </a:t>
            </a:r>
            <a:r>
              <a:rPr lang="en-US" sz="1400" dirty="0"/>
              <a:t>Easy To </a:t>
            </a:r>
            <a:r>
              <a:rPr lang="en-US" sz="1400" dirty="0" smtClean="0"/>
              <a:t>Use, Helpful, </a:t>
            </a:r>
            <a:r>
              <a:rPr lang="en-US" sz="1400" dirty="0"/>
              <a:t>Life-</a:t>
            </a:r>
            <a:r>
              <a:rPr lang="en-US" sz="1400" dirty="0" smtClean="0"/>
              <a:t>Saving, Necessity, Confusing, Annoying, Weird, Mystery, Genius, </a:t>
            </a:r>
            <a:r>
              <a:rPr lang="en-US" sz="1400" dirty="0"/>
              <a:t>Magical </a:t>
            </a:r>
            <a:endParaRPr lang="en-US" sz="1400" dirty="0" smtClean="0"/>
          </a:p>
          <a:p>
            <a:pPr marL="800100" lvl="2" indent="-342900">
              <a:buFont typeface="+mj-lt"/>
              <a:buAutoNum type="arabicPeriod" startAt="7"/>
            </a:pPr>
            <a:r>
              <a:rPr lang="en-US" dirty="0" smtClean="0"/>
              <a:t>To </a:t>
            </a:r>
            <a:r>
              <a:rPr lang="en-US" dirty="0"/>
              <a:t>me software is often the following: </a:t>
            </a:r>
            <a:r>
              <a:rPr lang="en-US" dirty="0" smtClean="0"/>
              <a:t/>
            </a:r>
            <a:br>
              <a:rPr lang="en-US" dirty="0" smtClean="0"/>
            </a:br>
            <a:r>
              <a:rPr lang="en-US" sz="1400" dirty="0"/>
              <a:t>Well </a:t>
            </a:r>
            <a:r>
              <a:rPr lang="en-US" sz="1400" dirty="0" smtClean="0"/>
              <a:t>Designed, </a:t>
            </a:r>
            <a:r>
              <a:rPr lang="en-US" sz="1400" dirty="0"/>
              <a:t>Easy To </a:t>
            </a:r>
            <a:r>
              <a:rPr lang="en-US" sz="1400" dirty="0" smtClean="0"/>
              <a:t>Use, Helpful, </a:t>
            </a:r>
            <a:r>
              <a:rPr lang="en-US" sz="1400" dirty="0"/>
              <a:t>Life-</a:t>
            </a:r>
            <a:r>
              <a:rPr lang="en-US" sz="1400" dirty="0" smtClean="0"/>
              <a:t>Saving, </a:t>
            </a:r>
            <a:r>
              <a:rPr lang="en-US" sz="1400" dirty="0"/>
              <a:t>Poorly </a:t>
            </a:r>
            <a:r>
              <a:rPr lang="en-US" sz="1400" dirty="0" smtClean="0"/>
              <a:t>Designed, Obvious, Annoying, Weird, Mystery, Genius, Magical, </a:t>
            </a:r>
            <a:r>
              <a:rPr lang="en-US" sz="1400" dirty="0"/>
              <a:t>Hard To </a:t>
            </a:r>
            <a:r>
              <a:rPr lang="en-US" sz="1400" dirty="0" smtClean="0"/>
              <a:t>Learn, </a:t>
            </a:r>
            <a:r>
              <a:rPr lang="en-US" sz="1400" dirty="0"/>
              <a:t>Useful Once </a:t>
            </a:r>
            <a:r>
              <a:rPr lang="en-US" sz="1400" dirty="0" smtClean="0"/>
              <a:t>Learned, Daunting </a:t>
            </a:r>
            <a:r>
              <a:rPr lang="en-US" sz="1400" dirty="0"/>
              <a:t>To </a:t>
            </a:r>
            <a:r>
              <a:rPr lang="en-US" sz="1400" dirty="0" smtClean="0"/>
              <a:t>Learn, </a:t>
            </a:r>
            <a:r>
              <a:rPr lang="en-US" sz="1400" dirty="0"/>
              <a:t>Motivating To </a:t>
            </a:r>
            <a:r>
              <a:rPr lang="en-US" sz="1400" dirty="0" smtClean="0"/>
              <a:t>Learn.</a:t>
            </a:r>
          </a:p>
          <a:p>
            <a:pPr marL="457200" lvl="2" indent="0">
              <a:buNone/>
            </a:pPr>
            <a:endParaRPr lang="en-US" sz="2000" dirty="0" smtClean="0"/>
          </a:p>
          <a:p>
            <a:pPr marL="800100" lvl="2" indent="-342900">
              <a:buFont typeface="+mj-lt"/>
              <a:buAutoNum type="arabicPeriod" startAt="7"/>
            </a:pPr>
            <a:endParaRPr lang="en-US" dirty="0" smtClean="0"/>
          </a:p>
        </p:txBody>
      </p:sp>
    </p:spTree>
    <p:extLst>
      <p:ext uri="{BB962C8B-B14F-4D97-AF65-F5344CB8AC3E}">
        <p14:creationId xmlns:p14="http://schemas.microsoft.com/office/powerpoint/2010/main" val="12480239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1"/>
            <a:ext cx="7556313" cy="5284759"/>
          </a:xfrm>
        </p:spPr>
        <p:txBody>
          <a:bodyPr>
            <a:normAutofit/>
          </a:bodyPr>
          <a:lstStyle/>
          <a:p>
            <a:r>
              <a:rPr lang="en-US" dirty="0" smtClean="0"/>
              <a:t>Our empirical evaluation: Part II</a:t>
            </a:r>
          </a:p>
          <a:p>
            <a:pPr lvl="1"/>
            <a:r>
              <a:rPr lang="en-US" dirty="0" smtClean="0"/>
              <a:t>Questionnaire: </a:t>
            </a:r>
          </a:p>
          <a:p>
            <a:pPr marL="800100" lvl="2" indent="-342900">
              <a:buFont typeface="+mj-lt"/>
              <a:buAutoNum type="arabicPeriod"/>
            </a:pPr>
            <a:r>
              <a:rPr lang="en-US" sz="1500" dirty="0"/>
              <a:t>Was the program flow easy to follow? Explain: </a:t>
            </a:r>
            <a:endParaRPr lang="en-US" sz="1500" dirty="0" smtClean="0"/>
          </a:p>
          <a:p>
            <a:pPr marL="800100" lvl="2" indent="-342900">
              <a:buFont typeface="+mj-lt"/>
              <a:buAutoNum type="arabicPeriod"/>
            </a:pPr>
            <a:r>
              <a:rPr lang="en-US" sz="1500" dirty="0" smtClean="0"/>
              <a:t>Is </a:t>
            </a:r>
            <a:r>
              <a:rPr lang="en-US" sz="1500" dirty="0"/>
              <a:t>there anything about the design you found confusing? Explain: </a:t>
            </a:r>
            <a:endParaRPr lang="en-US" sz="1500" dirty="0" smtClean="0"/>
          </a:p>
          <a:p>
            <a:pPr marL="800100" lvl="2" indent="-342900">
              <a:buFont typeface="+mj-lt"/>
              <a:buAutoNum type="arabicPeriod"/>
            </a:pPr>
            <a:r>
              <a:rPr lang="en-US" sz="1500" dirty="0"/>
              <a:t>Is there anything about the design you found helpful? Explain: </a:t>
            </a:r>
            <a:endParaRPr lang="en-US" sz="1600" dirty="0" smtClean="0"/>
          </a:p>
          <a:p>
            <a:r>
              <a:rPr lang="en-US" dirty="0"/>
              <a:t>Our empirical evaluation: Part </a:t>
            </a:r>
            <a:r>
              <a:rPr lang="en-US" dirty="0" smtClean="0"/>
              <a:t>III</a:t>
            </a:r>
          </a:p>
          <a:p>
            <a:pPr lvl="1"/>
            <a:r>
              <a:rPr lang="en-US" dirty="0" smtClean="0"/>
              <a:t>Questionnaire</a:t>
            </a:r>
            <a:r>
              <a:rPr lang="en-US" dirty="0"/>
              <a:t>: </a:t>
            </a:r>
            <a:endParaRPr lang="en-US" dirty="0" smtClean="0"/>
          </a:p>
          <a:p>
            <a:pPr marL="800100" lvl="2" indent="-342900">
              <a:buFont typeface="+mj-lt"/>
              <a:buAutoNum type="arabicPeriod"/>
            </a:pPr>
            <a:r>
              <a:rPr lang="en-US" sz="1500" dirty="0"/>
              <a:t>Is there another piece of software this program reminds you of? What is it? Explain</a:t>
            </a:r>
            <a:r>
              <a:rPr lang="en-US" sz="1500" dirty="0" smtClean="0"/>
              <a:t>:</a:t>
            </a:r>
          </a:p>
          <a:p>
            <a:pPr marL="800100" lvl="2" indent="-342900">
              <a:buFont typeface="+mj-lt"/>
              <a:buAutoNum type="arabicPeriod"/>
            </a:pPr>
            <a:r>
              <a:rPr lang="en-US" sz="1500" dirty="0"/>
              <a:t>If you were the therapist to use this software, what part of it might stop you from using it daily? Explain: </a:t>
            </a:r>
            <a:endParaRPr lang="en-US" sz="1500" dirty="0" smtClean="0"/>
          </a:p>
          <a:p>
            <a:pPr marL="800100" lvl="2" indent="-342900">
              <a:buFont typeface="+mj-lt"/>
              <a:buAutoNum type="arabicPeriod"/>
            </a:pPr>
            <a:r>
              <a:rPr lang="en-US" sz="1500" dirty="0"/>
              <a:t>If you were the therapist to use this software, what part of it would encourage you to use it daily? Explain</a:t>
            </a:r>
            <a:r>
              <a:rPr lang="en-US" sz="1500" dirty="0" smtClean="0"/>
              <a:t>:</a:t>
            </a:r>
            <a:endParaRPr lang="en-US" sz="1500" dirty="0"/>
          </a:p>
          <a:p>
            <a:r>
              <a:rPr lang="en-US" dirty="0" smtClean="0"/>
              <a:t>Time spent on Task:</a:t>
            </a:r>
          </a:p>
          <a:p>
            <a:pPr lvl="1"/>
            <a:r>
              <a:rPr lang="en-US" dirty="0" smtClean="0"/>
              <a:t>Participants time was measured twice. </a:t>
            </a:r>
          </a:p>
          <a:p>
            <a:pPr lvl="1"/>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4458868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5"/>
            <a:ext cx="7556313" cy="707686"/>
          </a:xfrm>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45952"/>
            <a:ext cx="7556313" cy="4880211"/>
          </a:xfrm>
        </p:spPr>
        <p:txBody>
          <a:bodyPr>
            <a:normAutofit lnSpcReduction="10000"/>
          </a:bodyPr>
          <a:lstStyle/>
          <a:p>
            <a:r>
              <a:rPr lang="en-US" dirty="0" smtClean="0"/>
              <a:t>This is what we found:</a:t>
            </a:r>
          </a:p>
          <a:p>
            <a:pPr lvl="1"/>
            <a:r>
              <a:rPr lang="en-US" dirty="0" smtClean="0"/>
              <a:t>Technical Ability: </a:t>
            </a:r>
          </a:p>
          <a:p>
            <a:pPr lvl="2"/>
            <a:r>
              <a:rPr lang="en-US" dirty="0" smtClean="0"/>
              <a:t>Mean 6.210526316</a:t>
            </a:r>
          </a:p>
          <a:p>
            <a:pPr lvl="2"/>
            <a:r>
              <a:rPr lang="en-US" dirty="0" smtClean="0"/>
              <a:t>Std. Deviation </a:t>
            </a:r>
            <a:r>
              <a:rPr lang="en-US" dirty="0"/>
              <a:t>2.615741819  </a:t>
            </a:r>
            <a:endParaRPr lang="en-US" dirty="0" smtClean="0"/>
          </a:p>
          <a:p>
            <a:pPr lvl="2"/>
            <a:r>
              <a:rPr lang="en-US" dirty="0" smtClean="0"/>
              <a:t>Mode 8</a:t>
            </a:r>
          </a:p>
          <a:p>
            <a:pPr lvl="1"/>
            <a:r>
              <a:rPr lang="en-US" dirty="0" smtClean="0"/>
              <a:t>Learn New Application For Fun: </a:t>
            </a:r>
          </a:p>
          <a:p>
            <a:pPr lvl="2"/>
            <a:r>
              <a:rPr lang="en-US" dirty="0" smtClean="0"/>
              <a:t>Mean 6.105263158 </a:t>
            </a:r>
          </a:p>
          <a:p>
            <a:pPr lvl="2"/>
            <a:r>
              <a:rPr lang="en-US" dirty="0" smtClean="0"/>
              <a:t>Std. Deviation </a:t>
            </a:r>
            <a:r>
              <a:rPr lang="en-US" dirty="0"/>
              <a:t>2.826358805 </a:t>
            </a:r>
            <a:endParaRPr lang="en-US" dirty="0" smtClean="0"/>
          </a:p>
          <a:p>
            <a:pPr lvl="2"/>
            <a:r>
              <a:rPr lang="en-US" dirty="0" smtClean="0"/>
              <a:t>Mode 8</a:t>
            </a:r>
            <a:endParaRPr lang="en-US" dirty="0"/>
          </a:p>
          <a:p>
            <a:pPr lvl="2"/>
            <a:endParaRPr lang="en-US" dirty="0"/>
          </a:p>
          <a:p>
            <a:r>
              <a:rPr lang="en-US" dirty="0" smtClean="0"/>
              <a:t>Correlation Between Questions: </a:t>
            </a:r>
            <a:r>
              <a:rPr lang="en-US" dirty="0"/>
              <a:t>0.845984699 </a:t>
            </a:r>
            <a:endParaRPr lang="en-US" dirty="0" smtClean="0"/>
          </a:p>
          <a:p>
            <a:r>
              <a:rPr lang="en-US" dirty="0" smtClean="0"/>
              <a:t>Moderate to High Correlation Between: 1,2,3,6</a:t>
            </a:r>
            <a:br>
              <a:rPr lang="en-US" dirty="0" smtClean="0"/>
            </a:br>
            <a:r>
              <a:rPr lang="en-US" dirty="0" smtClean="0"/>
              <a:t>Negative Small Correlation with: 5</a:t>
            </a:r>
            <a:endParaRPr lang="en-US" dirty="0"/>
          </a:p>
        </p:txBody>
      </p:sp>
    </p:spTree>
    <p:extLst>
      <p:ext uri="{BB962C8B-B14F-4D97-AF65-F5344CB8AC3E}">
        <p14:creationId xmlns:p14="http://schemas.microsoft.com/office/powerpoint/2010/main" val="6665260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How many hours a week do you spend on a computer / smart phone?</a:t>
            </a:r>
          </a:p>
          <a:p>
            <a:r>
              <a:rPr lang="en-US" sz="1400" dirty="0" smtClean="0"/>
              <a:t>Coded The Answers</a:t>
            </a:r>
          </a:p>
          <a:p>
            <a:pPr lvl="1"/>
            <a:r>
              <a:rPr lang="en-US" sz="1200" dirty="0"/>
              <a:t>0 – </a:t>
            </a:r>
            <a:r>
              <a:rPr lang="en-US" sz="1200" dirty="0" smtClean="0"/>
              <a:t>10(</a:t>
            </a:r>
            <a:r>
              <a:rPr lang="en-US" sz="1200" dirty="0"/>
              <a:t>1</a:t>
            </a:r>
            <a:r>
              <a:rPr lang="en-US" sz="1200" dirty="0" smtClean="0"/>
              <a:t>)    11</a:t>
            </a:r>
            <a:r>
              <a:rPr lang="en-US" sz="1200" dirty="0"/>
              <a:t>-20 (2</a:t>
            </a:r>
            <a:r>
              <a:rPr lang="en-US" sz="1200" dirty="0" smtClean="0"/>
              <a:t>)    21</a:t>
            </a:r>
            <a:r>
              <a:rPr lang="en-US" sz="1200" dirty="0"/>
              <a:t>-30 (3</a:t>
            </a:r>
            <a:r>
              <a:rPr lang="en-US" sz="1200" dirty="0" smtClean="0"/>
              <a:t>)    31</a:t>
            </a:r>
            <a:r>
              <a:rPr lang="en-US" sz="1200" dirty="0"/>
              <a:t>-40 (4</a:t>
            </a:r>
            <a:r>
              <a:rPr lang="en-US" sz="1200" dirty="0" smtClean="0"/>
              <a:t>)    41</a:t>
            </a:r>
            <a:r>
              <a:rPr lang="en-US" sz="1200" dirty="0"/>
              <a:t>+ (5) </a:t>
            </a:r>
          </a:p>
          <a:p>
            <a:r>
              <a:rPr lang="en-US" sz="1400" dirty="0" smtClean="0"/>
              <a:t>Mean: 3.684210526</a:t>
            </a:r>
          </a:p>
          <a:p>
            <a:r>
              <a:rPr lang="en-US" sz="1400" dirty="0" smtClean="0"/>
              <a:t>Std. Deviation: </a:t>
            </a:r>
            <a:r>
              <a:rPr lang="en-US" sz="1400" dirty="0"/>
              <a:t>1.66842013 </a:t>
            </a:r>
            <a:endParaRPr lang="en-US" sz="1400" dirty="0" smtClean="0"/>
          </a:p>
          <a:p>
            <a:r>
              <a:rPr lang="en-US" sz="1400" dirty="0" smtClean="0"/>
              <a:t>Median: 5 </a:t>
            </a:r>
          </a:p>
          <a:p>
            <a:r>
              <a:rPr lang="en-US" sz="1400" dirty="0" smtClean="0"/>
              <a:t>Mode: </a:t>
            </a:r>
            <a:r>
              <a:rPr lang="en-US" sz="1400" dirty="0"/>
              <a:t>5 </a:t>
            </a:r>
            <a:endParaRPr lang="en-US" sz="1400" dirty="0" smtClean="0"/>
          </a:p>
          <a:p>
            <a:endParaRPr lang="en-US" dirty="0"/>
          </a:p>
        </p:txBody>
      </p:sp>
    </p:spTree>
    <p:extLst>
      <p:ext uri="{BB962C8B-B14F-4D97-AF65-F5344CB8AC3E}">
        <p14:creationId xmlns:p14="http://schemas.microsoft.com/office/powerpoint/2010/main" val="32004216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To me computers are….</a:t>
            </a:r>
            <a:endParaRPr lang="en-US" dirty="0"/>
          </a:p>
          <a:p>
            <a:pPr lvl="1"/>
            <a:r>
              <a:rPr lang="en-US" dirty="0" smtClean="0"/>
              <a:t>Helpful (every participant)</a:t>
            </a:r>
          </a:p>
          <a:p>
            <a:pPr lvl="1"/>
            <a:r>
              <a:rPr lang="en-US" dirty="0" smtClean="0"/>
              <a:t>Necessity</a:t>
            </a:r>
          </a:p>
          <a:p>
            <a:pPr lvl="1"/>
            <a:r>
              <a:rPr lang="en-US" dirty="0" smtClean="0"/>
              <a:t>Fun</a:t>
            </a:r>
          </a:p>
          <a:p>
            <a:pPr lvl="1"/>
            <a:r>
              <a:rPr lang="en-US" dirty="0" smtClean="0"/>
              <a:t>Easy to use</a:t>
            </a:r>
          </a:p>
          <a:p>
            <a:pPr lvl="1"/>
            <a:r>
              <a:rPr lang="en-US" dirty="0" smtClean="0"/>
              <a:t>Annoying, Genius, Magical (tie)</a:t>
            </a:r>
          </a:p>
          <a:p>
            <a:r>
              <a:rPr lang="en-US" dirty="0" smtClean="0"/>
              <a:t>To me software is often.…</a:t>
            </a:r>
          </a:p>
          <a:p>
            <a:pPr lvl="1"/>
            <a:r>
              <a:rPr lang="en-US" dirty="0" smtClean="0"/>
              <a:t>Helpful</a:t>
            </a:r>
          </a:p>
          <a:p>
            <a:pPr lvl="1"/>
            <a:r>
              <a:rPr lang="en-US" dirty="0" smtClean="0"/>
              <a:t>Useful once learned</a:t>
            </a:r>
          </a:p>
          <a:p>
            <a:pPr lvl="1"/>
            <a:r>
              <a:rPr lang="en-US" dirty="0" smtClean="0"/>
              <a:t>Easy to use</a:t>
            </a:r>
          </a:p>
          <a:p>
            <a:pPr lvl="1"/>
            <a:r>
              <a:rPr lang="en-US" dirty="0" smtClean="0"/>
              <a:t>Well Designed</a:t>
            </a:r>
          </a:p>
          <a:p>
            <a:pPr lvl="1"/>
            <a:r>
              <a:rPr lang="en-US" dirty="0" smtClean="0"/>
              <a:t>Hard to learn, Poorly Designed, Annoying</a:t>
            </a:r>
            <a:endParaRPr lang="en-US" dirty="0"/>
          </a:p>
        </p:txBody>
      </p:sp>
    </p:spTree>
    <p:extLst>
      <p:ext uri="{BB962C8B-B14F-4D97-AF65-F5344CB8AC3E}">
        <p14:creationId xmlns:p14="http://schemas.microsoft.com/office/powerpoint/2010/main" val="25636631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Written Responses:</a:t>
            </a:r>
          </a:p>
          <a:p>
            <a:pPr lvl="1"/>
            <a:r>
              <a:rPr lang="en-US" dirty="0" smtClean="0"/>
              <a:t>COMMON FEEDBACK:</a:t>
            </a:r>
          </a:p>
          <a:p>
            <a:pPr lvl="2"/>
            <a:r>
              <a:rPr lang="en-US" dirty="0" smtClean="0"/>
              <a:t>Easy to follow</a:t>
            </a:r>
          </a:p>
          <a:p>
            <a:pPr lvl="2"/>
            <a:r>
              <a:rPr lang="en-US" dirty="0" smtClean="0"/>
              <a:t>Help feature was useful</a:t>
            </a:r>
          </a:p>
          <a:p>
            <a:pPr lvl="2"/>
            <a:r>
              <a:rPr lang="en-US" dirty="0" smtClean="0"/>
              <a:t>Confused by small features </a:t>
            </a:r>
          </a:p>
          <a:p>
            <a:pPr lvl="3"/>
            <a:r>
              <a:rPr lang="en-US" dirty="0" smtClean="0"/>
              <a:t>GO button for search</a:t>
            </a:r>
          </a:p>
          <a:p>
            <a:pPr lvl="3"/>
            <a:r>
              <a:rPr lang="en-US" dirty="0" smtClean="0"/>
              <a:t>Conflicting reports on button placement </a:t>
            </a:r>
          </a:p>
          <a:p>
            <a:pPr lvl="3"/>
            <a:r>
              <a:rPr lang="en-US" dirty="0" smtClean="0"/>
              <a:t>Load screen </a:t>
            </a:r>
            <a:r>
              <a:rPr lang="en-US" dirty="0"/>
              <a:t>c</a:t>
            </a:r>
            <a:r>
              <a:rPr lang="en-US" dirty="0" smtClean="0"/>
              <a:t>onfusion</a:t>
            </a:r>
          </a:p>
          <a:p>
            <a:pPr lvl="3"/>
            <a:r>
              <a:rPr lang="en-US" dirty="0" smtClean="0"/>
              <a:t>New layout screen confusion</a:t>
            </a:r>
          </a:p>
          <a:p>
            <a:pPr lvl="2"/>
            <a:r>
              <a:rPr lang="en-US" dirty="0" smtClean="0"/>
              <a:t>Most confusion from not reading the Help documentation.</a:t>
            </a:r>
          </a:p>
          <a:p>
            <a:pPr lvl="2"/>
            <a:r>
              <a:rPr lang="en-US" dirty="0" smtClean="0"/>
              <a:t>Some people found it like Paint, others like Whack-A-Mole, most said Nothing.</a:t>
            </a:r>
          </a:p>
        </p:txBody>
      </p:sp>
    </p:spTree>
    <p:extLst>
      <p:ext uri="{BB962C8B-B14F-4D97-AF65-F5344CB8AC3E}">
        <p14:creationId xmlns:p14="http://schemas.microsoft.com/office/powerpoint/2010/main" val="322818575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What encourages daily use?</a:t>
            </a:r>
          </a:p>
          <a:p>
            <a:pPr lvl="1"/>
            <a:r>
              <a:rPr lang="en-US" dirty="0" smtClean="0"/>
              <a:t>Easy to learn, Effectiveness, Efficiency </a:t>
            </a:r>
          </a:p>
          <a:p>
            <a:r>
              <a:rPr lang="en-US" dirty="0" smtClean="0"/>
              <a:t>Discourages daily use?</a:t>
            </a:r>
          </a:p>
          <a:p>
            <a:pPr lvl="1"/>
            <a:r>
              <a:rPr lang="en-US" dirty="0" smtClean="0"/>
              <a:t>Tedious, Learning Curve, Small Bugs</a:t>
            </a:r>
          </a:p>
        </p:txBody>
      </p:sp>
    </p:spTree>
    <p:extLst>
      <p:ext uri="{BB962C8B-B14F-4D97-AF65-F5344CB8AC3E}">
        <p14:creationId xmlns:p14="http://schemas.microsoft.com/office/powerpoint/2010/main" val="30992004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STATISTICAL FINDINGS</a:t>
            </a:r>
            <a:endParaRPr lang="en-US" dirty="0"/>
          </a:p>
        </p:txBody>
      </p:sp>
      <p:sp>
        <p:nvSpPr>
          <p:cNvPr id="3" name="Content Placeholder 2"/>
          <p:cNvSpPr>
            <a:spLocks noGrp="1"/>
          </p:cNvSpPr>
          <p:nvPr>
            <p:ph idx="1"/>
          </p:nvPr>
        </p:nvSpPr>
        <p:spPr>
          <a:xfrm>
            <a:off x="498473" y="1289401"/>
            <a:ext cx="7556313" cy="5318777"/>
          </a:xfrm>
        </p:spPr>
        <p:txBody>
          <a:bodyPr>
            <a:normAutofit/>
          </a:bodyPr>
          <a:lstStyle/>
          <a:p>
            <a:r>
              <a:rPr lang="en-US" dirty="0" smtClean="0"/>
              <a:t>Time One:</a:t>
            </a:r>
          </a:p>
          <a:p>
            <a:pPr lvl="1"/>
            <a:r>
              <a:rPr lang="en-US" dirty="0" smtClean="0"/>
              <a:t>Mean: </a:t>
            </a:r>
            <a:r>
              <a:rPr lang="en-US" dirty="0"/>
              <a:t> 7.01 </a:t>
            </a:r>
            <a:endParaRPr lang="en-US" dirty="0" smtClean="0"/>
          </a:p>
          <a:p>
            <a:pPr lvl="1"/>
            <a:r>
              <a:rPr lang="en-US" dirty="0" smtClean="0"/>
              <a:t>Std. Deviation: 3.80</a:t>
            </a:r>
            <a:br>
              <a:rPr lang="en-US" dirty="0" smtClean="0"/>
            </a:br>
            <a:endParaRPr lang="en-US" dirty="0"/>
          </a:p>
          <a:p>
            <a:pPr lvl="1"/>
            <a:r>
              <a:rPr lang="en-US" dirty="0"/>
              <a:t>T-Test </a:t>
            </a:r>
            <a:r>
              <a:rPr lang="en-US" dirty="0" smtClean="0"/>
              <a:t>Paired</a:t>
            </a:r>
          </a:p>
          <a:p>
            <a:pPr lvl="2"/>
            <a:r>
              <a:rPr lang="en-US" dirty="0" smtClean="0"/>
              <a:t>P-Val = </a:t>
            </a:r>
            <a:r>
              <a:rPr lang="en-US" dirty="0">
                <a:solidFill>
                  <a:srgbClr val="FF0000"/>
                </a:solidFill>
              </a:rPr>
              <a:t>0.002617914 </a:t>
            </a:r>
            <a:endParaRPr lang="en-US" dirty="0" smtClean="0">
              <a:solidFill>
                <a:srgbClr val="FF0000"/>
              </a:solidFill>
            </a:endParaRPr>
          </a:p>
          <a:p>
            <a:pPr lvl="1"/>
            <a:r>
              <a:rPr lang="en-US" dirty="0"/>
              <a:t>T-Test Between Tech Prowess &amp; Time 1 </a:t>
            </a:r>
            <a:endParaRPr lang="en-US" dirty="0" smtClean="0"/>
          </a:p>
          <a:p>
            <a:pPr lvl="2"/>
            <a:r>
              <a:rPr lang="en-US" dirty="0" smtClean="0"/>
              <a:t>P-Val = </a:t>
            </a:r>
            <a:r>
              <a:rPr lang="en-US" dirty="0" smtClean="0">
                <a:solidFill>
                  <a:schemeClr val="accent5">
                    <a:lumMod val="75000"/>
                  </a:schemeClr>
                </a:solidFill>
              </a:rPr>
              <a:t>0.555574847 </a:t>
            </a:r>
          </a:p>
          <a:p>
            <a:pPr lvl="1"/>
            <a:r>
              <a:rPr lang="en-US" dirty="0" smtClean="0"/>
              <a:t>T-Test Between Tech Prowess &amp; Time 2</a:t>
            </a:r>
          </a:p>
          <a:p>
            <a:pPr lvl="2"/>
            <a:r>
              <a:rPr lang="en-US" dirty="0" smtClean="0"/>
              <a:t>P-Val = </a:t>
            </a:r>
            <a:r>
              <a:rPr lang="en-US" dirty="0">
                <a:solidFill>
                  <a:schemeClr val="accent5">
                    <a:lumMod val="75000"/>
                  </a:schemeClr>
                </a:solidFill>
              </a:rPr>
              <a:t>0.526053209 </a:t>
            </a:r>
            <a:endParaRPr lang="en-US" dirty="0" smtClean="0">
              <a:solidFill>
                <a:schemeClr val="accent5">
                  <a:lumMod val="75000"/>
                </a:schemeClr>
              </a:solidFill>
            </a:endParaRPr>
          </a:p>
          <a:p>
            <a:pPr lvl="1"/>
            <a:r>
              <a:rPr lang="en-US" dirty="0"/>
              <a:t>T-Test Between Hours &amp; Time </a:t>
            </a:r>
            <a:r>
              <a:rPr lang="en-US" dirty="0" smtClean="0"/>
              <a:t>1</a:t>
            </a:r>
          </a:p>
          <a:p>
            <a:pPr lvl="2"/>
            <a:r>
              <a:rPr lang="en-US" dirty="0" smtClean="0"/>
              <a:t>P-Val = </a:t>
            </a:r>
            <a:r>
              <a:rPr lang="en-US" dirty="0">
                <a:solidFill>
                  <a:schemeClr val="accent6">
                    <a:lumMod val="75000"/>
                  </a:schemeClr>
                </a:solidFill>
              </a:rPr>
              <a:t>0.077480003 </a:t>
            </a:r>
            <a:endParaRPr lang="en-US" dirty="0" smtClean="0">
              <a:solidFill>
                <a:schemeClr val="accent6">
                  <a:lumMod val="75000"/>
                </a:schemeClr>
              </a:solidFill>
            </a:endParaRPr>
          </a:p>
          <a:p>
            <a:pPr lvl="1"/>
            <a:r>
              <a:rPr lang="en-US" dirty="0"/>
              <a:t>T-Test Between Hours &amp; Time </a:t>
            </a:r>
            <a:r>
              <a:rPr lang="en-US" dirty="0" smtClean="0"/>
              <a:t>2</a:t>
            </a:r>
          </a:p>
          <a:p>
            <a:pPr lvl="2"/>
            <a:r>
              <a:rPr lang="en-US" dirty="0" smtClean="0"/>
              <a:t>P-Val = </a:t>
            </a:r>
            <a:r>
              <a:rPr lang="en-US" dirty="0">
                <a:solidFill>
                  <a:srgbClr val="FF0000"/>
                </a:solidFill>
              </a:rPr>
              <a:t>0.002584236 </a:t>
            </a:r>
            <a:endParaRPr lang="en-US" dirty="0" smtClean="0">
              <a:solidFill>
                <a:srgbClr val="FF0000"/>
              </a:solidFill>
            </a:endParaRPr>
          </a:p>
          <a:p>
            <a:pPr lvl="2"/>
            <a:endParaRPr lang="en-US" dirty="0" smtClean="0"/>
          </a:p>
        </p:txBody>
      </p:sp>
      <p:sp>
        <p:nvSpPr>
          <p:cNvPr id="4" name="Content Placeholder 2"/>
          <p:cNvSpPr txBox="1">
            <a:spLocks/>
          </p:cNvSpPr>
          <p:nvPr/>
        </p:nvSpPr>
        <p:spPr>
          <a:xfrm>
            <a:off x="4112813" y="1312863"/>
            <a:ext cx="2757167" cy="483676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Time Two:</a:t>
            </a:r>
          </a:p>
          <a:p>
            <a:pPr lvl="1"/>
            <a:r>
              <a:rPr lang="en-US" dirty="0" smtClean="0"/>
              <a:t>Mean:  3.88 </a:t>
            </a:r>
          </a:p>
          <a:p>
            <a:pPr lvl="1"/>
            <a:r>
              <a:rPr lang="en-US" dirty="0" smtClean="0"/>
              <a:t>Std. Deviation: 1.71</a:t>
            </a:r>
          </a:p>
        </p:txBody>
      </p:sp>
    </p:spTree>
    <p:extLst>
      <p:ext uri="{BB962C8B-B14F-4D97-AF65-F5344CB8AC3E}">
        <p14:creationId xmlns:p14="http://schemas.microsoft.com/office/powerpoint/2010/main" val="352041826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believe if our participants are representative of the Glenrose Hospital’s therapists:</a:t>
            </a:r>
          </a:p>
          <a:p>
            <a:pPr lvl="1"/>
            <a:r>
              <a:rPr lang="en-US" dirty="0" smtClean="0"/>
              <a:t>Therapists will need a 10-15 minute tutorial/training session.</a:t>
            </a:r>
          </a:p>
          <a:p>
            <a:pPr lvl="1"/>
            <a:r>
              <a:rPr lang="en-US" dirty="0" smtClean="0"/>
              <a:t>Therapists will need to read complete in game help.</a:t>
            </a:r>
          </a:p>
          <a:p>
            <a:pPr lvl="1"/>
            <a:r>
              <a:rPr lang="en-US" dirty="0" smtClean="0"/>
              <a:t>Updates and Fixes may be necessary to lower training required.</a:t>
            </a:r>
          </a:p>
          <a:p>
            <a:pPr lvl="1"/>
            <a:r>
              <a:rPr lang="en-US" dirty="0" smtClean="0"/>
              <a:t>The application is capable of being used with patients, and should  meet acceptable quality for therapists.</a:t>
            </a:r>
            <a:endParaRPr lang="en-US" dirty="0"/>
          </a:p>
        </p:txBody>
      </p:sp>
    </p:spTree>
    <p:extLst>
      <p:ext uri="{BB962C8B-B14F-4D97-AF65-F5344CB8AC3E}">
        <p14:creationId xmlns:p14="http://schemas.microsoft.com/office/powerpoint/2010/main" val="6973225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can 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565</TotalTime>
  <Words>2131</Words>
  <Application>Microsoft Macintosh PowerPoint</Application>
  <PresentationFormat>On-screen Show (4:3)</PresentationFormat>
  <Paragraphs>273</Paragraphs>
  <Slides>34</Slides>
  <Notes>4</Notes>
  <HiddenSlides>7</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 OF RESULTS</vt:lpstr>
      <vt:lpstr>DISCUSSION OF RESULTS</vt:lpstr>
      <vt:lpstr>DISCUSSION OF RESULTS</vt:lpstr>
      <vt:lpstr>DISCUSSION OF RESULTS</vt:lpstr>
      <vt:lpstr>DISCUSSION OF RESULTS</vt:lpstr>
      <vt:lpstr>MAIN STATISTICAL FINDINGS</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Shawn Adam</cp:lastModifiedBy>
  <cp:revision>57</cp:revision>
  <dcterms:created xsi:type="dcterms:W3CDTF">2013-03-31T03:12:53Z</dcterms:created>
  <dcterms:modified xsi:type="dcterms:W3CDTF">2013-04-08T15:22:38Z</dcterms:modified>
</cp:coreProperties>
</file>