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4D39F-1F29-4F62-B455-5A22E258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6E77B-C4EB-41DB-ADFD-1C429F53B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5564F-ADD5-4776-898F-6EC8F4A8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D6228-420F-48D8-B1AA-E900084F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A339D-35D3-4D5A-9C99-FBC67C45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1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93400-982E-4290-A292-C2814282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0A859-6C18-4803-9669-405C0335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DDCF-CE75-4691-BEFA-8CE2BCA6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EB024-13C8-401A-B0DB-51E69990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D6BE-1C04-451C-958D-0F4C0668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D79573-911D-48A7-832A-BF5067432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C7F41-6B38-44EC-8007-4A5DF57C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0CEAE-E340-4FF8-89FD-A26FB84C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CC5F6-204A-41D7-8E3F-BC384452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84947-D21B-4CBA-820F-7083502B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C7E69-B3B0-4C8A-94B5-3973A791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5200D-08E1-4569-8DCC-DA2F8407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59398-87FF-4B75-B5C6-36318772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AD3E4-CC0C-484E-95E5-DA16451F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439AB-873D-41AF-B4FC-2D1FAC6E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6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3AA19-C4E5-4833-9294-E5A756C7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55C77-1026-4A16-AD60-00A423FF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A1F8F-D37A-42E8-A98C-27F1864C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667B5-7793-4599-ACA0-6599044E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54946-6A2B-4270-9170-ED374F9E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8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35EE0-4516-44E2-A400-90F29CF5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A4575-DD51-4997-BD6E-79133E12C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91742-7BF7-49D6-8FAF-2427E3CDB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EB647-BBCB-41E2-815F-AD8BE1E2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AC280-B5EF-4E10-8262-F2E4F5E5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D9418-8DC1-4A32-BF95-754B3199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E8FD-533A-41A1-9095-CBF9290D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91E48-B16B-468C-A3D1-5386CB03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384B1-F681-4C91-B587-85251D485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FB108A-3CE7-479D-A392-8F764A0DC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865A4C-585B-43A3-8A0E-61906E687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504FF5-B72B-4E1D-A216-F8530DE9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2A0ADF-18F0-4268-AAF1-DAD78914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430F6A-D6F0-408F-8863-31F05E7A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8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233EC-E7E1-492A-99C6-E960E321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FB56E-A8D5-4D61-A5A5-FC8826D9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DB956-C083-48C8-B075-4D2783C8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393653-13B7-4699-929D-63DA742A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2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EC53D5-5809-4838-9E2C-8D744AD7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E69CAE-C95C-480C-88F2-4755B3D6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E446B-AE03-4B04-A125-76929848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7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90C86-A4B4-47FC-A49D-81AC0DFF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E5173-ECB7-4E8E-A42E-399EE226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094D1-DC2C-455A-9AFB-CAFDDB2A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F3073-88B4-4E45-87E4-12B6248F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3976CF-73B1-4105-941F-501AD198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4AF9B-EA44-4D26-B5B2-118F3BDF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9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A7805-3912-4C26-9224-2455C95A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49E86F-8916-4967-BDD4-2140F2CFC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AFC77-BE3B-40AE-A601-AF273B7D0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B2134-6DA0-4484-9ED1-3D19C817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8DE-D18C-4AF3-B3F0-A66009503C6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5AD62-CE0E-4917-A050-A08FD2E5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E88FC-FC84-45BF-9788-A5815337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8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0AA0F-BA8F-4058-B373-A972D2D8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4F986-F564-482A-ADCB-48E4067E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C5D9D-AA65-4A70-89B6-0B1AEE4B0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B8DE-D18C-4AF3-B3F0-A66009503C64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4C77C-86BC-4A80-8C52-CD1074203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375DD-1EB2-4D63-84D5-D164B7B08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C1DB-9DEC-4DA0-AED1-A5AF4E6B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F499EEA-3765-4EAD-B873-75D05616F2DE}"/>
              </a:ext>
            </a:extLst>
          </p:cNvPr>
          <p:cNvSpPr txBox="1"/>
          <p:nvPr/>
        </p:nvSpPr>
        <p:spPr>
          <a:xfrm>
            <a:off x="259487" y="310379"/>
            <a:ext cx="114677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/*</a:t>
            </a:r>
            <a:endParaRPr lang="ko-KR" altLang="en-US" dirty="0"/>
          </a:p>
          <a:p>
            <a:r>
              <a:rPr lang="en-US" altLang="ko-KR" dirty="0"/>
              <a:t>[</a:t>
            </a:r>
            <a:r>
              <a:rPr lang="ko-KR" altLang="en-US" dirty="0"/>
              <a:t>추상화과정 </a:t>
            </a:r>
            <a:r>
              <a:rPr lang="en-US" altLang="ko-KR" dirty="0"/>
              <a:t>: </a:t>
            </a:r>
            <a:r>
              <a:rPr lang="ko-KR" altLang="en-US" dirty="0" err="1"/>
              <a:t>맴버변수</a:t>
            </a:r>
            <a:r>
              <a:rPr lang="en-US" altLang="ko-KR" dirty="0"/>
              <a:t>, </a:t>
            </a:r>
            <a:r>
              <a:rPr lang="ko-KR" altLang="en-US" dirty="0" err="1"/>
              <a:t>맴버함수를</a:t>
            </a:r>
            <a:r>
              <a:rPr lang="ko-KR" altLang="en-US" dirty="0"/>
              <a:t> 추출하는 과정</a:t>
            </a:r>
            <a:r>
              <a:rPr lang="en-US" altLang="ko-KR" dirty="0"/>
              <a:t>]</a:t>
            </a:r>
            <a:endParaRPr lang="ko-KR" altLang="en-US" dirty="0"/>
          </a:p>
          <a:p>
            <a:r>
              <a:rPr lang="ko-KR" altLang="en-US" dirty="0"/>
              <a:t>일반계좌</a:t>
            </a:r>
            <a:r>
              <a:rPr lang="en-US" altLang="ko-KR" dirty="0"/>
              <a:t>, 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잔액              </a:t>
            </a:r>
            <a:r>
              <a:rPr lang="en-US" altLang="ko-KR" dirty="0"/>
              <a:t>/ </a:t>
            </a:r>
            <a:r>
              <a:rPr lang="ko-KR" altLang="en-US" dirty="0"/>
              <a:t>입금</a:t>
            </a:r>
            <a:r>
              <a:rPr lang="en-US" altLang="ko-KR" dirty="0"/>
              <a:t>(), </a:t>
            </a:r>
            <a:r>
              <a:rPr lang="ko-KR" altLang="en-US" dirty="0"/>
              <a:t>출금</a:t>
            </a:r>
            <a:r>
              <a:rPr lang="en-US" altLang="ko-KR" dirty="0"/>
              <a:t>(), </a:t>
            </a:r>
            <a:r>
              <a:rPr lang="ko-KR" altLang="en-US" dirty="0"/>
              <a:t>정보출력</a:t>
            </a:r>
            <a:r>
              <a:rPr lang="en-US" altLang="ko-KR" dirty="0"/>
              <a:t>()</a:t>
            </a:r>
            <a:endParaRPr lang="ko-KR" altLang="en-US" dirty="0"/>
          </a:p>
          <a:p>
            <a:r>
              <a:rPr lang="ko-KR" altLang="en-US" dirty="0"/>
              <a:t>신용계좌</a:t>
            </a:r>
            <a:r>
              <a:rPr lang="en-US" altLang="ko-KR" dirty="0"/>
              <a:t>, 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잔액</a:t>
            </a:r>
            <a:r>
              <a:rPr lang="en-US" altLang="ko-KR" dirty="0"/>
              <a:t>/ </a:t>
            </a:r>
            <a:r>
              <a:rPr lang="ko-KR" altLang="en-US" dirty="0"/>
              <a:t>입금</a:t>
            </a:r>
            <a:r>
              <a:rPr lang="en-US" altLang="ko-KR" dirty="0"/>
              <a:t>(), </a:t>
            </a:r>
            <a:r>
              <a:rPr lang="ko-KR" altLang="en-US" dirty="0"/>
              <a:t>출금</a:t>
            </a:r>
            <a:r>
              <a:rPr lang="en-US" altLang="ko-KR" dirty="0"/>
              <a:t>(), </a:t>
            </a:r>
            <a:r>
              <a:rPr lang="ko-KR" altLang="en-US" dirty="0"/>
              <a:t>정보출력</a:t>
            </a:r>
            <a:r>
              <a:rPr lang="en-US" altLang="ko-KR" dirty="0"/>
              <a:t>()</a:t>
            </a:r>
            <a:endParaRPr lang="ko-KR" altLang="en-US" dirty="0"/>
          </a:p>
          <a:p>
            <a:r>
              <a:rPr lang="ko-KR" altLang="en-US" dirty="0"/>
              <a:t>기부계좌</a:t>
            </a:r>
            <a:r>
              <a:rPr lang="en-US" altLang="ko-KR" dirty="0"/>
              <a:t>, </a:t>
            </a:r>
            <a:r>
              <a:rPr lang="ko-KR" altLang="en-US" dirty="0"/>
              <a:t>계좌번호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잔액</a:t>
            </a:r>
            <a:r>
              <a:rPr lang="en-US" altLang="ko-KR" dirty="0"/>
              <a:t>, </a:t>
            </a:r>
            <a:r>
              <a:rPr lang="ko-KR" altLang="en-US" dirty="0"/>
              <a:t>기부금총액  </a:t>
            </a:r>
            <a:r>
              <a:rPr lang="en-US" altLang="ko-KR" dirty="0"/>
              <a:t>/ </a:t>
            </a:r>
            <a:r>
              <a:rPr lang="ko-KR" altLang="en-US" dirty="0"/>
              <a:t>입금</a:t>
            </a:r>
            <a:r>
              <a:rPr lang="en-US" altLang="ko-KR" dirty="0"/>
              <a:t>(), </a:t>
            </a:r>
            <a:r>
              <a:rPr lang="ko-KR" altLang="en-US" dirty="0"/>
              <a:t>출금</a:t>
            </a:r>
            <a:r>
              <a:rPr lang="en-US" altLang="ko-KR" dirty="0"/>
              <a:t>(), </a:t>
            </a:r>
            <a:r>
              <a:rPr lang="ko-KR" altLang="en-US" dirty="0"/>
              <a:t>정보출력</a:t>
            </a:r>
            <a:r>
              <a:rPr lang="en-US" altLang="ko-KR" dirty="0"/>
              <a:t>()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일반계좌에 입금할 </a:t>
            </a:r>
            <a:r>
              <a:rPr lang="ko-KR" altLang="en-US" dirty="0" err="1"/>
              <a:t>떄는</a:t>
            </a:r>
            <a:r>
              <a:rPr lang="ko-KR" altLang="en-US" dirty="0"/>
              <a:t> 입금액을 그대로 잔액에 추가한다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  입금</a:t>
            </a:r>
            <a:r>
              <a:rPr lang="en-US" altLang="ko-KR" dirty="0"/>
              <a:t>(1000) --&gt; </a:t>
            </a:r>
            <a:r>
              <a:rPr lang="ko-KR" altLang="en-US" dirty="0"/>
              <a:t>잔액 </a:t>
            </a:r>
            <a:r>
              <a:rPr lang="en-US" altLang="ko-KR" dirty="0"/>
              <a:t>= </a:t>
            </a:r>
            <a:r>
              <a:rPr lang="ko-KR" altLang="en-US" dirty="0"/>
              <a:t>잔액 </a:t>
            </a:r>
            <a:r>
              <a:rPr lang="en-US" altLang="ko-KR" dirty="0"/>
              <a:t>+ 1000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신용계좌에 입금할 때는 입금액의 </a:t>
            </a:r>
            <a:r>
              <a:rPr lang="en-US" altLang="ko-KR" dirty="0"/>
              <a:t>1%</a:t>
            </a:r>
            <a:r>
              <a:rPr lang="ko-KR" altLang="en-US" dirty="0"/>
              <a:t>를 이자로 추가 지급한다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  입금</a:t>
            </a:r>
            <a:r>
              <a:rPr lang="en-US" altLang="ko-KR" dirty="0"/>
              <a:t>(1000) --&gt; </a:t>
            </a:r>
            <a:r>
              <a:rPr lang="ko-KR" altLang="en-US" dirty="0"/>
              <a:t>잔액 </a:t>
            </a:r>
            <a:r>
              <a:rPr lang="en-US" altLang="ko-KR" dirty="0"/>
              <a:t>= </a:t>
            </a:r>
            <a:r>
              <a:rPr lang="ko-KR" altLang="en-US" dirty="0"/>
              <a:t>잔액 </a:t>
            </a:r>
            <a:r>
              <a:rPr lang="en-US" altLang="ko-KR" dirty="0"/>
              <a:t>+ 1000 + (1000*0.01) 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기부계좌에 입금할 때는 입금액의 </a:t>
            </a:r>
            <a:r>
              <a:rPr lang="en-US" altLang="ko-KR" dirty="0"/>
              <a:t>1%</a:t>
            </a:r>
            <a:r>
              <a:rPr lang="ko-KR" altLang="en-US" dirty="0"/>
              <a:t>를 기부금으로 납부한다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  입금</a:t>
            </a:r>
            <a:r>
              <a:rPr lang="en-US" altLang="ko-KR" dirty="0"/>
              <a:t>(1000) --&gt; </a:t>
            </a:r>
            <a:r>
              <a:rPr lang="ko-KR" altLang="en-US" dirty="0"/>
              <a:t>잔액 </a:t>
            </a:r>
            <a:r>
              <a:rPr lang="en-US" altLang="ko-KR" dirty="0"/>
              <a:t>= </a:t>
            </a:r>
            <a:r>
              <a:rPr lang="ko-KR" altLang="en-US" dirty="0"/>
              <a:t>잔액 </a:t>
            </a:r>
            <a:r>
              <a:rPr lang="en-US" altLang="ko-KR" dirty="0"/>
              <a:t>+ 1000 - (1000*0.01)</a:t>
            </a:r>
            <a:endParaRPr lang="ko-KR" altLang="en-US" dirty="0"/>
          </a:p>
          <a:p>
            <a:r>
              <a:rPr lang="ko-KR" altLang="en-US" dirty="0"/>
              <a:t>              </a:t>
            </a:r>
            <a:r>
              <a:rPr lang="en-US" altLang="ko-KR" dirty="0"/>
              <a:t>--&gt; </a:t>
            </a:r>
            <a:r>
              <a:rPr lang="ko-KR" altLang="en-US" dirty="0"/>
              <a:t>기부금총액 </a:t>
            </a:r>
            <a:r>
              <a:rPr lang="en-US" altLang="ko-KR" dirty="0"/>
              <a:t>= </a:t>
            </a:r>
            <a:r>
              <a:rPr lang="ko-KR" altLang="en-US" dirty="0"/>
              <a:t>기부금총액 </a:t>
            </a:r>
            <a:r>
              <a:rPr lang="en-US" altLang="ko-KR" dirty="0"/>
              <a:t>+ (1000*0.01) </a:t>
            </a:r>
            <a:endParaRPr lang="ko-KR" altLang="en-US" dirty="0"/>
          </a:p>
          <a:p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73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DC893A-DF36-46E3-8830-ABA672C0417F}"/>
              </a:ext>
            </a:extLst>
          </p:cNvPr>
          <p:cNvSpPr/>
          <p:nvPr/>
        </p:nvSpPr>
        <p:spPr>
          <a:xfrm>
            <a:off x="629174" y="536895"/>
            <a:ext cx="3145872" cy="528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일반계좌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FE77CC-20CF-44CF-A847-0A1D5754D728}"/>
              </a:ext>
            </a:extLst>
          </p:cNvPr>
          <p:cNvSpPr/>
          <p:nvPr/>
        </p:nvSpPr>
        <p:spPr>
          <a:xfrm>
            <a:off x="629174" y="1065402"/>
            <a:ext cx="3145872" cy="1065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계좌번호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char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잔액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DFD244-9D45-478F-8A6D-D5B45980CBDF}"/>
              </a:ext>
            </a:extLst>
          </p:cNvPr>
          <p:cNvSpPr/>
          <p:nvPr/>
        </p:nvSpPr>
        <p:spPr>
          <a:xfrm>
            <a:off x="629174" y="2130804"/>
            <a:ext cx="3145872" cy="1298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입금액</a:t>
            </a:r>
            <a:r>
              <a:rPr lang="en-US" altLang="ko-KR" dirty="0">
                <a:solidFill>
                  <a:schemeClr val="tx1"/>
                </a:solidFill>
              </a:rPr>
              <a:t>) : bool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출금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출금액</a:t>
            </a:r>
            <a:r>
              <a:rPr lang="en-US" altLang="ko-KR" dirty="0">
                <a:solidFill>
                  <a:schemeClr val="tx1"/>
                </a:solidFill>
              </a:rPr>
              <a:t>) : int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정보출력</a:t>
            </a:r>
            <a:r>
              <a:rPr lang="en-US" altLang="ko-KR" dirty="0">
                <a:solidFill>
                  <a:schemeClr val="tx1"/>
                </a:solidFill>
              </a:rPr>
              <a:t>() const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8F5676-4D09-4528-9D82-A0F69EC97DE7}"/>
              </a:ext>
            </a:extLst>
          </p:cNvPr>
          <p:cNvSpPr/>
          <p:nvPr/>
        </p:nvSpPr>
        <p:spPr>
          <a:xfrm>
            <a:off x="4346895" y="536895"/>
            <a:ext cx="3145872" cy="528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신용계좌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C413A6-4D54-4021-8A3E-F2A4248B10C1}"/>
              </a:ext>
            </a:extLst>
          </p:cNvPr>
          <p:cNvSpPr/>
          <p:nvPr/>
        </p:nvSpPr>
        <p:spPr>
          <a:xfrm>
            <a:off x="4346895" y="1065402"/>
            <a:ext cx="3145872" cy="1065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계좌번호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char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잔액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AD9B40-ECF3-43D2-9E42-9CCF68B209F2}"/>
              </a:ext>
            </a:extLst>
          </p:cNvPr>
          <p:cNvSpPr/>
          <p:nvPr/>
        </p:nvSpPr>
        <p:spPr>
          <a:xfrm>
            <a:off x="4346895" y="2130804"/>
            <a:ext cx="3145872" cy="1298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입금액</a:t>
            </a:r>
            <a:r>
              <a:rPr lang="en-US" altLang="ko-KR" dirty="0">
                <a:solidFill>
                  <a:schemeClr val="tx1"/>
                </a:solidFill>
              </a:rPr>
              <a:t>) : bool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출금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출금액</a:t>
            </a:r>
            <a:r>
              <a:rPr lang="en-US" altLang="ko-KR" dirty="0">
                <a:solidFill>
                  <a:schemeClr val="tx1"/>
                </a:solidFill>
              </a:rPr>
              <a:t>) : int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정보출력</a:t>
            </a:r>
            <a:r>
              <a:rPr lang="en-US" altLang="ko-KR" dirty="0">
                <a:solidFill>
                  <a:schemeClr val="tx1"/>
                </a:solidFill>
              </a:rPr>
              <a:t>() const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E23218-8BD6-4FA7-9D15-541A00E4D37A}"/>
              </a:ext>
            </a:extLst>
          </p:cNvPr>
          <p:cNvSpPr/>
          <p:nvPr/>
        </p:nvSpPr>
        <p:spPr>
          <a:xfrm>
            <a:off x="8198840" y="536895"/>
            <a:ext cx="3145872" cy="528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기부계좌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7D17C2-BDE7-468B-AC95-086F5AD11C06}"/>
              </a:ext>
            </a:extLst>
          </p:cNvPr>
          <p:cNvSpPr/>
          <p:nvPr/>
        </p:nvSpPr>
        <p:spPr>
          <a:xfrm>
            <a:off x="8198840" y="1065402"/>
            <a:ext cx="3145872" cy="1526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계좌번호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char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잔액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기부금총액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9FB04F-47A8-4DBF-B661-E670698CC573}"/>
              </a:ext>
            </a:extLst>
          </p:cNvPr>
          <p:cNvSpPr/>
          <p:nvPr/>
        </p:nvSpPr>
        <p:spPr>
          <a:xfrm>
            <a:off x="8198840" y="2592198"/>
            <a:ext cx="3145872" cy="1298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입금액</a:t>
            </a:r>
            <a:r>
              <a:rPr lang="en-US" altLang="ko-KR" dirty="0">
                <a:solidFill>
                  <a:schemeClr val="tx1"/>
                </a:solidFill>
              </a:rPr>
              <a:t>) : bool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출금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출금액</a:t>
            </a:r>
            <a:r>
              <a:rPr lang="en-US" altLang="ko-KR" dirty="0">
                <a:solidFill>
                  <a:schemeClr val="tx1"/>
                </a:solidFill>
              </a:rPr>
              <a:t>) : int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정보출력</a:t>
            </a:r>
            <a:r>
              <a:rPr lang="en-US" altLang="ko-KR" dirty="0">
                <a:solidFill>
                  <a:schemeClr val="tx1"/>
                </a:solidFill>
              </a:rPr>
              <a:t>() const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AAD226-A222-4401-92C6-AC1F6A2FDA1F}"/>
              </a:ext>
            </a:extLst>
          </p:cNvPr>
          <p:cNvSpPr/>
          <p:nvPr/>
        </p:nvSpPr>
        <p:spPr>
          <a:xfrm>
            <a:off x="985705" y="1124125"/>
            <a:ext cx="1782661" cy="897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0A2D969-155D-45F3-8F2A-DA8D3075BE1E}"/>
              </a:ext>
            </a:extLst>
          </p:cNvPr>
          <p:cNvSpPr/>
          <p:nvPr/>
        </p:nvSpPr>
        <p:spPr>
          <a:xfrm>
            <a:off x="4594370" y="1125523"/>
            <a:ext cx="1782661" cy="897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12D8E7-67B6-4DE9-8A50-C3E96164B238}"/>
              </a:ext>
            </a:extLst>
          </p:cNvPr>
          <p:cNvSpPr/>
          <p:nvPr/>
        </p:nvSpPr>
        <p:spPr>
          <a:xfrm>
            <a:off x="8470083" y="1233182"/>
            <a:ext cx="1782661" cy="897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38E5BA-BB70-488E-955C-0DE7950BEB4D}"/>
              </a:ext>
            </a:extLst>
          </p:cNvPr>
          <p:cNvSpPr/>
          <p:nvPr/>
        </p:nvSpPr>
        <p:spPr>
          <a:xfrm>
            <a:off x="985704" y="2323751"/>
            <a:ext cx="2520894" cy="897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282B68-F5AD-4825-8295-FC86A67D0BDD}"/>
              </a:ext>
            </a:extLst>
          </p:cNvPr>
          <p:cNvSpPr/>
          <p:nvPr/>
        </p:nvSpPr>
        <p:spPr>
          <a:xfrm>
            <a:off x="4544036" y="2361851"/>
            <a:ext cx="2520894" cy="897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2E3608-1EF3-4ED5-B10C-AF10C90F14CC}"/>
              </a:ext>
            </a:extLst>
          </p:cNvPr>
          <p:cNvSpPr/>
          <p:nvPr/>
        </p:nvSpPr>
        <p:spPr>
          <a:xfrm>
            <a:off x="8470083" y="2772562"/>
            <a:ext cx="2520894" cy="897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99EEA-3765-4EAD-B873-75D05616F2DE}"/>
              </a:ext>
            </a:extLst>
          </p:cNvPr>
          <p:cNvSpPr txBox="1"/>
          <p:nvPr/>
        </p:nvSpPr>
        <p:spPr>
          <a:xfrm>
            <a:off x="629174" y="3978151"/>
            <a:ext cx="4766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부모를 생성한다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새로운 형태의 부모 클래스를 생성하자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3</a:t>
            </a:r>
            <a:r>
              <a:rPr lang="ko-KR" altLang="en-US" dirty="0"/>
              <a:t>중에서 하나를 부모 클래스로 만들자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03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DC893A-DF36-46E3-8830-ABA672C0417F}"/>
              </a:ext>
            </a:extLst>
          </p:cNvPr>
          <p:cNvSpPr/>
          <p:nvPr/>
        </p:nvSpPr>
        <p:spPr>
          <a:xfrm>
            <a:off x="4328719" y="146478"/>
            <a:ext cx="3145872" cy="528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일반계좌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FE77CC-20CF-44CF-A847-0A1D5754D728}"/>
              </a:ext>
            </a:extLst>
          </p:cNvPr>
          <p:cNvSpPr/>
          <p:nvPr/>
        </p:nvSpPr>
        <p:spPr>
          <a:xfrm>
            <a:off x="4328719" y="674985"/>
            <a:ext cx="3145872" cy="1065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계좌번호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char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잔액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DFD244-9D45-478F-8A6D-D5B45980CBDF}"/>
              </a:ext>
            </a:extLst>
          </p:cNvPr>
          <p:cNvSpPr/>
          <p:nvPr/>
        </p:nvSpPr>
        <p:spPr>
          <a:xfrm>
            <a:off x="4328719" y="1740387"/>
            <a:ext cx="3145872" cy="1298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 v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입금액</a:t>
            </a:r>
            <a:r>
              <a:rPr lang="en-US" altLang="ko-KR" dirty="0">
                <a:solidFill>
                  <a:schemeClr val="tx1"/>
                </a:solidFill>
              </a:rPr>
              <a:t>) : bool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출금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출금액</a:t>
            </a:r>
            <a:r>
              <a:rPr lang="en-US" altLang="ko-KR" dirty="0">
                <a:solidFill>
                  <a:schemeClr val="tx1"/>
                </a:solidFill>
              </a:rPr>
              <a:t>) : int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v </a:t>
            </a:r>
            <a:r>
              <a:rPr lang="ko-KR" altLang="en-US" dirty="0">
                <a:solidFill>
                  <a:schemeClr val="tx1"/>
                </a:solidFill>
              </a:rPr>
              <a:t>정보출력</a:t>
            </a:r>
            <a:r>
              <a:rPr lang="en-US" altLang="ko-KR" dirty="0">
                <a:solidFill>
                  <a:schemeClr val="tx1"/>
                </a:solidFill>
              </a:rPr>
              <a:t>() const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8F5676-4D09-4528-9D82-A0F69EC97DE7}"/>
              </a:ext>
            </a:extLst>
          </p:cNvPr>
          <p:cNvSpPr/>
          <p:nvPr/>
        </p:nvSpPr>
        <p:spPr>
          <a:xfrm>
            <a:off x="2111109" y="4103985"/>
            <a:ext cx="3145872" cy="528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신용계좌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C413A6-4D54-4021-8A3E-F2A4248B10C1}"/>
              </a:ext>
            </a:extLst>
          </p:cNvPr>
          <p:cNvSpPr/>
          <p:nvPr/>
        </p:nvSpPr>
        <p:spPr>
          <a:xfrm>
            <a:off x="2111109" y="4632492"/>
            <a:ext cx="3145872" cy="349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AD9B40-ECF3-43D2-9E42-9CCF68B209F2}"/>
              </a:ext>
            </a:extLst>
          </p:cNvPr>
          <p:cNvSpPr/>
          <p:nvPr/>
        </p:nvSpPr>
        <p:spPr>
          <a:xfrm>
            <a:off x="2111109" y="4965056"/>
            <a:ext cx="3145872" cy="64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입금액</a:t>
            </a:r>
            <a:r>
              <a:rPr lang="en-US" altLang="ko-KR" dirty="0">
                <a:solidFill>
                  <a:schemeClr val="tx1"/>
                </a:solidFill>
              </a:rPr>
              <a:t>) : bool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E23218-8BD6-4FA7-9D15-541A00E4D37A}"/>
              </a:ext>
            </a:extLst>
          </p:cNvPr>
          <p:cNvSpPr/>
          <p:nvPr/>
        </p:nvSpPr>
        <p:spPr>
          <a:xfrm>
            <a:off x="7046988" y="3920355"/>
            <a:ext cx="3145872" cy="528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기부계좌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7D17C2-BDE7-468B-AC95-086F5AD11C06}"/>
              </a:ext>
            </a:extLst>
          </p:cNvPr>
          <p:cNvSpPr/>
          <p:nvPr/>
        </p:nvSpPr>
        <p:spPr>
          <a:xfrm>
            <a:off x="7046988" y="4448862"/>
            <a:ext cx="3145872" cy="521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기부금총액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9FB04F-47A8-4DBF-B661-E670698CC573}"/>
              </a:ext>
            </a:extLst>
          </p:cNvPr>
          <p:cNvSpPr/>
          <p:nvPr/>
        </p:nvSpPr>
        <p:spPr>
          <a:xfrm>
            <a:off x="7050818" y="4949250"/>
            <a:ext cx="3145872" cy="976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입금액</a:t>
            </a:r>
            <a:r>
              <a:rPr lang="en-US" altLang="ko-KR" dirty="0">
                <a:solidFill>
                  <a:schemeClr val="tx1"/>
                </a:solidFill>
              </a:rPr>
              <a:t>) : bool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정보출력</a:t>
            </a:r>
            <a:r>
              <a:rPr lang="en-US" altLang="ko-KR" dirty="0">
                <a:solidFill>
                  <a:schemeClr val="tx1"/>
                </a:solidFill>
              </a:rPr>
              <a:t>() const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99EEA-3765-4EAD-B873-75D05616F2DE}"/>
              </a:ext>
            </a:extLst>
          </p:cNvPr>
          <p:cNvSpPr txBox="1"/>
          <p:nvPr/>
        </p:nvSpPr>
        <p:spPr>
          <a:xfrm>
            <a:off x="285224" y="6132681"/>
            <a:ext cx="1146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중에서 하나를 부모 클래스로 만들자</a:t>
            </a:r>
            <a:r>
              <a:rPr lang="en-US" altLang="ko-KR" dirty="0"/>
              <a:t>.3</a:t>
            </a:r>
            <a:r>
              <a:rPr lang="ko-KR" altLang="en-US" dirty="0"/>
              <a:t>중 부모가 될 수 있는 계좌는 </a:t>
            </a:r>
            <a:r>
              <a:rPr lang="ko-KR" altLang="en-US" dirty="0" err="1"/>
              <a:t>누구일까요</a:t>
            </a:r>
            <a:r>
              <a:rPr lang="en-US" altLang="ko-KR" dirty="0"/>
              <a:t>?        </a:t>
            </a:r>
            <a:r>
              <a:rPr lang="ko-KR" altLang="en-US" dirty="0"/>
              <a:t>일반</a:t>
            </a:r>
            <a:r>
              <a:rPr lang="en-US" altLang="ko-KR" dirty="0"/>
              <a:t>, </a:t>
            </a:r>
            <a:r>
              <a:rPr lang="ko-KR" altLang="en-US" dirty="0"/>
              <a:t>신용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심플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0304E17-CC82-4E54-88AB-C712F7703DD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684045" y="3068555"/>
            <a:ext cx="1393086" cy="1035430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FFF643-090D-4298-8D80-4E4F9AF05C56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064292"/>
            <a:ext cx="2404188" cy="856063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DC893A-DF36-46E3-8830-ABA672C0417F}"/>
              </a:ext>
            </a:extLst>
          </p:cNvPr>
          <p:cNvSpPr/>
          <p:nvPr/>
        </p:nvSpPr>
        <p:spPr>
          <a:xfrm>
            <a:off x="1364193" y="158842"/>
            <a:ext cx="6018929" cy="321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FE77CC-20CF-44CF-A847-0A1D5754D728}"/>
              </a:ext>
            </a:extLst>
          </p:cNvPr>
          <p:cNvSpPr/>
          <p:nvPr/>
        </p:nvSpPr>
        <p:spPr>
          <a:xfrm>
            <a:off x="1364193" y="480363"/>
            <a:ext cx="6018930" cy="932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accid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name[20]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char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balance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DFD244-9D45-478F-8A6D-D5B45980CBDF}"/>
              </a:ext>
            </a:extLst>
          </p:cNvPr>
          <p:cNvSpPr/>
          <p:nvPr/>
        </p:nvSpPr>
        <p:spPr>
          <a:xfrm>
            <a:off x="1364194" y="1412668"/>
            <a:ext cx="6018930" cy="2182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Account(int _</a:t>
            </a:r>
            <a:r>
              <a:rPr lang="en-US" altLang="ko-KR" dirty="0" err="1">
                <a:solidFill>
                  <a:schemeClr val="tx1"/>
                </a:solidFill>
              </a:rPr>
              <a:t>accid</a:t>
            </a:r>
            <a:r>
              <a:rPr lang="en-US" altLang="ko-KR" dirty="0">
                <a:solidFill>
                  <a:schemeClr val="tx1"/>
                </a:solidFill>
              </a:rPr>
              <a:t>, const char* _name)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+&lt;&lt;constructor&gt;&gt;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+Account(int _</a:t>
            </a:r>
            <a:r>
              <a:rPr lang="en-US" altLang="ko-KR" dirty="0" err="1">
                <a:solidFill>
                  <a:schemeClr val="tx1"/>
                </a:solidFill>
              </a:rPr>
              <a:t>accid</a:t>
            </a:r>
            <a:r>
              <a:rPr lang="en-US" altLang="ko-KR" dirty="0">
                <a:solidFill>
                  <a:schemeClr val="tx1"/>
                </a:solidFill>
              </a:rPr>
              <a:t>, const char* _name, int _balance)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InputMoney</a:t>
            </a:r>
            <a:r>
              <a:rPr lang="en-US" altLang="ko-KR" dirty="0">
                <a:solidFill>
                  <a:schemeClr val="tx1"/>
                </a:solidFill>
              </a:rPr>
              <a:t>(int money) : bool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OutputMoney</a:t>
            </a:r>
            <a:r>
              <a:rPr lang="en-US" altLang="ko-KR" dirty="0">
                <a:solidFill>
                  <a:schemeClr val="tx1"/>
                </a:solidFill>
              </a:rPr>
              <a:t>(int money) : int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PrintData</a:t>
            </a:r>
            <a:r>
              <a:rPr lang="en-US" altLang="ko-KR" dirty="0">
                <a:solidFill>
                  <a:schemeClr val="tx1"/>
                </a:solidFill>
              </a:rPr>
              <a:t>() const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8F5676-4D09-4528-9D82-A0F69EC97DE7}"/>
              </a:ext>
            </a:extLst>
          </p:cNvPr>
          <p:cNvSpPr/>
          <p:nvPr/>
        </p:nvSpPr>
        <p:spPr>
          <a:xfrm>
            <a:off x="77071" y="3656101"/>
            <a:ext cx="5442883" cy="528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FaithAccount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C413A6-4D54-4021-8A3E-F2A4248B10C1}"/>
              </a:ext>
            </a:extLst>
          </p:cNvPr>
          <p:cNvSpPr/>
          <p:nvPr/>
        </p:nvSpPr>
        <p:spPr>
          <a:xfrm>
            <a:off x="77072" y="4184608"/>
            <a:ext cx="5442883" cy="349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AD9B40-ECF3-43D2-9E42-9CCF68B209F2}"/>
              </a:ext>
            </a:extLst>
          </p:cNvPr>
          <p:cNvSpPr/>
          <p:nvPr/>
        </p:nvSpPr>
        <p:spPr>
          <a:xfrm>
            <a:off x="77069" y="4534263"/>
            <a:ext cx="5442885" cy="1980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&lt;con&gt;&gt;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FaithAccount</a:t>
            </a:r>
            <a:r>
              <a:rPr lang="en-US" altLang="ko-KR" dirty="0">
                <a:solidFill>
                  <a:schemeClr val="tx1"/>
                </a:solidFill>
              </a:rPr>
              <a:t>(int _</a:t>
            </a:r>
            <a:r>
              <a:rPr lang="en-US" altLang="ko-KR" dirty="0" err="1">
                <a:solidFill>
                  <a:schemeClr val="tx1"/>
                </a:solidFill>
              </a:rPr>
              <a:t>accid</a:t>
            </a:r>
            <a:r>
              <a:rPr lang="en-US" altLang="ko-KR" dirty="0">
                <a:solidFill>
                  <a:schemeClr val="tx1"/>
                </a:solidFill>
              </a:rPr>
              <a:t>, const char* _name)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&lt;&lt;con&gt;&gt;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FaithAccount</a:t>
            </a:r>
            <a:r>
              <a:rPr lang="en-US" altLang="ko-KR" dirty="0">
                <a:solidFill>
                  <a:schemeClr val="tx1"/>
                </a:solidFill>
              </a:rPr>
              <a:t>(int _</a:t>
            </a:r>
            <a:r>
              <a:rPr lang="en-US" altLang="ko-KR" dirty="0" err="1">
                <a:solidFill>
                  <a:schemeClr val="tx1"/>
                </a:solidFill>
              </a:rPr>
              <a:t>accid</a:t>
            </a:r>
            <a:r>
              <a:rPr lang="en-US" altLang="ko-KR" dirty="0">
                <a:solidFill>
                  <a:schemeClr val="tx1"/>
                </a:solidFill>
              </a:rPr>
              <a:t>, const char* _name, int _balance)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InputMoney</a:t>
            </a:r>
            <a:r>
              <a:rPr lang="en-US" altLang="ko-KR" dirty="0">
                <a:solidFill>
                  <a:schemeClr val="tx1"/>
                </a:solidFill>
              </a:rPr>
              <a:t>(int money) : bool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E23218-8BD6-4FA7-9D15-541A00E4D37A}"/>
              </a:ext>
            </a:extLst>
          </p:cNvPr>
          <p:cNvSpPr/>
          <p:nvPr/>
        </p:nvSpPr>
        <p:spPr>
          <a:xfrm>
            <a:off x="5662570" y="3656101"/>
            <a:ext cx="6452358" cy="528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ContriAccount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7D17C2-BDE7-468B-AC95-086F5AD11C06}"/>
              </a:ext>
            </a:extLst>
          </p:cNvPr>
          <p:cNvSpPr/>
          <p:nvPr/>
        </p:nvSpPr>
        <p:spPr>
          <a:xfrm>
            <a:off x="5662569" y="4184608"/>
            <a:ext cx="6452359" cy="521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contribution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9FB04F-47A8-4DBF-B661-E670698CC573}"/>
              </a:ext>
            </a:extLst>
          </p:cNvPr>
          <p:cNvSpPr/>
          <p:nvPr/>
        </p:nvSpPr>
        <p:spPr>
          <a:xfrm>
            <a:off x="5662570" y="4684996"/>
            <a:ext cx="6452361" cy="1829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&lt;con&gt;&gt;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ContriAccount</a:t>
            </a:r>
            <a:r>
              <a:rPr lang="en-US" altLang="ko-KR" dirty="0">
                <a:solidFill>
                  <a:schemeClr val="tx1"/>
                </a:solidFill>
              </a:rPr>
              <a:t>(int _</a:t>
            </a:r>
            <a:r>
              <a:rPr lang="en-US" altLang="ko-KR" dirty="0" err="1">
                <a:solidFill>
                  <a:schemeClr val="tx1"/>
                </a:solidFill>
              </a:rPr>
              <a:t>accid</a:t>
            </a:r>
            <a:r>
              <a:rPr lang="en-US" altLang="ko-KR" dirty="0">
                <a:solidFill>
                  <a:schemeClr val="tx1"/>
                </a:solidFill>
              </a:rPr>
              <a:t>, const char* _name)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&lt;&lt;con&gt;&gt;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ContriAccount</a:t>
            </a:r>
            <a:r>
              <a:rPr lang="en-US" altLang="ko-KR" dirty="0">
                <a:solidFill>
                  <a:schemeClr val="tx1"/>
                </a:solidFill>
              </a:rPr>
              <a:t>(int _</a:t>
            </a:r>
            <a:r>
              <a:rPr lang="en-US" altLang="ko-KR" dirty="0" err="1">
                <a:solidFill>
                  <a:schemeClr val="tx1"/>
                </a:solidFill>
              </a:rPr>
              <a:t>accid</a:t>
            </a:r>
            <a:r>
              <a:rPr lang="en-US" altLang="ko-KR" dirty="0">
                <a:solidFill>
                  <a:schemeClr val="tx1"/>
                </a:solidFill>
              </a:rPr>
              <a:t>, const char* _name, int _balance)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InputMoney</a:t>
            </a:r>
            <a:r>
              <a:rPr lang="en-US" altLang="ko-KR" dirty="0">
                <a:solidFill>
                  <a:schemeClr val="tx1"/>
                </a:solidFill>
              </a:rPr>
              <a:t>(int money) : bool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PrintData</a:t>
            </a:r>
            <a:r>
              <a:rPr lang="en-US" altLang="ko-KR" dirty="0">
                <a:solidFill>
                  <a:schemeClr val="tx1"/>
                </a:solidFill>
              </a:rPr>
              <a:t>() const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0304E17-CC82-4E54-88AB-C712F7703DD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5952" y="2503862"/>
            <a:ext cx="718242" cy="1091194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FFF643-090D-4298-8D80-4E4F9AF05C56}"/>
              </a:ext>
            </a:extLst>
          </p:cNvPr>
          <p:cNvCxnSpPr>
            <a:cxnSpLocks/>
          </p:cNvCxnSpPr>
          <p:nvPr/>
        </p:nvCxnSpPr>
        <p:spPr>
          <a:xfrm flipH="1" flipV="1">
            <a:off x="7383122" y="2840269"/>
            <a:ext cx="964051" cy="928225"/>
          </a:xfrm>
          <a:prstGeom prst="straightConnector1">
            <a:avLst/>
          </a:prstGeom>
          <a:ln w="381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29F7B4-56D7-47E4-AB31-F870068BC0FA}"/>
              </a:ext>
            </a:extLst>
          </p:cNvPr>
          <p:cNvSpPr/>
          <p:nvPr/>
        </p:nvSpPr>
        <p:spPr>
          <a:xfrm>
            <a:off x="7619932" y="877886"/>
            <a:ext cx="43614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기부계좌에 입금할 때는 입금액의 </a:t>
            </a:r>
            <a:r>
              <a:rPr lang="en-US" altLang="ko-KR" dirty="0"/>
              <a:t>1%</a:t>
            </a:r>
            <a:r>
              <a:rPr lang="ko-KR" altLang="en-US" dirty="0"/>
              <a:t>를 기부금으로 납부한다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입금</a:t>
            </a:r>
            <a:r>
              <a:rPr lang="en-US" altLang="ko-KR" dirty="0"/>
              <a:t>(1000) --&gt;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잔액 </a:t>
            </a:r>
            <a:r>
              <a:rPr lang="en-US" altLang="ko-KR" dirty="0"/>
              <a:t>= </a:t>
            </a:r>
            <a:r>
              <a:rPr lang="ko-KR" altLang="en-US" dirty="0"/>
              <a:t>잔액 </a:t>
            </a:r>
            <a:r>
              <a:rPr lang="en-US" altLang="ko-KR" dirty="0"/>
              <a:t>+ 1000 - (1000*0.01)</a:t>
            </a:r>
            <a:endParaRPr lang="ko-KR" altLang="en-US" dirty="0"/>
          </a:p>
          <a:p>
            <a:r>
              <a:rPr lang="en-US" altLang="ko-KR" dirty="0"/>
              <a:t>  </a:t>
            </a:r>
            <a:r>
              <a:rPr lang="ko-KR" altLang="en-US" dirty="0"/>
              <a:t>기부금총액 </a:t>
            </a:r>
            <a:r>
              <a:rPr lang="en-US" altLang="ko-KR" dirty="0"/>
              <a:t>= </a:t>
            </a:r>
            <a:r>
              <a:rPr lang="ko-KR" altLang="en-US" dirty="0"/>
              <a:t>기부금총액 </a:t>
            </a:r>
            <a:r>
              <a:rPr lang="en-US" altLang="ko-KR"/>
              <a:t>+(</a:t>
            </a:r>
            <a:r>
              <a:rPr lang="en-US" altLang="ko-KR" dirty="0"/>
              <a:t>1000*0.01)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58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540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2020-05-21T10:49:35Z</dcterms:created>
  <dcterms:modified xsi:type="dcterms:W3CDTF">2020-05-21T12:30:35Z</dcterms:modified>
</cp:coreProperties>
</file>