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1B8D-FEAF-48A9-B995-A69CF6FF6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BFDE34-579B-4AEF-B949-9521C6998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A4FAC-F398-4834-B7DC-A4786EDE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C448B-E13A-4A1A-978E-AE0EF6CD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A291B-7F04-48AB-AD96-9761F852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9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E21D8-968A-48EC-A99D-D78E1DDC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A9E899-F519-45F5-9634-0035F975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B1009-5306-4CDC-97CE-998EDE64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47FC6-2227-43F9-8A05-CB697A78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C53AF-1B82-43E2-81F7-1C2F4BB6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6A1796-04DE-46F1-82B8-96FD9C2EC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A6DBC-ED0A-4435-9110-FF0195D7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6B9F7-ECB5-4C5B-B039-46F4D516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FD8DF-B3B0-401A-BFD1-315D09BE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DD17B-2FAA-47BF-B942-22B044AA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1AF22-382C-49D6-9C72-88AE281F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32F02-2491-412C-8690-85050D0F9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4D116-D99F-469C-BBFE-2CF95294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434AD-F4AC-405C-BB27-E66287A1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4FA80-CE24-4DCA-81EE-B14F04FB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66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512FD-24A2-4CB3-8760-0C0623A0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AF2A8-42D5-417D-896D-6F1F2B3E2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A9512-A64E-464B-B8A8-96F2BB70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CA1FD-D59A-4D6C-9F38-99B817CB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83061A-9FD6-4245-98E4-9BCFE821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8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F38D1-563C-4964-9A36-1CA2E382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A4730-03B9-479C-93E2-176929546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562DDC-CFBC-4903-BB6A-450166702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5E641-F8E9-4FB9-85FC-BB36E890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D9F89-67B6-4024-A3C0-430A4B5F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0AD60D-210C-4B28-898C-34661499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54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4408C-BD14-4A79-AB73-E7F1582A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5163A-502F-41F6-9FD8-617B1AB29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805F7-F01E-4B22-ABDB-9782CF302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E24B02-D58C-4E9F-A257-E4EC87A03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EA8FED-B37A-4EEB-9110-F5046828C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52AE16-8DF3-444B-9BD6-C826D568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FFA6E2-3D5A-49DC-8B08-3E66FD91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3EAD0E-F88B-4FE2-8AFA-4FF57FE4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83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47E43-9AF7-4A52-9148-1C476FC1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886FC4-D3C9-4AEB-AE80-5A9E8725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855172-0845-498D-8811-525070DB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26EB1A-1354-4B77-92B1-6C81DE00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3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342E4D-D862-4E86-A9BA-6EC48380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3B51FE-82DF-469E-93D0-D1850028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499B16-EB8F-4225-A072-188DC0B0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18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20F8A-3B39-4599-B0AC-3DBF0161F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98ABF-C889-452B-A29A-50A0B6141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45D0B2-8634-4B47-B2D4-46EAE17E1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5D3990-752C-4EE6-8988-0DBB02F2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B0ACC-9C20-4A59-8D69-6E152254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44418-0AA3-4AAB-A2B2-2F074286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0EF02-A5D8-44AE-808F-8D2C3A2B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8FF4D8-3812-49FA-B5AC-D155F5135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AE24B7-A10C-410A-918C-7C8CACE85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3CE6DB-69DC-416B-9064-44D279C9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B274AE-5212-48E1-A984-A6AAD04F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0E8A5-CC7E-40C7-B3CD-E68EC00F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9359F3-771D-4A84-A3DB-787AE071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834A8-921E-49E6-88A1-0EA8A6E2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F95A1-401B-47AB-B9A3-1793734A7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E923-7685-4310-9421-5D53C0324E6B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C664F-D7B5-4855-A877-DDFF7C40D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122F3-FC92-48EB-AAB1-1AE141DA9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6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2DAA1BF-3E45-4660-8461-D2BB657C639E}"/>
              </a:ext>
            </a:extLst>
          </p:cNvPr>
          <p:cNvSpPr/>
          <p:nvPr/>
        </p:nvSpPr>
        <p:spPr>
          <a:xfrm>
            <a:off x="55507" y="175491"/>
            <a:ext cx="12062602" cy="550621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68F5A-3A2B-4F1D-B121-252EB3D9AC0F}"/>
              </a:ext>
            </a:extLst>
          </p:cNvPr>
          <p:cNvSpPr/>
          <p:nvPr/>
        </p:nvSpPr>
        <p:spPr>
          <a:xfrm>
            <a:off x="154261" y="366674"/>
            <a:ext cx="2359980" cy="4588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B42B4-E210-4EE6-BC65-A0C7734DAC34}"/>
              </a:ext>
            </a:extLst>
          </p:cNvPr>
          <p:cNvSpPr/>
          <p:nvPr/>
        </p:nvSpPr>
        <p:spPr>
          <a:xfrm>
            <a:off x="523783" y="541538"/>
            <a:ext cx="1624613" cy="190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aaa.c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7D7B51-D2F2-4F26-8A09-E780BB1B91E0}"/>
              </a:ext>
            </a:extLst>
          </p:cNvPr>
          <p:cNvSpPr/>
          <p:nvPr/>
        </p:nvSpPr>
        <p:spPr>
          <a:xfrm>
            <a:off x="523783" y="2602637"/>
            <a:ext cx="1624613" cy="190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bbb.c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2F7851D-313F-4D3B-8254-7B4210EA9FDA}"/>
              </a:ext>
            </a:extLst>
          </p:cNvPr>
          <p:cNvSpPr/>
          <p:nvPr/>
        </p:nvSpPr>
        <p:spPr>
          <a:xfrm>
            <a:off x="2991775" y="1367161"/>
            <a:ext cx="1855433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32BE36-FD30-4FBC-9929-F3335CDBBDAC}"/>
              </a:ext>
            </a:extLst>
          </p:cNvPr>
          <p:cNvCxnSpPr/>
          <p:nvPr/>
        </p:nvCxnSpPr>
        <p:spPr>
          <a:xfrm>
            <a:off x="2006353" y="1296140"/>
            <a:ext cx="1091954" cy="3107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25BDF4-58E0-4D1F-B68F-78D9710652DB}"/>
              </a:ext>
            </a:extLst>
          </p:cNvPr>
          <p:cNvSpPr/>
          <p:nvPr/>
        </p:nvSpPr>
        <p:spPr>
          <a:xfrm>
            <a:off x="5192765" y="652508"/>
            <a:ext cx="1624613" cy="190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aaa.obj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1DB5CC-969C-4D62-8154-B9B609122ADC}"/>
              </a:ext>
            </a:extLst>
          </p:cNvPr>
          <p:cNvCxnSpPr>
            <a:cxnSpLocks/>
          </p:cNvCxnSpPr>
          <p:nvPr/>
        </p:nvCxnSpPr>
        <p:spPr>
          <a:xfrm flipV="1">
            <a:off x="1804408" y="2272145"/>
            <a:ext cx="1079355" cy="7773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5E98EE-13C0-471A-894C-1F23A0CF867B}"/>
              </a:ext>
            </a:extLst>
          </p:cNvPr>
          <p:cNvSpPr/>
          <p:nvPr/>
        </p:nvSpPr>
        <p:spPr>
          <a:xfrm>
            <a:off x="5192765" y="2706726"/>
            <a:ext cx="1624613" cy="190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bbb.obj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FE9718-D602-439E-BA23-0E4648E60035}"/>
              </a:ext>
            </a:extLst>
          </p:cNvPr>
          <p:cNvCxnSpPr>
            <a:cxnSpLocks/>
          </p:cNvCxnSpPr>
          <p:nvPr/>
        </p:nvCxnSpPr>
        <p:spPr>
          <a:xfrm flipV="1">
            <a:off x="4608699" y="1176292"/>
            <a:ext cx="1071665" cy="3195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25A0090-59B1-404C-853D-021268B1CFA9}"/>
              </a:ext>
            </a:extLst>
          </p:cNvPr>
          <p:cNvCxnSpPr>
            <a:cxnSpLocks/>
          </p:cNvCxnSpPr>
          <p:nvPr/>
        </p:nvCxnSpPr>
        <p:spPr>
          <a:xfrm>
            <a:off x="4415542" y="2344244"/>
            <a:ext cx="909200" cy="999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4297DFE-4181-4367-9E39-0BCADE230B57}"/>
              </a:ext>
            </a:extLst>
          </p:cNvPr>
          <p:cNvSpPr/>
          <p:nvPr/>
        </p:nvSpPr>
        <p:spPr>
          <a:xfrm>
            <a:off x="7226043" y="1451499"/>
            <a:ext cx="1855433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링커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DF701B5-6180-4F73-8FE8-6CD06B188CC2}"/>
              </a:ext>
            </a:extLst>
          </p:cNvPr>
          <p:cNvCxnSpPr>
            <a:cxnSpLocks/>
          </p:cNvCxnSpPr>
          <p:nvPr/>
        </p:nvCxnSpPr>
        <p:spPr>
          <a:xfrm>
            <a:off x="6448643" y="1176293"/>
            <a:ext cx="1513102" cy="4305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1937ADA-A802-449E-AF56-82D8A5AB1A69}"/>
              </a:ext>
            </a:extLst>
          </p:cNvPr>
          <p:cNvCxnSpPr>
            <a:cxnSpLocks/>
          </p:cNvCxnSpPr>
          <p:nvPr/>
        </p:nvCxnSpPr>
        <p:spPr>
          <a:xfrm flipV="1">
            <a:off x="6685401" y="2450237"/>
            <a:ext cx="1165508" cy="8472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26950-CDE9-4192-B659-CF53E725B8E2}"/>
              </a:ext>
            </a:extLst>
          </p:cNvPr>
          <p:cNvSpPr/>
          <p:nvPr/>
        </p:nvSpPr>
        <p:spPr>
          <a:xfrm>
            <a:off x="10013777" y="1296140"/>
            <a:ext cx="1855433" cy="190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프로젝트명</a:t>
            </a:r>
            <a:r>
              <a:rPr lang="en-US" altLang="ko-KR" dirty="0">
                <a:solidFill>
                  <a:schemeClr val="tx1"/>
                </a:solidFill>
              </a:rPr>
              <a:t>.exe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816B3E5-8100-41C2-B329-B3EAD2E502A5}"/>
              </a:ext>
            </a:extLst>
          </p:cNvPr>
          <p:cNvCxnSpPr>
            <a:cxnSpLocks/>
          </p:cNvCxnSpPr>
          <p:nvPr/>
        </p:nvCxnSpPr>
        <p:spPr>
          <a:xfrm>
            <a:off x="8791076" y="1993037"/>
            <a:ext cx="141510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5A05D7-D68F-424A-9777-9CF990E9D22C}"/>
              </a:ext>
            </a:extLst>
          </p:cNvPr>
          <p:cNvSpPr/>
          <p:nvPr/>
        </p:nvSpPr>
        <p:spPr>
          <a:xfrm>
            <a:off x="4785028" y="5918731"/>
            <a:ext cx="2440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C/C++</a:t>
            </a:r>
            <a:r>
              <a:rPr lang="ko-KR" altLang="en-US" dirty="0">
                <a:solidFill>
                  <a:schemeClr val="tx1"/>
                </a:solidFill>
              </a:rPr>
              <a:t>언어 개발 과정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67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2DAA1BF-3E45-4660-8461-D2BB657C639E}"/>
              </a:ext>
            </a:extLst>
          </p:cNvPr>
          <p:cNvSpPr/>
          <p:nvPr/>
        </p:nvSpPr>
        <p:spPr>
          <a:xfrm>
            <a:off x="64699" y="175491"/>
            <a:ext cx="7063349" cy="550621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68F5A-3A2B-4F1D-B121-252EB3D9AC0F}"/>
              </a:ext>
            </a:extLst>
          </p:cNvPr>
          <p:cNvSpPr/>
          <p:nvPr/>
        </p:nvSpPr>
        <p:spPr>
          <a:xfrm>
            <a:off x="154261" y="366674"/>
            <a:ext cx="2359980" cy="4588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B42B4-E210-4EE6-BC65-A0C7734DAC34}"/>
              </a:ext>
            </a:extLst>
          </p:cNvPr>
          <p:cNvSpPr/>
          <p:nvPr/>
        </p:nvSpPr>
        <p:spPr>
          <a:xfrm>
            <a:off x="523783" y="541538"/>
            <a:ext cx="1624613" cy="190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aaa</a:t>
            </a:r>
            <a:r>
              <a:rPr lang="en-US" altLang="ko-KR" dirty="0">
                <a:solidFill>
                  <a:schemeClr val="tx1"/>
                </a:solidFill>
              </a:rPr>
              <a:t>.java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7D7B51-D2F2-4F26-8A09-E780BB1B91E0}"/>
              </a:ext>
            </a:extLst>
          </p:cNvPr>
          <p:cNvSpPr/>
          <p:nvPr/>
        </p:nvSpPr>
        <p:spPr>
          <a:xfrm>
            <a:off x="523783" y="2602637"/>
            <a:ext cx="1624613" cy="190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bbb</a:t>
            </a:r>
            <a:r>
              <a:rPr lang="en-US" altLang="ko-KR" dirty="0">
                <a:solidFill>
                  <a:schemeClr val="tx1"/>
                </a:solidFill>
              </a:rPr>
              <a:t>.java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2F7851D-313F-4D3B-8254-7B4210EA9FDA}"/>
              </a:ext>
            </a:extLst>
          </p:cNvPr>
          <p:cNvSpPr/>
          <p:nvPr/>
        </p:nvSpPr>
        <p:spPr>
          <a:xfrm>
            <a:off x="2991775" y="1367161"/>
            <a:ext cx="1855433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</a:t>
            </a:r>
            <a:endParaRPr lang="en-US" altLang="ko-KR" dirty="0"/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javac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32BE36-FD30-4FBC-9929-F3335CDBBDAC}"/>
              </a:ext>
            </a:extLst>
          </p:cNvPr>
          <p:cNvCxnSpPr/>
          <p:nvPr/>
        </p:nvCxnSpPr>
        <p:spPr>
          <a:xfrm>
            <a:off x="2006353" y="1296140"/>
            <a:ext cx="1091954" cy="3107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25BDF4-58E0-4D1F-B68F-78D9710652DB}"/>
              </a:ext>
            </a:extLst>
          </p:cNvPr>
          <p:cNvSpPr/>
          <p:nvPr/>
        </p:nvSpPr>
        <p:spPr>
          <a:xfrm>
            <a:off x="5192765" y="652508"/>
            <a:ext cx="1624613" cy="105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aaa.class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1DB5CC-969C-4D62-8154-B9B609122ADC}"/>
              </a:ext>
            </a:extLst>
          </p:cNvPr>
          <p:cNvCxnSpPr>
            <a:cxnSpLocks/>
          </p:cNvCxnSpPr>
          <p:nvPr/>
        </p:nvCxnSpPr>
        <p:spPr>
          <a:xfrm flipV="1">
            <a:off x="1804408" y="2272145"/>
            <a:ext cx="1079355" cy="7773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FE9718-D602-439E-BA23-0E4648E60035}"/>
              </a:ext>
            </a:extLst>
          </p:cNvPr>
          <p:cNvCxnSpPr>
            <a:cxnSpLocks/>
          </p:cNvCxnSpPr>
          <p:nvPr/>
        </p:nvCxnSpPr>
        <p:spPr>
          <a:xfrm flipV="1">
            <a:off x="4311375" y="2028059"/>
            <a:ext cx="871793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4297DFE-4181-4367-9E39-0BCADE230B57}"/>
              </a:ext>
            </a:extLst>
          </p:cNvPr>
          <p:cNvSpPr/>
          <p:nvPr/>
        </p:nvSpPr>
        <p:spPr>
          <a:xfrm>
            <a:off x="7553682" y="1478131"/>
            <a:ext cx="1855433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endParaRPr lang="en-US" altLang="ko-KR" dirty="0"/>
          </a:p>
          <a:p>
            <a:pPr algn="ctr"/>
            <a:r>
              <a:rPr lang="en-US" altLang="ko-KR" dirty="0"/>
              <a:t>[java]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5A05D7-D68F-424A-9777-9CF990E9D22C}"/>
              </a:ext>
            </a:extLst>
          </p:cNvPr>
          <p:cNvSpPr/>
          <p:nvPr/>
        </p:nvSpPr>
        <p:spPr>
          <a:xfrm>
            <a:off x="2882771" y="5945304"/>
            <a:ext cx="2161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Java</a:t>
            </a:r>
            <a:r>
              <a:rPr lang="ko-KR" altLang="en-US" dirty="0">
                <a:solidFill>
                  <a:schemeClr val="tx1"/>
                </a:solidFill>
              </a:rPr>
              <a:t>언어 개발 과정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975789-F113-46A2-9D2A-7D1862DEDA2D}"/>
              </a:ext>
            </a:extLst>
          </p:cNvPr>
          <p:cNvSpPr/>
          <p:nvPr/>
        </p:nvSpPr>
        <p:spPr>
          <a:xfrm>
            <a:off x="699268" y="1400541"/>
            <a:ext cx="1081271" cy="310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B050"/>
                </a:solidFill>
              </a:rPr>
              <a:t>aaa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746F40-1548-4BC4-B81F-7558DE4667D4}"/>
              </a:ext>
            </a:extLst>
          </p:cNvPr>
          <p:cNvSpPr/>
          <p:nvPr/>
        </p:nvSpPr>
        <p:spPr>
          <a:xfrm>
            <a:off x="730822" y="1865836"/>
            <a:ext cx="1081271" cy="310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413F86-C0D1-47E5-9936-209DE4F8C415}"/>
              </a:ext>
            </a:extLst>
          </p:cNvPr>
          <p:cNvSpPr/>
          <p:nvPr/>
        </p:nvSpPr>
        <p:spPr>
          <a:xfrm>
            <a:off x="731826" y="3257499"/>
            <a:ext cx="1081271" cy="310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B050"/>
                </a:solidFill>
              </a:rPr>
              <a:t>bbb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2240B5-B2CF-4A75-96A2-E30E0E5C1D58}"/>
              </a:ext>
            </a:extLst>
          </p:cNvPr>
          <p:cNvSpPr/>
          <p:nvPr/>
        </p:nvSpPr>
        <p:spPr>
          <a:xfrm>
            <a:off x="5183169" y="1865836"/>
            <a:ext cx="1624613" cy="105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bbb.class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B58A0A-52C9-437E-8C2D-B5E9BC2EE451}"/>
              </a:ext>
            </a:extLst>
          </p:cNvPr>
          <p:cNvSpPr/>
          <p:nvPr/>
        </p:nvSpPr>
        <p:spPr>
          <a:xfrm>
            <a:off x="5183168" y="3238591"/>
            <a:ext cx="1624613" cy="105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ccc.class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0E81BA-6154-4B19-882B-F8E9E78BF86B}"/>
              </a:ext>
            </a:extLst>
          </p:cNvPr>
          <p:cNvSpPr/>
          <p:nvPr/>
        </p:nvSpPr>
        <p:spPr>
          <a:xfrm>
            <a:off x="8702229" y="5760638"/>
            <a:ext cx="2623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Java</a:t>
            </a:r>
            <a:r>
              <a:rPr lang="ko-KR" altLang="en-US" dirty="0">
                <a:solidFill>
                  <a:schemeClr val="tx1"/>
                </a:solidFill>
              </a:rPr>
              <a:t>결과물의 실행 과정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AEF1D349-6F1D-490D-9629-5DC624FBB9A3}"/>
              </a:ext>
            </a:extLst>
          </p:cNvPr>
          <p:cNvSpPr/>
          <p:nvPr/>
        </p:nvSpPr>
        <p:spPr>
          <a:xfrm>
            <a:off x="7336091" y="2853565"/>
            <a:ext cx="4533115" cy="282813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내가 원하는 </a:t>
            </a:r>
            <a:endParaRPr lang="en-US" altLang="ko-KR" dirty="0"/>
          </a:p>
          <a:p>
            <a:pPr algn="ctr"/>
            <a:r>
              <a:rPr lang="ko-KR" altLang="en-US" dirty="0"/>
              <a:t>클래스를 실행시켜줘</a:t>
            </a:r>
            <a:endParaRPr lang="en-US" altLang="ko-KR" dirty="0"/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대상 클래스는 반드시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함수를 가지고 있어야 한다</a:t>
            </a:r>
            <a:r>
              <a:rPr lang="en-US" altLang="ko-KR" dirty="0"/>
              <a:t>.]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실행시키면 가상머신 내에서 다시 </a:t>
            </a:r>
            <a:r>
              <a:rPr lang="ko-KR" altLang="en-US" dirty="0" err="1"/>
              <a:t>네이티브코드로</a:t>
            </a:r>
            <a:r>
              <a:rPr lang="ko-KR" altLang="en-US" dirty="0"/>
              <a:t> 컴파일</a:t>
            </a:r>
            <a:r>
              <a:rPr lang="en-US" altLang="ko-KR" dirty="0"/>
              <a:t>(</a:t>
            </a:r>
            <a:r>
              <a:rPr lang="ko-KR" altLang="en-US" dirty="0"/>
              <a:t>인터프리터</a:t>
            </a:r>
            <a:r>
              <a:rPr lang="en-US" altLang="ko-KR"/>
              <a:t>)</a:t>
            </a:r>
          </a:p>
          <a:p>
            <a:pPr algn="ctr"/>
            <a:r>
              <a:rPr lang="ko-KR" altLang="en-US"/>
              <a:t>되면서 </a:t>
            </a:r>
            <a:r>
              <a:rPr lang="ko-KR" altLang="en-US" dirty="0"/>
              <a:t>동작된다 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816B3E5-8100-41C2-B329-B3EAD2E502A5}"/>
              </a:ext>
            </a:extLst>
          </p:cNvPr>
          <p:cNvCxnSpPr>
            <a:cxnSpLocks/>
          </p:cNvCxnSpPr>
          <p:nvPr/>
        </p:nvCxnSpPr>
        <p:spPr>
          <a:xfrm flipH="1">
            <a:off x="8017164" y="2008373"/>
            <a:ext cx="999694" cy="28684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81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5A05D7-D68F-424A-9777-9CF990E9D22C}"/>
              </a:ext>
            </a:extLst>
          </p:cNvPr>
          <p:cNvSpPr/>
          <p:nvPr/>
        </p:nvSpPr>
        <p:spPr>
          <a:xfrm>
            <a:off x="652037" y="174818"/>
            <a:ext cx="3555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저장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주소값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7C061B-5DD3-4E37-A59C-F676C117A82F}"/>
              </a:ext>
            </a:extLst>
          </p:cNvPr>
          <p:cNvSpPr/>
          <p:nvPr/>
        </p:nvSpPr>
        <p:spPr>
          <a:xfrm>
            <a:off x="852257" y="1109708"/>
            <a:ext cx="1500326" cy="541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1EB19E-A023-4578-8149-869FEB60F3B9}"/>
              </a:ext>
            </a:extLst>
          </p:cNvPr>
          <p:cNvSpPr/>
          <p:nvPr/>
        </p:nvSpPr>
        <p:spPr>
          <a:xfrm>
            <a:off x="2352583" y="1109708"/>
            <a:ext cx="1500326" cy="541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ED42F8-D49C-405F-92A5-B81A2DBE5EC2}"/>
              </a:ext>
            </a:extLst>
          </p:cNvPr>
          <p:cNvSpPr/>
          <p:nvPr/>
        </p:nvSpPr>
        <p:spPr>
          <a:xfrm>
            <a:off x="3852909" y="1109708"/>
            <a:ext cx="1500326" cy="541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B5FCEBB-A6A7-40CD-9C38-C5D81F12A084}"/>
              </a:ext>
            </a:extLst>
          </p:cNvPr>
          <p:cNvSpPr/>
          <p:nvPr/>
        </p:nvSpPr>
        <p:spPr>
          <a:xfrm>
            <a:off x="5958397" y="1109708"/>
            <a:ext cx="1500326" cy="541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7B91F49-D2C2-49C4-89E3-4C4F0372B235}"/>
              </a:ext>
            </a:extLst>
          </p:cNvPr>
          <p:cNvSpPr/>
          <p:nvPr/>
        </p:nvSpPr>
        <p:spPr>
          <a:xfrm>
            <a:off x="7458723" y="1109708"/>
            <a:ext cx="1500326" cy="541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08AF15-1E61-425B-9B18-8BDC56AD1121}"/>
              </a:ext>
            </a:extLst>
          </p:cNvPr>
          <p:cNvSpPr/>
          <p:nvPr/>
        </p:nvSpPr>
        <p:spPr>
          <a:xfrm>
            <a:off x="8959049" y="1109708"/>
            <a:ext cx="1312415" cy="541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28F0326-0D44-4C61-9A1C-4A06528EF2B3}"/>
              </a:ext>
            </a:extLst>
          </p:cNvPr>
          <p:cNvSpPr/>
          <p:nvPr/>
        </p:nvSpPr>
        <p:spPr>
          <a:xfrm>
            <a:off x="10648025" y="368361"/>
            <a:ext cx="1312415" cy="541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AFA13D9-E92E-4E1E-B6D5-8F0409936572}"/>
              </a:ext>
            </a:extLst>
          </p:cNvPr>
          <p:cNvSpPr/>
          <p:nvPr/>
        </p:nvSpPr>
        <p:spPr>
          <a:xfrm>
            <a:off x="9335610" y="359484"/>
            <a:ext cx="1312415" cy="541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43B609-4E66-4588-B60F-CEE1F7D01369}"/>
              </a:ext>
            </a:extLst>
          </p:cNvPr>
          <p:cNvSpPr/>
          <p:nvPr/>
        </p:nvSpPr>
        <p:spPr>
          <a:xfrm>
            <a:off x="973113" y="630253"/>
            <a:ext cx="3555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num</a:t>
            </a:r>
            <a:r>
              <a:rPr lang="ko-KR" altLang="en-US" dirty="0"/>
              <a:t>이 값 저장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F0E46F-AAEB-43DE-B484-4AAB2046D2F9}"/>
              </a:ext>
            </a:extLst>
          </p:cNvPr>
          <p:cNvSpPr/>
          <p:nvPr/>
        </p:nvSpPr>
        <p:spPr>
          <a:xfrm>
            <a:off x="5841507" y="623987"/>
            <a:ext cx="2837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num</a:t>
            </a:r>
            <a:r>
              <a:rPr lang="ko-KR" altLang="en-US" dirty="0"/>
              <a:t>이 </a:t>
            </a:r>
            <a:r>
              <a:rPr lang="ko-KR" altLang="en-US" dirty="0" err="1"/>
              <a:t>주소값</a:t>
            </a:r>
            <a:r>
              <a:rPr lang="ko-KR" altLang="en-US" dirty="0"/>
              <a:t> 저장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DE57AE-E995-40FE-A6D2-AB28DCD665BE}"/>
              </a:ext>
            </a:extLst>
          </p:cNvPr>
          <p:cNvSpPr/>
          <p:nvPr/>
        </p:nvSpPr>
        <p:spPr>
          <a:xfrm>
            <a:off x="852257" y="2216804"/>
            <a:ext cx="35559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포인터 문법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int num; // </a:t>
            </a:r>
            <a:r>
              <a:rPr lang="ko-KR" altLang="en-US" dirty="0">
                <a:solidFill>
                  <a:schemeClr val="tx1"/>
                </a:solidFill>
              </a:rPr>
              <a:t>값 저장 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int *num;  //</a:t>
            </a:r>
            <a:r>
              <a:rPr lang="ko-KR" altLang="en-US" dirty="0" err="1">
                <a:solidFill>
                  <a:schemeClr val="tx1"/>
                </a:solidFill>
              </a:rPr>
              <a:t>주소값</a:t>
            </a:r>
            <a:r>
              <a:rPr lang="ko-KR" altLang="en-US" dirty="0">
                <a:solidFill>
                  <a:schemeClr val="tx1"/>
                </a:solidFill>
              </a:rPr>
              <a:t> 저장 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8698E4-A8B7-48A9-978C-17162F52F3B9}"/>
              </a:ext>
            </a:extLst>
          </p:cNvPr>
          <p:cNvSpPr/>
          <p:nvPr/>
        </p:nvSpPr>
        <p:spPr>
          <a:xfrm>
            <a:off x="5770485" y="2216803"/>
            <a:ext cx="61899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언어</a:t>
            </a:r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포인터 문법이 없다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타입별로 너는 값만 저장할 수 있는 타입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기본형타입</a:t>
            </a:r>
            <a:r>
              <a:rPr lang="en-US" altLang="ko-KR" dirty="0"/>
              <a:t>(8</a:t>
            </a:r>
            <a:r>
              <a:rPr lang="ko-KR" altLang="en-US" dirty="0"/>
              <a:t>개</a:t>
            </a:r>
            <a:r>
              <a:rPr lang="en-US" altLang="ko-KR" dirty="0"/>
              <a:t>) +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int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num ;  //</a:t>
            </a:r>
            <a:r>
              <a:rPr lang="ko-KR" altLang="en-US" dirty="0">
                <a:solidFill>
                  <a:srgbClr val="FF0000"/>
                </a:solidFill>
              </a:rPr>
              <a:t>저장공간 생성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너는 </a:t>
            </a:r>
            <a:r>
              <a:rPr lang="ko-KR" altLang="en-US" dirty="0" err="1">
                <a:solidFill>
                  <a:schemeClr val="tx1"/>
                </a:solidFill>
              </a:rPr>
              <a:t>주소값만</a:t>
            </a:r>
            <a:r>
              <a:rPr lang="ko-KR" altLang="en-US" dirty="0">
                <a:solidFill>
                  <a:schemeClr val="tx1"/>
                </a:solidFill>
              </a:rPr>
              <a:t> 저장할 수 있는 타입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클래스타입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Sample </a:t>
            </a:r>
            <a:r>
              <a:rPr lang="en-US" altLang="ko-KR" dirty="0" err="1">
                <a:solidFill>
                  <a:srgbClr val="FF0000"/>
                </a:solidFill>
              </a:rPr>
              <a:t>sam</a:t>
            </a:r>
            <a:r>
              <a:rPr lang="en-US" altLang="ko-KR" dirty="0">
                <a:solidFill>
                  <a:srgbClr val="FF0000"/>
                </a:solidFill>
              </a:rPr>
              <a:t>;   //</a:t>
            </a:r>
            <a:r>
              <a:rPr lang="ko-KR" altLang="en-US" dirty="0" err="1">
                <a:solidFill>
                  <a:srgbClr val="FF0000"/>
                </a:solidFill>
              </a:rPr>
              <a:t>주소값을</a:t>
            </a:r>
            <a:r>
              <a:rPr lang="ko-KR" altLang="en-US" dirty="0">
                <a:solidFill>
                  <a:srgbClr val="FF0000"/>
                </a:solidFill>
              </a:rPr>
              <a:t> 저장할 공간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sam</a:t>
            </a:r>
            <a:r>
              <a:rPr lang="en-US" altLang="ko-KR" dirty="0">
                <a:solidFill>
                  <a:srgbClr val="FF0000"/>
                </a:solidFill>
              </a:rPr>
              <a:t> = new Sample();  //</a:t>
            </a:r>
            <a:r>
              <a:rPr lang="ko-KR" altLang="en-US" dirty="0" err="1">
                <a:solidFill>
                  <a:srgbClr val="FF0000"/>
                </a:solidFill>
              </a:rPr>
              <a:t>힙에</a:t>
            </a:r>
            <a:r>
              <a:rPr lang="ko-KR" altLang="en-US" dirty="0">
                <a:solidFill>
                  <a:srgbClr val="FF0000"/>
                </a:solidFill>
              </a:rPr>
              <a:t> 객체가 저장될 공간생성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</a:rPr>
              <a:t>String</a:t>
            </a:r>
            <a:r>
              <a:rPr lang="ko-KR" altLang="en-US" dirty="0">
                <a:solidFill>
                  <a:srgbClr val="0070C0"/>
                </a:solidFill>
              </a:rPr>
              <a:t>타입은 레퍼런스 타입이지만 값형식처럼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   </a:t>
            </a:r>
            <a:r>
              <a:rPr lang="ko-KR" altLang="en-US" dirty="0">
                <a:solidFill>
                  <a:srgbClr val="0070C0"/>
                </a:solidFill>
              </a:rPr>
              <a:t>사용할 수 있는 문법을 제공해 준다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String s = “test”;</a:t>
            </a:r>
          </a:p>
          <a:p>
            <a:r>
              <a:rPr lang="en-US" altLang="ko-KR" dirty="0"/>
              <a:t>    String s = new String(“test”);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41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5A05D7-D68F-424A-9777-9CF990E9D22C}"/>
              </a:ext>
            </a:extLst>
          </p:cNvPr>
          <p:cNvSpPr/>
          <p:nvPr/>
        </p:nvSpPr>
        <p:spPr>
          <a:xfrm>
            <a:off x="652037" y="174818"/>
            <a:ext cx="3555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레퍼런스 타입 객체 성질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28F0326-0D44-4C61-9A1C-4A06528EF2B3}"/>
              </a:ext>
            </a:extLst>
          </p:cNvPr>
          <p:cNvSpPr/>
          <p:nvPr/>
        </p:nvSpPr>
        <p:spPr>
          <a:xfrm>
            <a:off x="6685011" y="661547"/>
            <a:ext cx="4754732" cy="5055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D340E1-09C9-44E7-933D-F1191760D4AA}"/>
              </a:ext>
            </a:extLst>
          </p:cNvPr>
          <p:cNvSpPr/>
          <p:nvPr/>
        </p:nvSpPr>
        <p:spPr>
          <a:xfrm>
            <a:off x="7302891" y="873132"/>
            <a:ext cx="3555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[heap]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A120C3-89A1-461E-AB4A-36F988FBFCFC}"/>
              </a:ext>
            </a:extLst>
          </p:cNvPr>
          <p:cNvSpPr/>
          <p:nvPr/>
        </p:nvSpPr>
        <p:spPr>
          <a:xfrm>
            <a:off x="8330717" y="2050740"/>
            <a:ext cx="1500326" cy="754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1BCC09-0391-44EB-9192-38C0A39835E4}"/>
              </a:ext>
            </a:extLst>
          </p:cNvPr>
          <p:cNvSpPr/>
          <p:nvPr/>
        </p:nvSpPr>
        <p:spPr>
          <a:xfrm>
            <a:off x="8317904" y="3439357"/>
            <a:ext cx="1500326" cy="754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C4BB48-DCE5-4242-B9D8-5510467166A7}"/>
              </a:ext>
            </a:extLst>
          </p:cNvPr>
          <p:cNvSpPr/>
          <p:nvPr/>
        </p:nvSpPr>
        <p:spPr>
          <a:xfrm>
            <a:off x="1235324" y="816132"/>
            <a:ext cx="4754732" cy="5055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17C695-3439-40ED-84DC-18DD4DFDFA09}"/>
              </a:ext>
            </a:extLst>
          </p:cNvPr>
          <p:cNvSpPr/>
          <p:nvPr/>
        </p:nvSpPr>
        <p:spPr>
          <a:xfrm>
            <a:off x="1669234" y="954126"/>
            <a:ext cx="35559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/>
              <a:t>Stack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레퍼런스 타입 변수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dirty="0"/>
              <a:t>- </a:t>
            </a:r>
            <a:r>
              <a:rPr lang="ko-KR" altLang="en-US" dirty="0" err="1"/>
              <a:t>힙</a:t>
            </a:r>
            <a:r>
              <a:rPr lang="ko-KR" altLang="en-US" dirty="0"/>
              <a:t> 객체의 주소를 보관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C317A4-545E-4BD9-9409-78FCA823F0AD}"/>
              </a:ext>
            </a:extLst>
          </p:cNvPr>
          <p:cNvSpPr/>
          <p:nvPr/>
        </p:nvSpPr>
        <p:spPr>
          <a:xfrm>
            <a:off x="2550445" y="2520972"/>
            <a:ext cx="1500326" cy="754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ref1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C7A552-3BFD-443E-B246-67E264FB1FC5}"/>
              </a:ext>
            </a:extLst>
          </p:cNvPr>
          <p:cNvSpPr/>
          <p:nvPr/>
        </p:nvSpPr>
        <p:spPr>
          <a:xfrm>
            <a:off x="2579765" y="3651863"/>
            <a:ext cx="1500326" cy="754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ref2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21CB3E-CC8E-4618-8FE7-78AB0F23B567}"/>
              </a:ext>
            </a:extLst>
          </p:cNvPr>
          <p:cNvCxnSpPr>
            <a:cxnSpLocks/>
          </p:cNvCxnSpPr>
          <p:nvPr/>
        </p:nvCxnSpPr>
        <p:spPr>
          <a:xfrm flipV="1">
            <a:off x="3874097" y="3884467"/>
            <a:ext cx="4621833" cy="1827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6CAA25-88B7-4C16-91B0-515CBEF4794F}"/>
              </a:ext>
            </a:extLst>
          </p:cNvPr>
          <p:cNvSpPr/>
          <p:nvPr/>
        </p:nvSpPr>
        <p:spPr>
          <a:xfrm>
            <a:off x="1834700" y="4630719"/>
            <a:ext cx="35559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만약</a:t>
            </a:r>
            <a:r>
              <a:rPr lang="en-US" altLang="ko-KR" dirty="0"/>
              <a:t>,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dirty="0">
                <a:solidFill>
                  <a:srgbClr val="7030A0"/>
                </a:solidFill>
              </a:rPr>
              <a:t>ref1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= ref2;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B31966C-0B01-4FA2-9A56-40C7023FD398}"/>
              </a:ext>
            </a:extLst>
          </p:cNvPr>
          <p:cNvCxnSpPr>
            <a:cxnSpLocks/>
          </p:cNvCxnSpPr>
          <p:nvPr/>
        </p:nvCxnSpPr>
        <p:spPr>
          <a:xfrm>
            <a:off x="3961239" y="3049760"/>
            <a:ext cx="4437037" cy="65669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642C03-59EC-42AA-8007-744C05A832BE}"/>
              </a:ext>
            </a:extLst>
          </p:cNvPr>
          <p:cNvSpPr/>
          <p:nvPr/>
        </p:nvSpPr>
        <p:spPr>
          <a:xfrm>
            <a:off x="6711644" y="1149629"/>
            <a:ext cx="43011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ko-KR" altLang="en-US" dirty="0">
                <a:solidFill>
                  <a:srgbClr val="7030A0"/>
                </a:solidFill>
              </a:rPr>
              <a:t>더 이상 해당 객체의 주소를 갖고 있는 </a:t>
            </a:r>
            <a:endParaRPr lang="en-US" altLang="ko-KR" dirty="0">
              <a:solidFill>
                <a:srgbClr val="7030A0"/>
              </a:solidFill>
            </a:endParaRPr>
          </a:p>
          <a:p>
            <a:pPr algn="ctr"/>
            <a:r>
              <a:rPr lang="ko-KR" altLang="en-US" dirty="0">
                <a:solidFill>
                  <a:srgbClr val="7030A0"/>
                </a:solidFill>
              </a:rPr>
              <a:t>레퍼런스 변수가 없다면</a:t>
            </a:r>
            <a:endParaRPr lang="en-US" altLang="ko-KR" dirty="0">
              <a:solidFill>
                <a:srgbClr val="7030A0"/>
              </a:solidFill>
            </a:endParaRPr>
          </a:p>
          <a:p>
            <a:pPr algn="ctr"/>
            <a:r>
              <a:rPr lang="ko-KR" altLang="en-US" dirty="0">
                <a:solidFill>
                  <a:srgbClr val="7030A0"/>
                </a:solidFill>
              </a:rPr>
              <a:t>이 객체를 우리는 </a:t>
            </a:r>
            <a:r>
              <a:rPr lang="ko-KR" altLang="en-US" b="1" dirty="0" err="1">
                <a:solidFill>
                  <a:srgbClr val="FF0000"/>
                </a:solidFill>
              </a:rPr>
              <a:t>가비지</a:t>
            </a:r>
            <a:r>
              <a:rPr lang="ko-KR" altLang="en-US" dirty="0" err="1">
                <a:solidFill>
                  <a:srgbClr val="7030A0"/>
                </a:solidFill>
              </a:rPr>
              <a:t>라고</a:t>
            </a:r>
            <a:r>
              <a:rPr lang="ko-KR" altLang="en-US" dirty="0">
                <a:solidFill>
                  <a:srgbClr val="7030A0"/>
                </a:solidFill>
              </a:rPr>
              <a:t> 부른다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151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206810-690D-4273-B851-474067DB1911}"/>
              </a:ext>
            </a:extLst>
          </p:cNvPr>
          <p:cNvSpPr/>
          <p:nvPr/>
        </p:nvSpPr>
        <p:spPr>
          <a:xfrm>
            <a:off x="167193" y="241916"/>
            <a:ext cx="8914662" cy="5737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Student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1FC7ED-5E1A-4DE6-913B-A4220EEEA9CB}"/>
              </a:ext>
            </a:extLst>
          </p:cNvPr>
          <p:cNvSpPr/>
          <p:nvPr/>
        </p:nvSpPr>
        <p:spPr>
          <a:xfrm>
            <a:off x="167193" y="815649"/>
            <a:ext cx="8914662" cy="22582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 num : final int   //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학번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name :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String   //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 : int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cpp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int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java : int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average : float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089FCD-F88B-4F9B-B0F0-6FCD00FFFD50}"/>
              </a:ext>
            </a:extLst>
          </p:cNvPr>
          <p:cNvSpPr/>
          <p:nvPr/>
        </p:nvSpPr>
        <p:spPr>
          <a:xfrm>
            <a:off x="167192" y="3073893"/>
            <a:ext cx="8914663" cy="2705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&lt;&lt;con&gt;&gt;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Student(int num, String name)   //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나머지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맴버변수는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으로 초기화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//get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&amp;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set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자동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//average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set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private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은닉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 name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set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도 은닉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Print() : void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Println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() : void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SettingJumsu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(int c, int </a:t>
            </a:r>
            <a:r>
              <a:rPr lang="en-US" altLang="ko-KR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cpp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int java) : void    //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점수를 각각 저장하고 평균값도 연산해서 저장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77D923-46E9-4E21-A993-EE73BA5C5921}"/>
              </a:ext>
            </a:extLst>
          </p:cNvPr>
          <p:cNvSpPr/>
          <p:nvPr/>
        </p:nvSpPr>
        <p:spPr>
          <a:xfrm>
            <a:off x="6649373" y="88598"/>
            <a:ext cx="5410943" cy="1856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exam1()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객체 하나 생성</a:t>
            </a: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점수를 입력하고</a:t>
            </a: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7EC84D-6BCA-43EF-9B36-8195840AD3E4}"/>
              </a:ext>
            </a:extLst>
          </p:cNvPr>
          <p:cNvSpPr/>
          <p:nvPr/>
        </p:nvSpPr>
        <p:spPr>
          <a:xfrm>
            <a:off x="6649373" y="1944771"/>
            <a:ext cx="5410943" cy="2705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exam2()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객체 두개를 저장할 수 있는 배열 생성</a:t>
            </a: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객체 두 개를 생성해서 각각의 배열에 저장</a:t>
            </a: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첫번째 배열에 저장된 객체 출력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두번째 배열에 저장된 객체의 점수를 입력</a:t>
            </a: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두번째 배열에 저장된 객체 출력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BAE5DD-20F1-4D13-ADDA-2273B89191F4}"/>
              </a:ext>
            </a:extLst>
          </p:cNvPr>
          <p:cNvSpPr/>
          <p:nvPr/>
        </p:nvSpPr>
        <p:spPr>
          <a:xfrm>
            <a:off x="680312" y="6156209"/>
            <a:ext cx="659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Student.java</a:t>
            </a:r>
            <a:r>
              <a:rPr lang="ko-KR" altLang="en-US" dirty="0">
                <a:solidFill>
                  <a:prstClr val="black"/>
                </a:solidFill>
              </a:rPr>
              <a:t>    </a:t>
            </a:r>
            <a:r>
              <a:rPr lang="en-US" altLang="ko-KR" dirty="0">
                <a:solidFill>
                  <a:prstClr val="black"/>
                </a:solidFill>
              </a:rPr>
              <a:t>Start.java  : 2</a:t>
            </a:r>
            <a:r>
              <a:rPr lang="ko-KR" altLang="en-US" dirty="0">
                <a:solidFill>
                  <a:prstClr val="black"/>
                </a:solidFill>
              </a:rPr>
              <a:t>개의 파일만 올려 주시면 됩니다</a:t>
            </a:r>
            <a:r>
              <a:rPr lang="en-US" altLang="ko-KR">
                <a:solidFill>
                  <a:prstClr val="black"/>
                </a:solidFill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81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396</Words>
  <Application>Microsoft Office PowerPoint</Application>
  <PresentationFormat>와이드스크린</PresentationFormat>
  <Paragraphs>134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2020-06-08T11:15:03Z</dcterms:created>
  <dcterms:modified xsi:type="dcterms:W3CDTF">2020-06-10T11:41:55Z</dcterms:modified>
</cp:coreProperties>
</file>