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1B8D-FEAF-48A9-B995-A69CF6FF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FDE34-579B-4AEF-B949-9521C6998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A4FAC-F398-4834-B7DC-A4786EDE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C448B-E13A-4A1A-978E-AE0EF6CD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A291B-7F04-48AB-AD96-9761F85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9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E21D8-968A-48EC-A99D-D78E1DDC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A9E899-F519-45F5-9634-0035F975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B1009-5306-4CDC-97CE-998EDE64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47FC6-2227-43F9-8A05-CB697A78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C53AF-1B82-43E2-81F7-1C2F4BB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6A1796-04DE-46F1-82B8-96FD9C2EC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A6DBC-ED0A-4435-9110-FF0195D7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6B9F7-ECB5-4C5B-B039-46F4D516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FD8DF-B3B0-401A-BFD1-315D09BE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DD17B-2FAA-47BF-B942-22B044AA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AF22-382C-49D6-9C72-88AE281F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32F02-2491-412C-8690-85050D0F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4D116-D99F-469C-BBFE-2CF95294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434AD-F4AC-405C-BB27-E66287A1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4FA80-CE24-4DCA-81EE-B14F04F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512FD-24A2-4CB3-8760-0C0623A0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AF2A8-42D5-417D-896D-6F1F2B3E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A9512-A64E-464B-B8A8-96F2BB7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CA1FD-D59A-4D6C-9F38-99B817CB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3061A-9FD6-4245-98E4-9BCFE821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8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F38D1-563C-4964-9A36-1CA2E38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A4730-03B9-479C-93E2-176929546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62DDC-CFBC-4903-BB6A-45016670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5E641-F8E9-4FB9-85FC-BB36E890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D9F89-67B6-4024-A3C0-430A4B5F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AD60D-210C-4B28-898C-3466149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54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4408C-BD14-4A79-AB73-E7F1582A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5163A-502F-41F6-9FD8-617B1AB29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805F7-F01E-4B22-ABDB-9782CF302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24B02-D58C-4E9F-A257-E4EC87A03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EA8FED-B37A-4EEB-9110-F5046828C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52AE16-8DF3-444B-9BD6-C826D568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FFA6E2-3D5A-49DC-8B08-3E66FD91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3EAD0E-F88B-4FE2-8AFA-4FF57FE4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47E43-9AF7-4A52-9148-1C476FC1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886FC4-D3C9-4AEB-AE80-5A9E8725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55172-0845-498D-8811-525070DB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6EB1A-1354-4B77-92B1-6C81DE00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342E4D-D862-4E86-A9BA-6EC48380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3B51FE-82DF-469E-93D0-D1850028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99B16-EB8F-4225-A072-188DC0B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8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20F8A-3B39-4599-B0AC-3DBF0161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98ABF-C889-452B-A29A-50A0B614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5D0B2-8634-4B47-B2D4-46EAE17E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D3990-752C-4EE6-8988-0DBB02F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B0ACC-9C20-4A59-8D69-6E152254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44418-0AA3-4AAB-A2B2-2F074286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0EF02-A5D8-44AE-808F-8D2C3A2B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FF4D8-3812-49FA-B5AC-D155F5135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E24B7-A10C-410A-918C-7C8CACE8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CE6DB-69DC-416B-9064-44D279C9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274AE-5212-48E1-A984-A6AAD04F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0E8A5-CC7E-40C7-B3CD-E68EC00F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359F3-771D-4A84-A3DB-787AE071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834A8-921E-49E6-88A1-0EA8A6E2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F95A1-401B-47AB-B9A3-1793734A7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E923-7685-4310-9421-5D53C0324E6B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C664F-D7B5-4855-A877-DDFF7C40D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22F3-FC92-48EB-AAB1-1AE141DA9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AD81F-FEB0-4D6E-9D6D-D665EF5BA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6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DAA1BF-3E45-4660-8461-D2BB657C639E}"/>
              </a:ext>
            </a:extLst>
          </p:cNvPr>
          <p:cNvSpPr/>
          <p:nvPr/>
        </p:nvSpPr>
        <p:spPr>
          <a:xfrm>
            <a:off x="55507" y="175491"/>
            <a:ext cx="12062602" cy="550621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68F5A-3A2B-4F1D-B121-252EB3D9AC0F}"/>
              </a:ext>
            </a:extLst>
          </p:cNvPr>
          <p:cNvSpPr/>
          <p:nvPr/>
        </p:nvSpPr>
        <p:spPr>
          <a:xfrm>
            <a:off x="154261" y="366674"/>
            <a:ext cx="2359980" cy="45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B42B4-E210-4EE6-BC65-A0C7734DAC34}"/>
              </a:ext>
            </a:extLst>
          </p:cNvPr>
          <p:cNvSpPr/>
          <p:nvPr/>
        </p:nvSpPr>
        <p:spPr>
          <a:xfrm>
            <a:off x="523783" y="541538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aaa.c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D7B51-D2F2-4F26-8A09-E780BB1B91E0}"/>
              </a:ext>
            </a:extLst>
          </p:cNvPr>
          <p:cNvSpPr/>
          <p:nvPr/>
        </p:nvSpPr>
        <p:spPr>
          <a:xfrm>
            <a:off x="523783" y="2602637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bbb.c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F7851D-313F-4D3B-8254-7B4210EA9FDA}"/>
              </a:ext>
            </a:extLst>
          </p:cNvPr>
          <p:cNvSpPr/>
          <p:nvPr/>
        </p:nvSpPr>
        <p:spPr>
          <a:xfrm>
            <a:off x="2991775" y="1367161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32BE36-FD30-4FBC-9929-F3335CDBBDAC}"/>
              </a:ext>
            </a:extLst>
          </p:cNvPr>
          <p:cNvCxnSpPr/>
          <p:nvPr/>
        </p:nvCxnSpPr>
        <p:spPr>
          <a:xfrm>
            <a:off x="2006353" y="1296140"/>
            <a:ext cx="1091954" cy="3107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5BDF4-58E0-4D1F-B68F-78D9710652DB}"/>
              </a:ext>
            </a:extLst>
          </p:cNvPr>
          <p:cNvSpPr/>
          <p:nvPr/>
        </p:nvSpPr>
        <p:spPr>
          <a:xfrm>
            <a:off x="5192765" y="652508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aaa.obj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1DB5CC-969C-4D62-8154-B9B609122ADC}"/>
              </a:ext>
            </a:extLst>
          </p:cNvPr>
          <p:cNvCxnSpPr>
            <a:cxnSpLocks/>
          </p:cNvCxnSpPr>
          <p:nvPr/>
        </p:nvCxnSpPr>
        <p:spPr>
          <a:xfrm flipV="1">
            <a:off x="1804408" y="2272145"/>
            <a:ext cx="1079355" cy="7773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5E98EE-13C0-471A-894C-1F23A0CF867B}"/>
              </a:ext>
            </a:extLst>
          </p:cNvPr>
          <p:cNvSpPr/>
          <p:nvPr/>
        </p:nvSpPr>
        <p:spPr>
          <a:xfrm>
            <a:off x="5192765" y="2706726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bbb.obj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FE9718-D602-439E-BA23-0E4648E60035}"/>
              </a:ext>
            </a:extLst>
          </p:cNvPr>
          <p:cNvCxnSpPr>
            <a:cxnSpLocks/>
          </p:cNvCxnSpPr>
          <p:nvPr/>
        </p:nvCxnSpPr>
        <p:spPr>
          <a:xfrm flipV="1">
            <a:off x="4608699" y="1176292"/>
            <a:ext cx="1071665" cy="3195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25A0090-59B1-404C-853D-021268B1CFA9}"/>
              </a:ext>
            </a:extLst>
          </p:cNvPr>
          <p:cNvCxnSpPr>
            <a:cxnSpLocks/>
          </p:cNvCxnSpPr>
          <p:nvPr/>
        </p:nvCxnSpPr>
        <p:spPr>
          <a:xfrm>
            <a:off x="4415542" y="2344244"/>
            <a:ext cx="909200" cy="999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4297DFE-4181-4367-9E39-0BCADE230B57}"/>
              </a:ext>
            </a:extLst>
          </p:cNvPr>
          <p:cNvSpPr/>
          <p:nvPr/>
        </p:nvSpPr>
        <p:spPr>
          <a:xfrm>
            <a:off x="7226043" y="1451499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링커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F701B5-6180-4F73-8FE8-6CD06B188CC2}"/>
              </a:ext>
            </a:extLst>
          </p:cNvPr>
          <p:cNvCxnSpPr>
            <a:cxnSpLocks/>
          </p:cNvCxnSpPr>
          <p:nvPr/>
        </p:nvCxnSpPr>
        <p:spPr>
          <a:xfrm>
            <a:off x="6448643" y="1176293"/>
            <a:ext cx="1513102" cy="4305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937ADA-A802-449E-AF56-82D8A5AB1A69}"/>
              </a:ext>
            </a:extLst>
          </p:cNvPr>
          <p:cNvCxnSpPr>
            <a:cxnSpLocks/>
          </p:cNvCxnSpPr>
          <p:nvPr/>
        </p:nvCxnSpPr>
        <p:spPr>
          <a:xfrm flipV="1">
            <a:off x="6685401" y="2450237"/>
            <a:ext cx="1165508" cy="8472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D26950-CDE9-4192-B659-CF53E725B8E2}"/>
              </a:ext>
            </a:extLst>
          </p:cNvPr>
          <p:cNvSpPr/>
          <p:nvPr/>
        </p:nvSpPr>
        <p:spPr>
          <a:xfrm>
            <a:off x="10013777" y="1296140"/>
            <a:ext cx="185543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프로젝트명</a:t>
            </a:r>
            <a:r>
              <a:rPr lang="en-US" altLang="ko-KR" dirty="0">
                <a:solidFill>
                  <a:schemeClr val="tx1"/>
                </a:solidFill>
              </a:rPr>
              <a:t>.exe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16B3E5-8100-41C2-B329-B3EAD2E502A5}"/>
              </a:ext>
            </a:extLst>
          </p:cNvPr>
          <p:cNvCxnSpPr>
            <a:cxnSpLocks/>
          </p:cNvCxnSpPr>
          <p:nvPr/>
        </p:nvCxnSpPr>
        <p:spPr>
          <a:xfrm>
            <a:off x="8791076" y="1993037"/>
            <a:ext cx="14151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4785028" y="5918731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C/C++</a:t>
            </a:r>
            <a:r>
              <a:rPr lang="ko-KR" altLang="en-US" dirty="0">
                <a:solidFill>
                  <a:schemeClr val="tx1"/>
                </a:solidFill>
              </a:rPr>
              <a:t>언어 개발 과정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7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E5B8A-40B7-43EC-A53C-4555A4245641}"/>
              </a:ext>
            </a:extLst>
          </p:cNvPr>
          <p:cNvSpPr/>
          <p:nvPr/>
        </p:nvSpPr>
        <p:spPr>
          <a:xfrm>
            <a:off x="242656" y="266330"/>
            <a:ext cx="2629273" cy="672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&lt;&lt;interface&gt;&gt;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Inter1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A18E6-1B15-49FF-BCDD-815306C9487D}"/>
              </a:ext>
            </a:extLst>
          </p:cNvPr>
          <p:cNvSpPr/>
          <p:nvPr/>
        </p:nvSpPr>
        <p:spPr>
          <a:xfrm>
            <a:off x="242656" y="938814"/>
            <a:ext cx="2629273" cy="307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C6E40A-2E22-4D04-9B9E-065C256D2E98}"/>
              </a:ext>
            </a:extLst>
          </p:cNvPr>
          <p:cNvSpPr/>
          <p:nvPr/>
        </p:nvSpPr>
        <p:spPr>
          <a:xfrm>
            <a:off x="242656" y="1246216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69A393-4E71-450B-A179-128126E905FD}"/>
              </a:ext>
            </a:extLst>
          </p:cNvPr>
          <p:cNvSpPr/>
          <p:nvPr/>
        </p:nvSpPr>
        <p:spPr>
          <a:xfrm>
            <a:off x="242656" y="2516081"/>
            <a:ext cx="2629273" cy="573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&lt;&lt;interface&gt;&gt;</a:t>
            </a:r>
            <a:b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Inter2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46C109-7012-4AB3-BB56-6779544D7417}"/>
              </a:ext>
            </a:extLst>
          </p:cNvPr>
          <p:cNvSpPr/>
          <p:nvPr/>
        </p:nvSpPr>
        <p:spPr>
          <a:xfrm>
            <a:off x="242656" y="3089813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4F4B8-6EB7-4A37-8792-83AE2EFB0E95}"/>
              </a:ext>
            </a:extLst>
          </p:cNvPr>
          <p:cNvSpPr/>
          <p:nvPr/>
        </p:nvSpPr>
        <p:spPr>
          <a:xfrm>
            <a:off x="242656" y="3495967"/>
            <a:ext cx="2629273" cy="784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B2A84-B524-4B67-A43A-D8515C66D637}"/>
              </a:ext>
            </a:extLst>
          </p:cNvPr>
          <p:cNvSpPr/>
          <p:nvPr/>
        </p:nvSpPr>
        <p:spPr>
          <a:xfrm>
            <a:off x="3996426" y="145662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49B1D1-7E0F-4FEA-BD67-0117DA919D42}"/>
              </a:ext>
            </a:extLst>
          </p:cNvPr>
          <p:cNvSpPr/>
          <p:nvPr/>
        </p:nvSpPr>
        <p:spPr>
          <a:xfrm>
            <a:off x="3996426" y="529647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983583-CAEF-4E14-81C4-5209DF24056C}"/>
              </a:ext>
            </a:extLst>
          </p:cNvPr>
          <p:cNvSpPr/>
          <p:nvPr/>
        </p:nvSpPr>
        <p:spPr>
          <a:xfrm>
            <a:off x="3996426" y="1125548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2F2432-E255-4257-A2B2-3F3DCA8DD954}"/>
              </a:ext>
            </a:extLst>
          </p:cNvPr>
          <p:cNvCxnSpPr>
            <a:cxnSpLocks/>
          </p:cNvCxnSpPr>
          <p:nvPr/>
        </p:nvCxnSpPr>
        <p:spPr>
          <a:xfrm flipV="1">
            <a:off x="1606858" y="1646781"/>
            <a:ext cx="0" cy="7945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8B3A6F-D208-4FC7-8972-A71501DA05CA}"/>
              </a:ext>
            </a:extLst>
          </p:cNvPr>
          <p:cNvSpPr/>
          <p:nvPr/>
        </p:nvSpPr>
        <p:spPr>
          <a:xfrm>
            <a:off x="1626089" y="1885862"/>
            <a:ext cx="167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extends (</a:t>
            </a:r>
            <a:r>
              <a:rPr lang="ko-KR" altLang="en-US" dirty="0">
                <a:solidFill>
                  <a:prstClr val="black"/>
                </a:solidFill>
              </a:rPr>
              <a:t>확장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5C26E-99B1-436B-8B32-C91DA9B17EC2}"/>
              </a:ext>
            </a:extLst>
          </p:cNvPr>
          <p:cNvSpPr/>
          <p:nvPr/>
        </p:nvSpPr>
        <p:spPr>
          <a:xfrm>
            <a:off x="3926884" y="2516081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AB6782-5BC6-4707-9B0E-5B904769D9C3}"/>
              </a:ext>
            </a:extLst>
          </p:cNvPr>
          <p:cNvSpPr/>
          <p:nvPr/>
        </p:nvSpPr>
        <p:spPr>
          <a:xfrm>
            <a:off x="3926884" y="2900066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2FE997-9773-4404-A9CF-6F415C4FD2AD}"/>
              </a:ext>
            </a:extLst>
          </p:cNvPr>
          <p:cNvSpPr/>
          <p:nvPr/>
        </p:nvSpPr>
        <p:spPr>
          <a:xfrm>
            <a:off x="3926884" y="3495967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CAEDB6-7FFF-40E6-98F4-41BA1D022133}"/>
              </a:ext>
            </a:extLst>
          </p:cNvPr>
          <p:cNvCxnSpPr>
            <a:cxnSpLocks/>
          </p:cNvCxnSpPr>
          <p:nvPr/>
        </p:nvCxnSpPr>
        <p:spPr>
          <a:xfrm flipV="1">
            <a:off x="5141650" y="1526113"/>
            <a:ext cx="0" cy="9899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487AD1-20BC-4DB9-B52A-02EE0ADF4140}"/>
              </a:ext>
            </a:extLst>
          </p:cNvPr>
          <p:cNvSpPr/>
          <p:nvPr/>
        </p:nvSpPr>
        <p:spPr>
          <a:xfrm>
            <a:off x="5141650" y="1823966"/>
            <a:ext cx="167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extends (</a:t>
            </a:r>
            <a:r>
              <a:rPr lang="ko-KR" altLang="en-US" dirty="0">
                <a:solidFill>
                  <a:prstClr val="black"/>
                </a:solidFill>
              </a:rPr>
              <a:t>확장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B5D20C-5269-4B7C-98EB-01580ED8C403}"/>
              </a:ext>
            </a:extLst>
          </p:cNvPr>
          <p:cNvSpPr/>
          <p:nvPr/>
        </p:nvSpPr>
        <p:spPr>
          <a:xfrm>
            <a:off x="8398183" y="2636749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Class2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E6DF9B-6AAE-4377-A418-C210F4B24D30}"/>
              </a:ext>
            </a:extLst>
          </p:cNvPr>
          <p:cNvSpPr/>
          <p:nvPr/>
        </p:nvSpPr>
        <p:spPr>
          <a:xfrm>
            <a:off x="8398183" y="3020734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2D9E79-711D-462A-ABB2-D3751E9656CE}"/>
              </a:ext>
            </a:extLst>
          </p:cNvPr>
          <p:cNvSpPr/>
          <p:nvPr/>
        </p:nvSpPr>
        <p:spPr>
          <a:xfrm>
            <a:off x="8398183" y="3616635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1BB8B-B8D9-4976-A6B1-D84D9FBEC0C0}"/>
              </a:ext>
            </a:extLst>
          </p:cNvPr>
          <p:cNvCxnSpPr>
            <a:cxnSpLocks/>
          </p:cNvCxnSpPr>
          <p:nvPr/>
        </p:nvCxnSpPr>
        <p:spPr>
          <a:xfrm flipV="1">
            <a:off x="9612949" y="1646781"/>
            <a:ext cx="0" cy="9899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1C107D7-D25D-454E-AD15-7148212B9B63}"/>
              </a:ext>
            </a:extLst>
          </p:cNvPr>
          <p:cNvSpPr/>
          <p:nvPr/>
        </p:nvSpPr>
        <p:spPr>
          <a:xfrm>
            <a:off x="9148691" y="1948619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prstClr val="black"/>
                </a:solidFill>
              </a:rPr>
              <a:t>implements (</a:t>
            </a:r>
            <a:r>
              <a:rPr lang="ko-KR" altLang="en-US" dirty="0">
                <a:solidFill>
                  <a:prstClr val="black"/>
                </a:solidFill>
              </a:rPr>
              <a:t>구현</a:t>
            </a:r>
            <a:r>
              <a:rPr lang="en-US" altLang="ko-KR" dirty="0">
                <a:solidFill>
                  <a:prstClr val="black"/>
                </a:solidFill>
              </a:rPr>
              <a:t>-</a:t>
            </a:r>
            <a:r>
              <a:rPr lang="ko-KR" altLang="en-US" dirty="0">
                <a:solidFill>
                  <a:prstClr val="black"/>
                </a:solidFill>
              </a:rPr>
              <a:t>실체화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826903B-3C98-45CB-B129-0CE957E8ACED}"/>
              </a:ext>
            </a:extLst>
          </p:cNvPr>
          <p:cNvSpPr/>
          <p:nvPr/>
        </p:nvSpPr>
        <p:spPr>
          <a:xfrm>
            <a:off x="8398183" y="190733"/>
            <a:ext cx="2629273" cy="672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&lt;&lt;interface&gt;&gt;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Inter1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6392F17-D5DE-44AA-83D5-943E36189537}"/>
              </a:ext>
            </a:extLst>
          </p:cNvPr>
          <p:cNvSpPr/>
          <p:nvPr/>
        </p:nvSpPr>
        <p:spPr>
          <a:xfrm>
            <a:off x="8398183" y="863217"/>
            <a:ext cx="2629273" cy="307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13654F3-7E9E-4566-8A3C-56CF2CCB6C33}"/>
              </a:ext>
            </a:extLst>
          </p:cNvPr>
          <p:cNvSpPr/>
          <p:nvPr/>
        </p:nvSpPr>
        <p:spPr>
          <a:xfrm>
            <a:off x="8398183" y="1170619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79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E5B8A-40B7-43EC-A53C-4555A4245641}"/>
              </a:ext>
            </a:extLst>
          </p:cNvPr>
          <p:cNvSpPr/>
          <p:nvPr/>
        </p:nvSpPr>
        <p:spPr>
          <a:xfrm>
            <a:off x="6170626" y="3125086"/>
            <a:ext cx="2629273" cy="672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&lt;&lt;interface&gt;&gt;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Repairable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A18E6-1B15-49FF-BCDD-815306C9487D}"/>
              </a:ext>
            </a:extLst>
          </p:cNvPr>
          <p:cNvSpPr/>
          <p:nvPr/>
        </p:nvSpPr>
        <p:spPr>
          <a:xfrm>
            <a:off x="6170626" y="3797570"/>
            <a:ext cx="2629273" cy="307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C6E40A-2E22-4D04-9B9E-065C256D2E98}"/>
              </a:ext>
            </a:extLst>
          </p:cNvPr>
          <p:cNvSpPr/>
          <p:nvPr/>
        </p:nvSpPr>
        <p:spPr>
          <a:xfrm>
            <a:off x="6170626" y="4104972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B2A84-B524-4B67-A43A-D8515C66D637}"/>
              </a:ext>
            </a:extLst>
          </p:cNvPr>
          <p:cNvSpPr/>
          <p:nvPr/>
        </p:nvSpPr>
        <p:spPr>
          <a:xfrm>
            <a:off x="170150" y="139070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Unit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49B1D1-7E0F-4FEA-BD67-0117DA919D42}"/>
              </a:ext>
            </a:extLst>
          </p:cNvPr>
          <p:cNvSpPr/>
          <p:nvPr/>
        </p:nvSpPr>
        <p:spPr>
          <a:xfrm>
            <a:off x="170150" y="523055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hitPoint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MAX_HP : final int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983583-CAEF-4E14-81C4-5209DF24056C}"/>
              </a:ext>
            </a:extLst>
          </p:cNvPr>
          <p:cNvSpPr/>
          <p:nvPr/>
        </p:nvSpPr>
        <p:spPr>
          <a:xfrm>
            <a:off x="170150" y="1118956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2F2432-E255-4257-A2B2-3F3DCA8DD95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484787" y="1519521"/>
            <a:ext cx="0" cy="9799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5C26E-99B1-436B-8B32-C91DA9B17EC2}"/>
              </a:ext>
            </a:extLst>
          </p:cNvPr>
          <p:cNvSpPr/>
          <p:nvPr/>
        </p:nvSpPr>
        <p:spPr>
          <a:xfrm>
            <a:off x="276728" y="2516081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AirUnit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AB6782-5BC6-4707-9B0E-5B904769D9C3}"/>
              </a:ext>
            </a:extLst>
          </p:cNvPr>
          <p:cNvSpPr/>
          <p:nvPr/>
        </p:nvSpPr>
        <p:spPr>
          <a:xfrm>
            <a:off x="276728" y="2900066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2FE997-9773-4404-A9CF-6F415C4FD2AD}"/>
              </a:ext>
            </a:extLst>
          </p:cNvPr>
          <p:cNvSpPr/>
          <p:nvPr/>
        </p:nvSpPr>
        <p:spPr>
          <a:xfrm>
            <a:off x="276728" y="3495967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CAEDB6-7FFF-40E6-98F4-41BA1D022133}"/>
              </a:ext>
            </a:extLst>
          </p:cNvPr>
          <p:cNvCxnSpPr>
            <a:cxnSpLocks/>
          </p:cNvCxnSpPr>
          <p:nvPr/>
        </p:nvCxnSpPr>
        <p:spPr>
          <a:xfrm flipH="1" flipV="1">
            <a:off x="2361460" y="1519521"/>
            <a:ext cx="2069976" cy="9965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B5D20C-5269-4B7C-98EB-01580ED8C403}"/>
              </a:ext>
            </a:extLst>
          </p:cNvPr>
          <p:cNvSpPr/>
          <p:nvPr/>
        </p:nvSpPr>
        <p:spPr>
          <a:xfrm>
            <a:off x="498666" y="5183056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Tank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4E6DF9B-6AAE-4377-A418-C210F4B24D30}"/>
              </a:ext>
            </a:extLst>
          </p:cNvPr>
          <p:cNvSpPr/>
          <p:nvPr/>
        </p:nvSpPr>
        <p:spPr>
          <a:xfrm>
            <a:off x="498666" y="5567041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2D9E79-711D-462A-ABB2-D3751E9656CE}"/>
              </a:ext>
            </a:extLst>
          </p:cNvPr>
          <p:cNvSpPr/>
          <p:nvPr/>
        </p:nvSpPr>
        <p:spPr>
          <a:xfrm>
            <a:off x="498666" y="6162942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1BB8B-B8D9-4976-A6B1-D84D9FBEC0C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813303" y="4003857"/>
            <a:ext cx="2618133" cy="11791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D12C73-4747-48F0-A608-91710E98736E}"/>
              </a:ext>
            </a:extLst>
          </p:cNvPr>
          <p:cNvSpPr/>
          <p:nvPr/>
        </p:nvSpPr>
        <p:spPr>
          <a:xfrm>
            <a:off x="3127939" y="2516081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GroundUnit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0C0DF2-174A-4350-A599-B01A9B86D707}"/>
              </a:ext>
            </a:extLst>
          </p:cNvPr>
          <p:cNvSpPr/>
          <p:nvPr/>
        </p:nvSpPr>
        <p:spPr>
          <a:xfrm>
            <a:off x="3127939" y="2900066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A37363-A6E5-4F8C-A55A-DEA162DBE3CA}"/>
              </a:ext>
            </a:extLst>
          </p:cNvPr>
          <p:cNvSpPr/>
          <p:nvPr/>
        </p:nvSpPr>
        <p:spPr>
          <a:xfrm>
            <a:off x="3127939" y="3495967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D059661-424C-4D07-BBE8-B5058ABD3827}"/>
              </a:ext>
            </a:extLst>
          </p:cNvPr>
          <p:cNvSpPr/>
          <p:nvPr/>
        </p:nvSpPr>
        <p:spPr>
          <a:xfrm>
            <a:off x="3616208" y="5183056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Scv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2F01C4-E1DF-46EA-88AD-D40FB0A119AF}"/>
              </a:ext>
            </a:extLst>
          </p:cNvPr>
          <p:cNvSpPr/>
          <p:nvPr/>
        </p:nvSpPr>
        <p:spPr>
          <a:xfrm>
            <a:off x="3616208" y="5567041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4B73F04-7192-4C77-B5F2-D1C698516FDB}"/>
              </a:ext>
            </a:extLst>
          </p:cNvPr>
          <p:cNvSpPr/>
          <p:nvPr/>
        </p:nvSpPr>
        <p:spPr>
          <a:xfrm>
            <a:off x="3616208" y="6162942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+repair(Repairable r)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43703D4-7872-4FD1-8961-1A026C15144D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554245" y="4003857"/>
            <a:ext cx="376600" cy="11791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33F036-E7C6-4BFF-9E6B-295EDDFE863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080750" y="4505537"/>
            <a:ext cx="5404513" cy="660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B01883-E158-4160-B30B-4934452D9915}"/>
              </a:ext>
            </a:extLst>
          </p:cNvPr>
          <p:cNvCxnSpPr>
            <a:cxnSpLocks/>
          </p:cNvCxnSpPr>
          <p:nvPr/>
        </p:nvCxnSpPr>
        <p:spPr>
          <a:xfrm flipV="1">
            <a:off x="5053654" y="4573275"/>
            <a:ext cx="2642407" cy="6097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E494F37-DDE0-4DC4-AD41-314329028981}"/>
              </a:ext>
            </a:extLst>
          </p:cNvPr>
          <p:cNvSpPr/>
          <p:nvPr/>
        </p:nvSpPr>
        <p:spPr>
          <a:xfrm>
            <a:off x="6358534" y="5145775"/>
            <a:ext cx="61093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altLang="ko-KR" dirty="0"/>
              <a:t> Tank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altLang="ko-KR" dirty="0"/>
              <a:t> </a:t>
            </a:r>
            <a:r>
              <a:rPr lang="en-US" altLang="ko-KR" dirty="0" err="1"/>
              <a:t>GroundUnit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altLang="ko-KR" dirty="0"/>
              <a:t> Repairable</a:t>
            </a:r>
          </a:p>
          <a:p>
            <a:r>
              <a:rPr lang="ko-KR" altLang="en-US" dirty="0"/>
              <a:t>특정클래스가 클래스와 인터페이스를 동시에 상속받을</a:t>
            </a:r>
            <a:endParaRPr lang="en-US" altLang="ko-KR" dirty="0"/>
          </a:p>
          <a:p>
            <a:r>
              <a:rPr lang="ko-KR" altLang="en-US" dirty="0"/>
              <a:t>경우에는 문법적으로 클래스 상속을 먼저 쓴다</a:t>
            </a:r>
            <a:r>
              <a:rPr lang="en-US" altLang="ko-KR" dirty="0"/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F748815-B60E-4D63-9E37-9A5733E565C9}"/>
              </a:ext>
            </a:extLst>
          </p:cNvPr>
          <p:cNvSpPr/>
          <p:nvPr/>
        </p:nvSpPr>
        <p:spPr>
          <a:xfrm>
            <a:off x="8189688" y="918450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Marin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AE4868-9B64-4030-9B09-00F084F814FD}"/>
              </a:ext>
            </a:extLst>
          </p:cNvPr>
          <p:cNvSpPr/>
          <p:nvPr/>
        </p:nvSpPr>
        <p:spPr>
          <a:xfrm>
            <a:off x="8189688" y="1302435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20A78A8-830B-4231-BD7E-41E039AFF3F8}"/>
              </a:ext>
            </a:extLst>
          </p:cNvPr>
          <p:cNvSpPr/>
          <p:nvPr/>
        </p:nvSpPr>
        <p:spPr>
          <a:xfrm>
            <a:off x="8189688" y="1898336"/>
            <a:ext cx="2629273" cy="4005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E2B7EC1-EF23-46E7-AE58-090E5AB5037D}"/>
              </a:ext>
            </a:extLst>
          </p:cNvPr>
          <p:cNvCxnSpPr>
            <a:cxnSpLocks/>
          </p:cNvCxnSpPr>
          <p:nvPr/>
        </p:nvCxnSpPr>
        <p:spPr>
          <a:xfrm flipH="1">
            <a:off x="4742546" y="1774734"/>
            <a:ext cx="3447142" cy="6836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D4A16D7-17E7-4819-8A0C-E3C257055491}"/>
              </a:ext>
            </a:extLst>
          </p:cNvPr>
          <p:cNvSpPr/>
          <p:nvPr/>
        </p:nvSpPr>
        <p:spPr>
          <a:xfrm>
            <a:off x="3461269" y="211166"/>
            <a:ext cx="3184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SCV</a:t>
            </a:r>
            <a:r>
              <a:rPr lang="ko-KR" altLang="en-US" dirty="0"/>
              <a:t>는 고치는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Tank , SCV</a:t>
            </a:r>
            <a:r>
              <a:rPr lang="ko-KR" altLang="en-US" dirty="0"/>
              <a:t>는 수리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Marin</a:t>
            </a:r>
            <a:r>
              <a:rPr lang="ko-KR" altLang="en-US" dirty="0"/>
              <a:t>은 수리 불가능</a:t>
            </a:r>
          </a:p>
        </p:txBody>
      </p:sp>
    </p:spTree>
    <p:extLst>
      <p:ext uri="{BB962C8B-B14F-4D97-AF65-F5344CB8AC3E}">
        <p14:creationId xmlns:p14="http://schemas.microsoft.com/office/powerpoint/2010/main" val="278949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2DAA1BF-3E45-4660-8461-D2BB657C639E}"/>
              </a:ext>
            </a:extLst>
          </p:cNvPr>
          <p:cNvSpPr/>
          <p:nvPr/>
        </p:nvSpPr>
        <p:spPr>
          <a:xfrm>
            <a:off x="64699" y="175491"/>
            <a:ext cx="7063349" cy="550621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C68F5A-3A2B-4F1D-B121-252EB3D9AC0F}"/>
              </a:ext>
            </a:extLst>
          </p:cNvPr>
          <p:cNvSpPr/>
          <p:nvPr/>
        </p:nvSpPr>
        <p:spPr>
          <a:xfrm>
            <a:off x="154261" y="366674"/>
            <a:ext cx="2359980" cy="4588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7B42B4-E210-4EE6-BC65-A0C7734DAC34}"/>
              </a:ext>
            </a:extLst>
          </p:cNvPr>
          <p:cNvSpPr/>
          <p:nvPr/>
        </p:nvSpPr>
        <p:spPr>
          <a:xfrm>
            <a:off x="523783" y="541538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aaa</a:t>
            </a:r>
            <a:r>
              <a:rPr lang="en-US" altLang="ko-KR" dirty="0">
                <a:solidFill>
                  <a:schemeClr val="tx1"/>
                </a:solidFill>
              </a:rPr>
              <a:t>.java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7D7B51-D2F2-4F26-8A09-E780BB1B91E0}"/>
              </a:ext>
            </a:extLst>
          </p:cNvPr>
          <p:cNvSpPr/>
          <p:nvPr/>
        </p:nvSpPr>
        <p:spPr>
          <a:xfrm>
            <a:off x="523783" y="2602637"/>
            <a:ext cx="1624613" cy="1908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bbb</a:t>
            </a:r>
            <a:r>
              <a:rPr lang="en-US" altLang="ko-KR" dirty="0">
                <a:solidFill>
                  <a:schemeClr val="tx1"/>
                </a:solidFill>
              </a:rPr>
              <a:t>.java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2F7851D-313F-4D3B-8254-7B4210EA9FDA}"/>
              </a:ext>
            </a:extLst>
          </p:cNvPr>
          <p:cNvSpPr/>
          <p:nvPr/>
        </p:nvSpPr>
        <p:spPr>
          <a:xfrm>
            <a:off x="2991775" y="1367161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javac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32BE36-FD30-4FBC-9929-F3335CDBBDAC}"/>
              </a:ext>
            </a:extLst>
          </p:cNvPr>
          <p:cNvCxnSpPr/>
          <p:nvPr/>
        </p:nvCxnSpPr>
        <p:spPr>
          <a:xfrm>
            <a:off x="2006353" y="1296140"/>
            <a:ext cx="1091954" cy="3107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25BDF4-58E0-4D1F-B68F-78D9710652DB}"/>
              </a:ext>
            </a:extLst>
          </p:cNvPr>
          <p:cNvSpPr/>
          <p:nvPr/>
        </p:nvSpPr>
        <p:spPr>
          <a:xfrm>
            <a:off x="5192765" y="652508"/>
            <a:ext cx="1624613" cy="105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aaa.class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1DB5CC-969C-4D62-8154-B9B609122ADC}"/>
              </a:ext>
            </a:extLst>
          </p:cNvPr>
          <p:cNvCxnSpPr>
            <a:cxnSpLocks/>
          </p:cNvCxnSpPr>
          <p:nvPr/>
        </p:nvCxnSpPr>
        <p:spPr>
          <a:xfrm flipV="1">
            <a:off x="1804408" y="2272145"/>
            <a:ext cx="1079355" cy="7773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FE9718-D602-439E-BA23-0E4648E60035}"/>
              </a:ext>
            </a:extLst>
          </p:cNvPr>
          <p:cNvCxnSpPr>
            <a:cxnSpLocks/>
          </p:cNvCxnSpPr>
          <p:nvPr/>
        </p:nvCxnSpPr>
        <p:spPr>
          <a:xfrm flipV="1">
            <a:off x="4311375" y="2028059"/>
            <a:ext cx="87179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4297DFE-4181-4367-9E39-0BCADE230B57}"/>
              </a:ext>
            </a:extLst>
          </p:cNvPr>
          <p:cNvSpPr/>
          <p:nvPr/>
        </p:nvSpPr>
        <p:spPr>
          <a:xfrm>
            <a:off x="7553682" y="1478131"/>
            <a:ext cx="1855433" cy="108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[java]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2882771" y="5945304"/>
            <a:ext cx="2161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r>
              <a:rPr lang="ko-KR" altLang="en-US" dirty="0">
                <a:solidFill>
                  <a:schemeClr val="tx1"/>
                </a:solidFill>
              </a:rPr>
              <a:t>언어 개발 과정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975789-F113-46A2-9D2A-7D1862DEDA2D}"/>
              </a:ext>
            </a:extLst>
          </p:cNvPr>
          <p:cNvSpPr/>
          <p:nvPr/>
        </p:nvSpPr>
        <p:spPr>
          <a:xfrm>
            <a:off x="699268" y="1400541"/>
            <a:ext cx="1081271" cy="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B050"/>
                </a:solidFill>
              </a:rPr>
              <a:t>aaa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746F40-1548-4BC4-B81F-7558DE4667D4}"/>
              </a:ext>
            </a:extLst>
          </p:cNvPr>
          <p:cNvSpPr/>
          <p:nvPr/>
        </p:nvSpPr>
        <p:spPr>
          <a:xfrm>
            <a:off x="730822" y="1865836"/>
            <a:ext cx="1081271" cy="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ccc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413F86-C0D1-47E5-9936-209DE4F8C415}"/>
              </a:ext>
            </a:extLst>
          </p:cNvPr>
          <p:cNvSpPr/>
          <p:nvPr/>
        </p:nvSpPr>
        <p:spPr>
          <a:xfrm>
            <a:off x="731826" y="3257499"/>
            <a:ext cx="1081271" cy="310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B050"/>
                </a:solidFill>
              </a:rPr>
              <a:t>bbb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2240B5-B2CF-4A75-96A2-E30E0E5C1D58}"/>
              </a:ext>
            </a:extLst>
          </p:cNvPr>
          <p:cNvSpPr/>
          <p:nvPr/>
        </p:nvSpPr>
        <p:spPr>
          <a:xfrm>
            <a:off x="5183169" y="1865836"/>
            <a:ext cx="1624613" cy="105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bbb.class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B58A0A-52C9-437E-8C2D-B5E9BC2EE451}"/>
              </a:ext>
            </a:extLst>
          </p:cNvPr>
          <p:cNvSpPr/>
          <p:nvPr/>
        </p:nvSpPr>
        <p:spPr>
          <a:xfrm>
            <a:off x="5183168" y="3238591"/>
            <a:ext cx="1624613" cy="105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ccc.class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0E81BA-6154-4B19-882B-F8E9E78BF86B}"/>
              </a:ext>
            </a:extLst>
          </p:cNvPr>
          <p:cNvSpPr/>
          <p:nvPr/>
        </p:nvSpPr>
        <p:spPr>
          <a:xfrm>
            <a:off x="8702229" y="5760638"/>
            <a:ext cx="2623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Java</a:t>
            </a:r>
            <a:r>
              <a:rPr lang="ko-KR" altLang="en-US" dirty="0">
                <a:solidFill>
                  <a:schemeClr val="tx1"/>
                </a:solidFill>
              </a:rPr>
              <a:t>결과물의 실행 과정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AEF1D349-6F1D-490D-9629-5DC624FBB9A3}"/>
              </a:ext>
            </a:extLst>
          </p:cNvPr>
          <p:cNvSpPr/>
          <p:nvPr/>
        </p:nvSpPr>
        <p:spPr>
          <a:xfrm>
            <a:off x="7336091" y="2853565"/>
            <a:ext cx="4533115" cy="282813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원하는 </a:t>
            </a:r>
            <a:endParaRPr lang="en-US" altLang="ko-KR" dirty="0"/>
          </a:p>
          <a:p>
            <a:pPr algn="ctr"/>
            <a:r>
              <a:rPr lang="ko-KR" altLang="en-US" dirty="0"/>
              <a:t>클래스를 실행시켜줘</a:t>
            </a:r>
            <a:endParaRPr lang="en-US" altLang="ko-KR" dirty="0"/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대상 클래스는 반드시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함수를 가지고 있어야 한다</a:t>
            </a:r>
            <a:r>
              <a:rPr lang="en-US" altLang="ko-KR" dirty="0"/>
              <a:t>.]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실행시키면 가상머신 내에서 다시 </a:t>
            </a:r>
            <a:r>
              <a:rPr lang="ko-KR" altLang="en-US" dirty="0" err="1"/>
              <a:t>네이티브코드로</a:t>
            </a:r>
            <a:r>
              <a:rPr lang="ko-KR" altLang="en-US" dirty="0"/>
              <a:t> 컴파일</a:t>
            </a:r>
            <a:r>
              <a:rPr lang="en-US" altLang="ko-KR" dirty="0"/>
              <a:t>(</a:t>
            </a:r>
            <a:r>
              <a:rPr lang="ko-KR" altLang="en-US" dirty="0"/>
              <a:t>인터프리터</a:t>
            </a:r>
            <a:r>
              <a:rPr lang="en-US" altLang="ko-KR"/>
              <a:t>)</a:t>
            </a:r>
          </a:p>
          <a:p>
            <a:pPr algn="ctr"/>
            <a:r>
              <a:rPr lang="ko-KR" altLang="en-US"/>
              <a:t>되면서 </a:t>
            </a:r>
            <a:r>
              <a:rPr lang="ko-KR" altLang="en-US" dirty="0"/>
              <a:t>동작된다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816B3E5-8100-41C2-B329-B3EAD2E502A5}"/>
              </a:ext>
            </a:extLst>
          </p:cNvPr>
          <p:cNvCxnSpPr>
            <a:cxnSpLocks/>
          </p:cNvCxnSpPr>
          <p:nvPr/>
        </p:nvCxnSpPr>
        <p:spPr>
          <a:xfrm flipH="1">
            <a:off x="8017164" y="2008373"/>
            <a:ext cx="999694" cy="28684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1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652037" y="174818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저장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값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7C061B-5DD3-4E37-A59C-F676C117A82F}"/>
              </a:ext>
            </a:extLst>
          </p:cNvPr>
          <p:cNvSpPr/>
          <p:nvPr/>
        </p:nvSpPr>
        <p:spPr>
          <a:xfrm>
            <a:off x="852257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1EB19E-A023-4578-8149-869FEB60F3B9}"/>
              </a:ext>
            </a:extLst>
          </p:cNvPr>
          <p:cNvSpPr/>
          <p:nvPr/>
        </p:nvSpPr>
        <p:spPr>
          <a:xfrm>
            <a:off x="2352583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ED42F8-D49C-405F-92A5-B81A2DBE5EC2}"/>
              </a:ext>
            </a:extLst>
          </p:cNvPr>
          <p:cNvSpPr/>
          <p:nvPr/>
        </p:nvSpPr>
        <p:spPr>
          <a:xfrm>
            <a:off x="3852909" y="1109708"/>
            <a:ext cx="1500326" cy="54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5FCEBB-A6A7-40CD-9C38-C5D81F12A084}"/>
              </a:ext>
            </a:extLst>
          </p:cNvPr>
          <p:cNvSpPr/>
          <p:nvPr/>
        </p:nvSpPr>
        <p:spPr>
          <a:xfrm>
            <a:off x="5958397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B91F49-D2C2-49C4-89E3-4C4F0372B235}"/>
              </a:ext>
            </a:extLst>
          </p:cNvPr>
          <p:cNvSpPr/>
          <p:nvPr/>
        </p:nvSpPr>
        <p:spPr>
          <a:xfrm>
            <a:off x="7458723" y="1109708"/>
            <a:ext cx="1500326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08AF15-1E61-425B-9B18-8BDC56AD1121}"/>
              </a:ext>
            </a:extLst>
          </p:cNvPr>
          <p:cNvSpPr/>
          <p:nvPr/>
        </p:nvSpPr>
        <p:spPr>
          <a:xfrm>
            <a:off x="8959049" y="1109708"/>
            <a:ext cx="1312415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8F0326-0D44-4C61-9A1C-4A06528EF2B3}"/>
              </a:ext>
            </a:extLst>
          </p:cNvPr>
          <p:cNvSpPr/>
          <p:nvPr/>
        </p:nvSpPr>
        <p:spPr>
          <a:xfrm>
            <a:off x="10648025" y="368361"/>
            <a:ext cx="1312415" cy="541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AFA13D9-E92E-4E1E-B6D5-8F0409936572}"/>
              </a:ext>
            </a:extLst>
          </p:cNvPr>
          <p:cNvSpPr/>
          <p:nvPr/>
        </p:nvSpPr>
        <p:spPr>
          <a:xfrm>
            <a:off x="9335610" y="359484"/>
            <a:ext cx="1312415" cy="541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43B609-4E66-4588-B60F-CEE1F7D01369}"/>
              </a:ext>
            </a:extLst>
          </p:cNvPr>
          <p:cNvSpPr/>
          <p:nvPr/>
        </p:nvSpPr>
        <p:spPr>
          <a:xfrm>
            <a:off x="973113" y="630253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num</a:t>
            </a:r>
            <a:r>
              <a:rPr lang="ko-KR" altLang="en-US" dirty="0"/>
              <a:t>이 값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F0E46F-AAEB-43DE-B484-4AAB2046D2F9}"/>
              </a:ext>
            </a:extLst>
          </p:cNvPr>
          <p:cNvSpPr/>
          <p:nvPr/>
        </p:nvSpPr>
        <p:spPr>
          <a:xfrm>
            <a:off x="5841507" y="623987"/>
            <a:ext cx="2837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num</a:t>
            </a:r>
            <a:r>
              <a:rPr lang="ko-KR" altLang="en-US" dirty="0"/>
              <a:t>이 </a:t>
            </a:r>
            <a:r>
              <a:rPr lang="ko-KR" altLang="en-US" dirty="0" err="1"/>
              <a:t>주소값</a:t>
            </a:r>
            <a:r>
              <a:rPr lang="ko-KR" altLang="en-US" dirty="0"/>
              <a:t> 저장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DE57AE-E995-40FE-A6D2-AB28DCD665BE}"/>
              </a:ext>
            </a:extLst>
          </p:cNvPr>
          <p:cNvSpPr/>
          <p:nvPr/>
        </p:nvSpPr>
        <p:spPr>
          <a:xfrm>
            <a:off x="852257" y="2216804"/>
            <a:ext cx="35559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포인터 문법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int num; // </a:t>
            </a:r>
            <a:r>
              <a:rPr lang="ko-KR" altLang="en-US" dirty="0">
                <a:solidFill>
                  <a:schemeClr val="tx1"/>
                </a:solidFill>
              </a:rPr>
              <a:t>값 저장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int *num;  //</a:t>
            </a:r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r>
              <a:rPr lang="ko-KR" altLang="en-US" dirty="0">
                <a:solidFill>
                  <a:schemeClr val="tx1"/>
                </a:solidFill>
              </a:rPr>
              <a:t> 저장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8698E4-A8B7-48A9-978C-17162F52F3B9}"/>
              </a:ext>
            </a:extLst>
          </p:cNvPr>
          <p:cNvSpPr/>
          <p:nvPr/>
        </p:nvSpPr>
        <p:spPr>
          <a:xfrm>
            <a:off x="5770485" y="2216803"/>
            <a:ext cx="61899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포인터 문법이 없다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타입별로 너는 값만 저장할 수 있는 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기본형타입</a:t>
            </a:r>
            <a:r>
              <a:rPr lang="en-US" altLang="ko-KR" dirty="0"/>
              <a:t>(8</a:t>
            </a:r>
            <a:r>
              <a:rPr lang="ko-KR" altLang="en-US" dirty="0"/>
              <a:t>개</a:t>
            </a:r>
            <a:r>
              <a:rPr lang="en-US" altLang="ko-KR" dirty="0"/>
              <a:t>) +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num ;  //</a:t>
            </a:r>
            <a:r>
              <a:rPr lang="ko-KR" altLang="en-US" dirty="0">
                <a:solidFill>
                  <a:srgbClr val="FF0000"/>
                </a:solidFill>
              </a:rPr>
              <a:t>저장공간 생성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너는 </a:t>
            </a:r>
            <a:r>
              <a:rPr lang="ko-KR" altLang="en-US" dirty="0" err="1">
                <a:solidFill>
                  <a:schemeClr val="tx1"/>
                </a:solidFill>
              </a:rPr>
              <a:t>주소값만</a:t>
            </a:r>
            <a:r>
              <a:rPr lang="ko-KR" altLang="en-US" dirty="0">
                <a:solidFill>
                  <a:schemeClr val="tx1"/>
                </a:solidFill>
              </a:rPr>
              <a:t> 저장할 수 있는 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클래스타입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Sample </a:t>
            </a:r>
            <a:r>
              <a:rPr lang="en-US" altLang="ko-KR" dirty="0" err="1">
                <a:solidFill>
                  <a:srgbClr val="FF0000"/>
                </a:solidFill>
              </a:rPr>
              <a:t>sam</a:t>
            </a:r>
            <a:r>
              <a:rPr lang="en-US" altLang="ko-KR" dirty="0">
                <a:solidFill>
                  <a:srgbClr val="FF0000"/>
                </a:solidFill>
              </a:rPr>
              <a:t>;   //</a:t>
            </a:r>
            <a:r>
              <a:rPr lang="ko-KR" altLang="en-US" dirty="0" err="1">
                <a:solidFill>
                  <a:srgbClr val="FF0000"/>
                </a:solidFill>
              </a:rPr>
              <a:t>주소값을</a:t>
            </a:r>
            <a:r>
              <a:rPr lang="ko-KR" altLang="en-US" dirty="0">
                <a:solidFill>
                  <a:srgbClr val="FF0000"/>
                </a:solidFill>
              </a:rPr>
              <a:t> 저장할 공간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sam</a:t>
            </a:r>
            <a:r>
              <a:rPr lang="en-US" altLang="ko-KR" dirty="0">
                <a:solidFill>
                  <a:srgbClr val="FF0000"/>
                </a:solidFill>
              </a:rPr>
              <a:t> = new Sample();  //</a:t>
            </a:r>
            <a:r>
              <a:rPr lang="ko-KR" altLang="en-US" dirty="0" err="1">
                <a:solidFill>
                  <a:srgbClr val="FF0000"/>
                </a:solidFill>
              </a:rPr>
              <a:t>힙에</a:t>
            </a:r>
            <a:r>
              <a:rPr lang="ko-KR" altLang="en-US" dirty="0">
                <a:solidFill>
                  <a:srgbClr val="FF0000"/>
                </a:solidFill>
              </a:rPr>
              <a:t> 객체가 저장될 공간생성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0070C0"/>
                </a:solidFill>
              </a:rPr>
              <a:t>String</a:t>
            </a:r>
            <a:r>
              <a:rPr lang="ko-KR" altLang="en-US" dirty="0">
                <a:solidFill>
                  <a:srgbClr val="0070C0"/>
                </a:solidFill>
              </a:rPr>
              <a:t>타입은 레퍼런스 타입이지만 값형식처럼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   </a:t>
            </a:r>
            <a:r>
              <a:rPr lang="ko-KR" altLang="en-US" dirty="0">
                <a:solidFill>
                  <a:srgbClr val="0070C0"/>
                </a:solidFill>
              </a:rPr>
              <a:t>사용할 수 있는 문법을 제공해 준다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String s = “test”;</a:t>
            </a:r>
          </a:p>
          <a:p>
            <a:r>
              <a:rPr lang="en-US" altLang="ko-KR" dirty="0"/>
              <a:t>    String s = new String(“test”);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4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5A05D7-D68F-424A-9777-9CF990E9D22C}"/>
              </a:ext>
            </a:extLst>
          </p:cNvPr>
          <p:cNvSpPr/>
          <p:nvPr/>
        </p:nvSpPr>
        <p:spPr>
          <a:xfrm>
            <a:off x="652037" y="174818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레퍼런스 타입 객체 성질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8F0326-0D44-4C61-9A1C-4A06528EF2B3}"/>
              </a:ext>
            </a:extLst>
          </p:cNvPr>
          <p:cNvSpPr/>
          <p:nvPr/>
        </p:nvSpPr>
        <p:spPr>
          <a:xfrm>
            <a:off x="6685011" y="661547"/>
            <a:ext cx="4754732" cy="505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D340E1-09C9-44E7-933D-F1191760D4AA}"/>
              </a:ext>
            </a:extLst>
          </p:cNvPr>
          <p:cNvSpPr/>
          <p:nvPr/>
        </p:nvSpPr>
        <p:spPr>
          <a:xfrm>
            <a:off x="7302891" y="873132"/>
            <a:ext cx="355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[heap]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A120C3-89A1-461E-AB4A-36F988FBFCFC}"/>
              </a:ext>
            </a:extLst>
          </p:cNvPr>
          <p:cNvSpPr/>
          <p:nvPr/>
        </p:nvSpPr>
        <p:spPr>
          <a:xfrm>
            <a:off x="8330717" y="2050740"/>
            <a:ext cx="1500326" cy="754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1BCC09-0391-44EB-9192-38C0A39835E4}"/>
              </a:ext>
            </a:extLst>
          </p:cNvPr>
          <p:cNvSpPr/>
          <p:nvPr/>
        </p:nvSpPr>
        <p:spPr>
          <a:xfrm>
            <a:off x="8317904" y="3439357"/>
            <a:ext cx="1500326" cy="754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객체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C4BB48-DCE5-4242-B9D8-5510467166A7}"/>
              </a:ext>
            </a:extLst>
          </p:cNvPr>
          <p:cNvSpPr/>
          <p:nvPr/>
        </p:nvSpPr>
        <p:spPr>
          <a:xfrm>
            <a:off x="1235324" y="816132"/>
            <a:ext cx="4754732" cy="505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17C695-3439-40ED-84DC-18DD4DFDFA09}"/>
              </a:ext>
            </a:extLst>
          </p:cNvPr>
          <p:cNvSpPr/>
          <p:nvPr/>
        </p:nvSpPr>
        <p:spPr>
          <a:xfrm>
            <a:off x="1669234" y="954126"/>
            <a:ext cx="3555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en-US" altLang="ko-KR" dirty="0"/>
              <a:t>Stack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레퍼런스 타입 변수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dirty="0"/>
              <a:t>- </a:t>
            </a:r>
            <a:r>
              <a:rPr lang="ko-KR" altLang="en-US" dirty="0" err="1"/>
              <a:t>힙</a:t>
            </a:r>
            <a:r>
              <a:rPr lang="ko-KR" altLang="en-US" dirty="0"/>
              <a:t> 객체의 주소를 보관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C317A4-545E-4BD9-9409-78FCA823F0AD}"/>
              </a:ext>
            </a:extLst>
          </p:cNvPr>
          <p:cNvSpPr/>
          <p:nvPr/>
        </p:nvSpPr>
        <p:spPr>
          <a:xfrm>
            <a:off x="2550445" y="2520972"/>
            <a:ext cx="1500326" cy="754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ref1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C7A552-3BFD-443E-B246-67E264FB1FC5}"/>
              </a:ext>
            </a:extLst>
          </p:cNvPr>
          <p:cNvSpPr/>
          <p:nvPr/>
        </p:nvSpPr>
        <p:spPr>
          <a:xfrm>
            <a:off x="2579765" y="3651863"/>
            <a:ext cx="1500326" cy="754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ref2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821CB3E-CC8E-4618-8FE7-78AB0F23B567}"/>
              </a:ext>
            </a:extLst>
          </p:cNvPr>
          <p:cNvCxnSpPr>
            <a:cxnSpLocks/>
          </p:cNvCxnSpPr>
          <p:nvPr/>
        </p:nvCxnSpPr>
        <p:spPr>
          <a:xfrm flipV="1">
            <a:off x="3874097" y="3884467"/>
            <a:ext cx="4621833" cy="182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6CAA25-88B7-4C16-91B0-515CBEF4794F}"/>
              </a:ext>
            </a:extLst>
          </p:cNvPr>
          <p:cNvSpPr/>
          <p:nvPr/>
        </p:nvSpPr>
        <p:spPr>
          <a:xfrm>
            <a:off x="1834700" y="4630719"/>
            <a:ext cx="3555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만약</a:t>
            </a:r>
            <a:r>
              <a:rPr lang="en-US" altLang="ko-KR" dirty="0"/>
              <a:t>,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solidFill>
                  <a:srgbClr val="7030A0"/>
                </a:solidFill>
              </a:rPr>
              <a:t>ref1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= ref2;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31966C-0B01-4FA2-9A56-40C7023FD398}"/>
              </a:ext>
            </a:extLst>
          </p:cNvPr>
          <p:cNvCxnSpPr>
            <a:cxnSpLocks/>
          </p:cNvCxnSpPr>
          <p:nvPr/>
        </p:nvCxnSpPr>
        <p:spPr>
          <a:xfrm>
            <a:off x="3961239" y="3049760"/>
            <a:ext cx="4437037" cy="65669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42C03-59EC-42AA-8007-744C05A832BE}"/>
              </a:ext>
            </a:extLst>
          </p:cNvPr>
          <p:cNvSpPr/>
          <p:nvPr/>
        </p:nvSpPr>
        <p:spPr>
          <a:xfrm>
            <a:off x="6711644" y="1149629"/>
            <a:ext cx="4301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더 이상 해당 객체의 주소를 갖고 있는 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</a:rPr>
              <a:t>레퍼런스 변수가 없다면</a:t>
            </a:r>
            <a:endParaRPr lang="en-US" altLang="ko-KR" dirty="0">
              <a:solidFill>
                <a:srgbClr val="7030A0"/>
              </a:solidFill>
            </a:endParaRPr>
          </a:p>
          <a:p>
            <a:pPr algn="ctr"/>
            <a:r>
              <a:rPr lang="ko-KR" altLang="en-US" dirty="0">
                <a:solidFill>
                  <a:srgbClr val="7030A0"/>
                </a:solidFill>
              </a:rPr>
              <a:t>이 객체를 우리는 </a:t>
            </a:r>
            <a:r>
              <a:rPr lang="ko-KR" altLang="en-US" b="1" dirty="0" err="1">
                <a:solidFill>
                  <a:srgbClr val="FF0000"/>
                </a:solidFill>
              </a:rPr>
              <a:t>가비지</a:t>
            </a:r>
            <a:r>
              <a:rPr lang="ko-KR" altLang="en-US" dirty="0" err="1">
                <a:solidFill>
                  <a:srgbClr val="7030A0"/>
                </a:solidFill>
              </a:rPr>
              <a:t>라고</a:t>
            </a:r>
            <a:r>
              <a:rPr lang="ko-KR" altLang="en-US" dirty="0">
                <a:solidFill>
                  <a:srgbClr val="7030A0"/>
                </a:solidFill>
              </a:rPr>
              <a:t> 부른다</a:t>
            </a:r>
            <a:r>
              <a:rPr lang="en-US" altLang="ko-KR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51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206810-690D-4273-B851-474067DB1911}"/>
              </a:ext>
            </a:extLst>
          </p:cNvPr>
          <p:cNvSpPr/>
          <p:nvPr/>
        </p:nvSpPr>
        <p:spPr>
          <a:xfrm>
            <a:off x="167193" y="241916"/>
            <a:ext cx="8914662" cy="5737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Student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1FC7ED-5E1A-4DE6-913B-A4220EEEA9CB}"/>
              </a:ext>
            </a:extLst>
          </p:cNvPr>
          <p:cNvSpPr/>
          <p:nvPr/>
        </p:nvSpPr>
        <p:spPr>
          <a:xfrm>
            <a:off x="167193" y="815649"/>
            <a:ext cx="8914662" cy="2258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 num : final int   //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학번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 : 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String   //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 : int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cpp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int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java : int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average : float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089FCD-F88B-4F9B-B0F0-6FCD00FFFD50}"/>
              </a:ext>
            </a:extLst>
          </p:cNvPr>
          <p:cNvSpPr/>
          <p:nvPr/>
        </p:nvSpPr>
        <p:spPr>
          <a:xfrm>
            <a:off x="167192" y="3073893"/>
            <a:ext cx="8914663" cy="2705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&lt;&lt;con&gt;&gt;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Student(int num, String name)   //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나머지 </a:t>
            </a:r>
            <a:r>
              <a:rPr lang="ko-KR" altLang="en-US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맴버변수는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 초기화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//get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&amp;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자동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//average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private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은닉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 name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의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 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도 은닉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Print() : void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Println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() : void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SettingJumsu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(int c, int </a:t>
            </a: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cpp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int java) : void    //</a:t>
            </a: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점수를 각각 저장하고 평균값도 연산해서 저장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77D923-46E9-4E21-A993-EE73BA5C5921}"/>
              </a:ext>
            </a:extLst>
          </p:cNvPr>
          <p:cNvSpPr/>
          <p:nvPr/>
        </p:nvSpPr>
        <p:spPr>
          <a:xfrm>
            <a:off x="6649373" y="88598"/>
            <a:ext cx="5410943" cy="1856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exam1()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하나 생성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점수를 입력하고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7EC84D-6BCA-43EF-9B36-8195840AD3E4}"/>
              </a:ext>
            </a:extLst>
          </p:cNvPr>
          <p:cNvSpPr/>
          <p:nvPr/>
        </p:nvSpPr>
        <p:spPr>
          <a:xfrm>
            <a:off x="6649373" y="1944771"/>
            <a:ext cx="5410943" cy="2705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exam2()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두개를 저장할 수 있는 배열 생성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객체 두 개를 생성해서 각각의 배열에 저장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첫번째 배열에 저장된 객체 출력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두번째 배열에 저장된 객체의 점수를 입력</a:t>
            </a:r>
            <a:endParaRPr lang="en-US" altLang="ko-KR" sz="2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두번째 배열에 저장된 객체 출력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BAE5DD-20F1-4D13-ADDA-2273B89191F4}"/>
              </a:ext>
            </a:extLst>
          </p:cNvPr>
          <p:cNvSpPr/>
          <p:nvPr/>
        </p:nvSpPr>
        <p:spPr>
          <a:xfrm>
            <a:off x="680312" y="6156209"/>
            <a:ext cx="659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Student.java</a:t>
            </a:r>
            <a:r>
              <a:rPr lang="ko-KR" altLang="en-US" dirty="0">
                <a:solidFill>
                  <a:prstClr val="black"/>
                </a:solidFill>
              </a:rPr>
              <a:t>    </a:t>
            </a:r>
            <a:r>
              <a:rPr lang="en-US" altLang="ko-KR" dirty="0">
                <a:solidFill>
                  <a:prstClr val="black"/>
                </a:solidFill>
              </a:rPr>
              <a:t>Start.java  : 2</a:t>
            </a:r>
            <a:r>
              <a:rPr lang="ko-KR" altLang="en-US" dirty="0">
                <a:solidFill>
                  <a:prstClr val="black"/>
                </a:solidFill>
              </a:rPr>
              <a:t>개의 파일만 올려 주시면 됩니다</a:t>
            </a:r>
            <a:r>
              <a:rPr lang="en-US" altLang="ko-KR">
                <a:solidFill>
                  <a:prstClr val="black"/>
                </a:solidFill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81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BAE5DD-20F1-4D13-ADDA-2273B89191F4}"/>
              </a:ext>
            </a:extLst>
          </p:cNvPr>
          <p:cNvSpPr/>
          <p:nvPr/>
        </p:nvSpPr>
        <p:spPr>
          <a:xfrm>
            <a:off x="183162" y="92761"/>
            <a:ext cx="374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자료구조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 err="1"/>
              <a:t>값형식</a:t>
            </a:r>
            <a:r>
              <a:rPr lang="ko-KR" altLang="en-US" dirty="0"/>
              <a:t> </a:t>
            </a:r>
            <a:r>
              <a:rPr lang="en-US" altLang="ko-KR" dirty="0"/>
              <a:t>: int,</a:t>
            </a:r>
            <a:r>
              <a:rPr lang="ko-KR" altLang="en-US" dirty="0"/>
              <a:t> </a:t>
            </a:r>
            <a:r>
              <a:rPr lang="en-US" altLang="ko-KR" dirty="0"/>
              <a:t>char)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1A6D6A-C3A0-49C0-AD65-705BF6B4DFCE}"/>
              </a:ext>
            </a:extLst>
          </p:cNvPr>
          <p:cNvSpPr/>
          <p:nvPr/>
        </p:nvSpPr>
        <p:spPr>
          <a:xfrm>
            <a:off x="582673" y="787564"/>
            <a:ext cx="6093335" cy="591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F11B62-74DD-4230-BC0C-69C56373E240}"/>
              </a:ext>
            </a:extLst>
          </p:cNvPr>
          <p:cNvCxnSpPr>
            <a:cxnSpLocks/>
          </p:cNvCxnSpPr>
          <p:nvPr/>
        </p:nvCxnSpPr>
        <p:spPr>
          <a:xfrm flipH="1">
            <a:off x="5965794" y="2743200"/>
            <a:ext cx="197084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FA4C87-29D5-4C2D-BE4C-7D7CCC0E8552}"/>
              </a:ext>
            </a:extLst>
          </p:cNvPr>
          <p:cNvSpPr/>
          <p:nvPr/>
        </p:nvSpPr>
        <p:spPr>
          <a:xfrm>
            <a:off x="8178705" y="1790676"/>
            <a:ext cx="3886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값 저장</a:t>
            </a:r>
            <a:r>
              <a:rPr lang="en-US" altLang="ko-KR" dirty="0"/>
              <a:t>   : 10, 20, 30, size</a:t>
            </a:r>
            <a:r>
              <a:rPr lang="ko-KR" altLang="en-US" dirty="0"/>
              <a:t>변수 활용</a:t>
            </a:r>
            <a:endParaRPr lang="en-US" altLang="ko-KR" dirty="0"/>
          </a:p>
          <a:p>
            <a:r>
              <a:rPr lang="en-US" altLang="ko-KR" dirty="0"/>
              <a:t>   add(value)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값 획득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en-US" altLang="ko-KR" dirty="0" err="1"/>
              <a:t>getData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값 수정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en-US" altLang="ko-KR" dirty="0" err="1"/>
              <a:t>updateData</a:t>
            </a:r>
            <a:r>
              <a:rPr lang="en-US" altLang="ko-KR" dirty="0"/>
              <a:t>(value, </a:t>
            </a:r>
            <a:r>
              <a:rPr lang="en-US" altLang="ko-KR" dirty="0" err="1"/>
              <a:t>upvalue</a:t>
            </a:r>
            <a:r>
              <a:rPr lang="en-US" altLang="ko-KR" dirty="0"/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값 삭제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 remove(value)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retmoveAt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idx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5DBC49-0B9A-4C73-8668-C06D1FD10E7C}"/>
              </a:ext>
            </a:extLst>
          </p:cNvPr>
          <p:cNvSpPr/>
          <p:nvPr/>
        </p:nvSpPr>
        <p:spPr>
          <a:xfrm>
            <a:off x="655158" y="1014539"/>
            <a:ext cx="6242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저장공간              </a:t>
            </a:r>
            <a:r>
              <a:rPr lang="en-US" altLang="ko-KR" dirty="0"/>
              <a:t>: int[] base;</a:t>
            </a:r>
          </a:p>
          <a:p>
            <a:r>
              <a:rPr lang="ko-KR" altLang="en-US" dirty="0"/>
              <a:t>최대공간의 크기    </a:t>
            </a:r>
            <a:r>
              <a:rPr lang="en-US" altLang="ko-KR" dirty="0"/>
              <a:t>: int capacity;   5</a:t>
            </a:r>
          </a:p>
          <a:p>
            <a:r>
              <a:rPr lang="ko-KR" altLang="en-US" dirty="0"/>
              <a:t>현재 저장개수       </a:t>
            </a:r>
            <a:r>
              <a:rPr lang="en-US" altLang="ko-KR" dirty="0"/>
              <a:t>: int size;   4  :</a:t>
            </a:r>
            <a:r>
              <a:rPr lang="ko-KR" altLang="en-US" dirty="0"/>
              <a:t>현재 저장된 개수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</a:t>
            </a:r>
            <a:r>
              <a:rPr lang="ko-KR" altLang="en-US" dirty="0"/>
              <a:t>저장될 위치의 인덱스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2AEFBB-3D3C-4718-B144-21514559ED58}"/>
              </a:ext>
            </a:extLst>
          </p:cNvPr>
          <p:cNvSpPr/>
          <p:nvPr/>
        </p:nvSpPr>
        <p:spPr>
          <a:xfrm>
            <a:off x="905766" y="4829695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97F9C8-AFD7-414F-951A-4A0245B8486B}"/>
              </a:ext>
            </a:extLst>
          </p:cNvPr>
          <p:cNvSpPr/>
          <p:nvPr/>
        </p:nvSpPr>
        <p:spPr>
          <a:xfrm>
            <a:off x="1502359" y="4829694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4FC1FA-B875-43F0-B274-E81DA1FFEA14}"/>
              </a:ext>
            </a:extLst>
          </p:cNvPr>
          <p:cNvSpPr/>
          <p:nvPr/>
        </p:nvSpPr>
        <p:spPr>
          <a:xfrm>
            <a:off x="905766" y="4452392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8C260A-F980-47A7-87EA-85B6DA15F61D}"/>
              </a:ext>
            </a:extLst>
          </p:cNvPr>
          <p:cNvSpPr/>
          <p:nvPr/>
        </p:nvSpPr>
        <p:spPr>
          <a:xfrm>
            <a:off x="1502359" y="4452391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FC084D-DD5A-483C-A836-AA80978370B7}"/>
              </a:ext>
            </a:extLst>
          </p:cNvPr>
          <p:cNvSpPr/>
          <p:nvPr/>
        </p:nvSpPr>
        <p:spPr>
          <a:xfrm>
            <a:off x="905766" y="4075088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234ACA-D9F9-47FF-8E76-E885D7A6A779}"/>
              </a:ext>
            </a:extLst>
          </p:cNvPr>
          <p:cNvSpPr/>
          <p:nvPr/>
        </p:nvSpPr>
        <p:spPr>
          <a:xfrm>
            <a:off x="1502359" y="4075087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42470D-C35C-4470-9268-457BEDD31BF0}"/>
              </a:ext>
            </a:extLst>
          </p:cNvPr>
          <p:cNvSpPr/>
          <p:nvPr/>
        </p:nvSpPr>
        <p:spPr>
          <a:xfrm>
            <a:off x="905766" y="3690002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267B90-A90D-4678-B041-73538B3F70AB}"/>
              </a:ext>
            </a:extLst>
          </p:cNvPr>
          <p:cNvSpPr/>
          <p:nvPr/>
        </p:nvSpPr>
        <p:spPr>
          <a:xfrm>
            <a:off x="1502359" y="3690001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86D2EE-944C-465C-B841-8062FD59C680}"/>
              </a:ext>
            </a:extLst>
          </p:cNvPr>
          <p:cNvSpPr/>
          <p:nvPr/>
        </p:nvSpPr>
        <p:spPr>
          <a:xfrm>
            <a:off x="905766" y="3304915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339C91-621A-4166-8BFD-E6959529EDE2}"/>
              </a:ext>
            </a:extLst>
          </p:cNvPr>
          <p:cNvSpPr/>
          <p:nvPr/>
        </p:nvSpPr>
        <p:spPr>
          <a:xfrm>
            <a:off x="1502359" y="3304914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9781B6-854B-47C3-B471-E29B04B2EC0E}"/>
              </a:ext>
            </a:extLst>
          </p:cNvPr>
          <p:cNvSpPr/>
          <p:nvPr/>
        </p:nvSpPr>
        <p:spPr>
          <a:xfrm>
            <a:off x="3657831" y="4829692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04D14A-AB53-487C-BCB0-11126DAB54C1}"/>
              </a:ext>
            </a:extLst>
          </p:cNvPr>
          <p:cNvSpPr/>
          <p:nvPr/>
        </p:nvSpPr>
        <p:spPr>
          <a:xfrm>
            <a:off x="4254424" y="4829691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682654-EB7A-4023-94B4-568DDC91D33A}"/>
              </a:ext>
            </a:extLst>
          </p:cNvPr>
          <p:cNvSpPr/>
          <p:nvPr/>
        </p:nvSpPr>
        <p:spPr>
          <a:xfrm>
            <a:off x="3657831" y="4452389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8659AD-513F-494D-8C67-F95C577AC861}"/>
              </a:ext>
            </a:extLst>
          </p:cNvPr>
          <p:cNvSpPr/>
          <p:nvPr/>
        </p:nvSpPr>
        <p:spPr>
          <a:xfrm>
            <a:off x="4254424" y="4452388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79C50E-81DF-42BF-B1C1-9CA4C0602B31}"/>
              </a:ext>
            </a:extLst>
          </p:cNvPr>
          <p:cNvSpPr/>
          <p:nvPr/>
        </p:nvSpPr>
        <p:spPr>
          <a:xfrm>
            <a:off x="3657831" y="4075085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2A09387-B8F1-4A5A-B864-00817D550C69}"/>
              </a:ext>
            </a:extLst>
          </p:cNvPr>
          <p:cNvSpPr/>
          <p:nvPr/>
        </p:nvSpPr>
        <p:spPr>
          <a:xfrm>
            <a:off x="4254424" y="4075084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D25C10-359C-46E3-B958-07116BAF88A2}"/>
              </a:ext>
            </a:extLst>
          </p:cNvPr>
          <p:cNvSpPr/>
          <p:nvPr/>
        </p:nvSpPr>
        <p:spPr>
          <a:xfrm>
            <a:off x="3657831" y="3689999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8CA4AB-F684-4302-85F6-82AF9814B851}"/>
              </a:ext>
            </a:extLst>
          </p:cNvPr>
          <p:cNvSpPr/>
          <p:nvPr/>
        </p:nvSpPr>
        <p:spPr>
          <a:xfrm>
            <a:off x="4254424" y="3689998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21469F-C014-441D-9961-FB53A335E3ED}"/>
              </a:ext>
            </a:extLst>
          </p:cNvPr>
          <p:cNvSpPr/>
          <p:nvPr/>
        </p:nvSpPr>
        <p:spPr>
          <a:xfrm>
            <a:off x="3657831" y="3304912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9B8387-8270-4B3C-90B5-23BA43D9F33C}"/>
              </a:ext>
            </a:extLst>
          </p:cNvPr>
          <p:cNvSpPr/>
          <p:nvPr/>
        </p:nvSpPr>
        <p:spPr>
          <a:xfrm>
            <a:off x="4254424" y="3304911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B796E5-C15B-411A-A010-6A14ED786AED}"/>
              </a:ext>
            </a:extLst>
          </p:cNvPr>
          <p:cNvSpPr/>
          <p:nvPr/>
        </p:nvSpPr>
        <p:spPr>
          <a:xfrm>
            <a:off x="1170001" y="2798950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Size :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AD995F-46F1-489D-9326-8CF577CFCB6C}"/>
              </a:ext>
            </a:extLst>
          </p:cNvPr>
          <p:cNvSpPr/>
          <p:nvPr/>
        </p:nvSpPr>
        <p:spPr>
          <a:xfrm>
            <a:off x="3995072" y="280907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Size : 3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42C7B0-2561-4170-9D0A-C6E0C3A3F294}"/>
              </a:ext>
            </a:extLst>
          </p:cNvPr>
          <p:cNvSpPr/>
          <p:nvPr/>
        </p:nvSpPr>
        <p:spPr>
          <a:xfrm>
            <a:off x="1502359" y="5424105"/>
            <a:ext cx="2052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base[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] = base[2];</a:t>
            </a:r>
          </a:p>
          <a:p>
            <a:r>
              <a:rPr lang="en-US" altLang="ko-KR" dirty="0"/>
              <a:t>base[2] = base[3];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66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BAE5DD-20F1-4D13-ADDA-2273B89191F4}"/>
              </a:ext>
            </a:extLst>
          </p:cNvPr>
          <p:cNvSpPr/>
          <p:nvPr/>
        </p:nvSpPr>
        <p:spPr>
          <a:xfrm>
            <a:off x="183162" y="92761"/>
            <a:ext cx="412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자료구조 </a:t>
            </a:r>
            <a:r>
              <a:rPr lang="en-US" altLang="ko-KR" dirty="0"/>
              <a:t>–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참조형 타입 </a:t>
            </a:r>
            <a:r>
              <a:rPr lang="en-US" altLang="ko-KR" dirty="0"/>
              <a:t>: Object)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1A6D6A-C3A0-49C0-AD65-705BF6B4DFCE}"/>
              </a:ext>
            </a:extLst>
          </p:cNvPr>
          <p:cNvSpPr/>
          <p:nvPr/>
        </p:nvSpPr>
        <p:spPr>
          <a:xfrm>
            <a:off x="582673" y="787564"/>
            <a:ext cx="6093335" cy="5915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F11B62-74DD-4230-BC0C-69C56373E240}"/>
              </a:ext>
            </a:extLst>
          </p:cNvPr>
          <p:cNvCxnSpPr>
            <a:cxnSpLocks/>
          </p:cNvCxnSpPr>
          <p:nvPr/>
        </p:nvCxnSpPr>
        <p:spPr>
          <a:xfrm flipH="1">
            <a:off x="5965794" y="2743200"/>
            <a:ext cx="1970843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FA4C87-29D5-4C2D-BE4C-7D7CCC0E8552}"/>
              </a:ext>
            </a:extLst>
          </p:cNvPr>
          <p:cNvSpPr/>
          <p:nvPr/>
        </p:nvSpPr>
        <p:spPr>
          <a:xfrm>
            <a:off x="8178705" y="1790676"/>
            <a:ext cx="3886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값 저장</a:t>
            </a:r>
            <a:r>
              <a:rPr lang="en-US" altLang="ko-KR" dirty="0"/>
              <a:t>   : 10, 20, 30, size</a:t>
            </a:r>
            <a:r>
              <a:rPr lang="ko-KR" altLang="en-US" dirty="0"/>
              <a:t>변수 활용</a:t>
            </a:r>
            <a:endParaRPr lang="en-US" altLang="ko-KR" dirty="0"/>
          </a:p>
          <a:p>
            <a:r>
              <a:rPr lang="en-US" altLang="ko-KR" dirty="0"/>
              <a:t>   add(value)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값 획득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en-US" altLang="ko-KR" dirty="0" err="1"/>
              <a:t>getData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값 수정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</a:t>
            </a:r>
            <a:r>
              <a:rPr lang="en-US" altLang="ko-KR" dirty="0" err="1"/>
              <a:t>updateData</a:t>
            </a:r>
            <a:r>
              <a:rPr lang="en-US" altLang="ko-KR" dirty="0"/>
              <a:t>(value, </a:t>
            </a:r>
            <a:r>
              <a:rPr lang="en-US" altLang="ko-KR" dirty="0" err="1"/>
              <a:t>upvalue</a:t>
            </a:r>
            <a:r>
              <a:rPr lang="en-US" altLang="ko-KR" dirty="0"/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값 삭제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/>
              <a:t>    remove(value)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retmoveAt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idx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5DBC49-0B9A-4C73-8668-C06D1FD10E7C}"/>
              </a:ext>
            </a:extLst>
          </p:cNvPr>
          <p:cNvSpPr/>
          <p:nvPr/>
        </p:nvSpPr>
        <p:spPr>
          <a:xfrm>
            <a:off x="655158" y="1014539"/>
            <a:ext cx="6242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저장공간              </a:t>
            </a:r>
            <a:r>
              <a:rPr lang="en-US" altLang="ko-KR" dirty="0"/>
              <a:t>: int[] base;</a:t>
            </a:r>
          </a:p>
          <a:p>
            <a:r>
              <a:rPr lang="ko-KR" altLang="en-US" dirty="0"/>
              <a:t>최대공간의 크기    </a:t>
            </a:r>
            <a:r>
              <a:rPr lang="en-US" altLang="ko-KR" dirty="0"/>
              <a:t>: int capacity;   5</a:t>
            </a:r>
          </a:p>
          <a:p>
            <a:r>
              <a:rPr lang="ko-KR" altLang="en-US" dirty="0"/>
              <a:t>현재 저장개수       </a:t>
            </a:r>
            <a:r>
              <a:rPr lang="en-US" altLang="ko-KR" dirty="0"/>
              <a:t>: int size;   4  :</a:t>
            </a:r>
            <a:r>
              <a:rPr lang="ko-KR" altLang="en-US" dirty="0"/>
              <a:t>현재 저장된 개수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           </a:t>
            </a:r>
            <a:r>
              <a:rPr lang="ko-KR" altLang="en-US" dirty="0"/>
              <a:t>저장될 위치의 인덱스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2AEFBB-3D3C-4718-B144-21514559ED58}"/>
              </a:ext>
            </a:extLst>
          </p:cNvPr>
          <p:cNvSpPr/>
          <p:nvPr/>
        </p:nvSpPr>
        <p:spPr>
          <a:xfrm>
            <a:off x="905766" y="4829695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97F9C8-AFD7-414F-951A-4A0245B8486B}"/>
              </a:ext>
            </a:extLst>
          </p:cNvPr>
          <p:cNvSpPr/>
          <p:nvPr/>
        </p:nvSpPr>
        <p:spPr>
          <a:xfrm>
            <a:off x="1502359" y="4829694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4FC1FA-B875-43F0-B274-E81DA1FFEA14}"/>
              </a:ext>
            </a:extLst>
          </p:cNvPr>
          <p:cNvSpPr/>
          <p:nvPr/>
        </p:nvSpPr>
        <p:spPr>
          <a:xfrm>
            <a:off x="905766" y="4452392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8C260A-F980-47A7-87EA-85B6DA15F61D}"/>
              </a:ext>
            </a:extLst>
          </p:cNvPr>
          <p:cNvSpPr/>
          <p:nvPr/>
        </p:nvSpPr>
        <p:spPr>
          <a:xfrm>
            <a:off x="1502359" y="4452391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FC084D-DD5A-483C-A836-AA80978370B7}"/>
              </a:ext>
            </a:extLst>
          </p:cNvPr>
          <p:cNvSpPr/>
          <p:nvPr/>
        </p:nvSpPr>
        <p:spPr>
          <a:xfrm>
            <a:off x="905766" y="4075088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B234ACA-D9F9-47FF-8E76-E885D7A6A779}"/>
              </a:ext>
            </a:extLst>
          </p:cNvPr>
          <p:cNvSpPr/>
          <p:nvPr/>
        </p:nvSpPr>
        <p:spPr>
          <a:xfrm>
            <a:off x="1502359" y="4075087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42470D-C35C-4470-9268-457BEDD31BF0}"/>
              </a:ext>
            </a:extLst>
          </p:cNvPr>
          <p:cNvSpPr/>
          <p:nvPr/>
        </p:nvSpPr>
        <p:spPr>
          <a:xfrm>
            <a:off x="905766" y="3690002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267B90-A90D-4678-B041-73538B3F70AB}"/>
              </a:ext>
            </a:extLst>
          </p:cNvPr>
          <p:cNvSpPr/>
          <p:nvPr/>
        </p:nvSpPr>
        <p:spPr>
          <a:xfrm>
            <a:off x="1502359" y="3690001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86D2EE-944C-465C-B841-8062FD59C680}"/>
              </a:ext>
            </a:extLst>
          </p:cNvPr>
          <p:cNvSpPr/>
          <p:nvPr/>
        </p:nvSpPr>
        <p:spPr>
          <a:xfrm>
            <a:off x="905766" y="3304915"/>
            <a:ext cx="596593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339C91-621A-4166-8BFD-E6959529EDE2}"/>
              </a:ext>
            </a:extLst>
          </p:cNvPr>
          <p:cNvSpPr/>
          <p:nvPr/>
        </p:nvSpPr>
        <p:spPr>
          <a:xfrm>
            <a:off x="1502359" y="3304914"/>
            <a:ext cx="1235786" cy="377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B796E5-C15B-411A-A010-6A14ED786AED}"/>
              </a:ext>
            </a:extLst>
          </p:cNvPr>
          <p:cNvSpPr/>
          <p:nvPr/>
        </p:nvSpPr>
        <p:spPr>
          <a:xfrm>
            <a:off x="1170001" y="2798950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Size :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42C7B0-2561-4170-9D0A-C6E0C3A3F294}"/>
              </a:ext>
            </a:extLst>
          </p:cNvPr>
          <p:cNvSpPr/>
          <p:nvPr/>
        </p:nvSpPr>
        <p:spPr>
          <a:xfrm>
            <a:off x="1502359" y="5424105"/>
            <a:ext cx="20520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base[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] = base[2];</a:t>
            </a:r>
          </a:p>
          <a:p>
            <a:r>
              <a:rPr lang="en-US" altLang="ko-KR" dirty="0"/>
              <a:t>base[2] = base[3];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A114D1-6826-4620-8CBF-572F86087911}"/>
              </a:ext>
            </a:extLst>
          </p:cNvPr>
          <p:cNvSpPr/>
          <p:nvPr/>
        </p:nvSpPr>
        <p:spPr>
          <a:xfrm>
            <a:off x="3906175" y="4829691"/>
            <a:ext cx="1008416" cy="377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5F7022-7DE6-48FD-8328-7A1D902640E7}"/>
              </a:ext>
            </a:extLst>
          </p:cNvPr>
          <p:cNvSpPr/>
          <p:nvPr/>
        </p:nvSpPr>
        <p:spPr>
          <a:xfrm>
            <a:off x="3906175" y="4261016"/>
            <a:ext cx="1008416" cy="377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8AF4C5-9C01-47AF-8578-851B867F1F35}"/>
              </a:ext>
            </a:extLst>
          </p:cNvPr>
          <p:cNvSpPr/>
          <p:nvPr/>
        </p:nvSpPr>
        <p:spPr>
          <a:xfrm>
            <a:off x="3906175" y="3682215"/>
            <a:ext cx="1008416" cy="377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D7B0BA-6A78-475B-B339-2298C0D21C47}"/>
              </a:ext>
            </a:extLst>
          </p:cNvPr>
          <p:cNvSpPr/>
          <p:nvPr/>
        </p:nvSpPr>
        <p:spPr>
          <a:xfrm>
            <a:off x="3906175" y="3015512"/>
            <a:ext cx="1008416" cy="377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5B2501C-E13E-4D11-A48F-8BBC28B6BB50}"/>
              </a:ext>
            </a:extLst>
          </p:cNvPr>
          <p:cNvCxnSpPr>
            <a:cxnSpLocks/>
          </p:cNvCxnSpPr>
          <p:nvPr/>
        </p:nvCxnSpPr>
        <p:spPr>
          <a:xfrm flipV="1">
            <a:off x="2639455" y="5031235"/>
            <a:ext cx="1266720" cy="1556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18E6DD8-9545-43E8-87ED-572200591140}"/>
              </a:ext>
            </a:extLst>
          </p:cNvPr>
          <p:cNvCxnSpPr>
            <a:cxnSpLocks/>
          </p:cNvCxnSpPr>
          <p:nvPr/>
        </p:nvCxnSpPr>
        <p:spPr>
          <a:xfrm flipV="1">
            <a:off x="2632438" y="4537167"/>
            <a:ext cx="1266720" cy="1556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464C05-1BB6-4797-B3A8-81BA258D21AC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509834" y="3870867"/>
            <a:ext cx="1396341" cy="37728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87AD125-C575-4217-B27F-05B2467C3733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670389" y="3204164"/>
            <a:ext cx="1235786" cy="60952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7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325A9-48B2-42E7-AA11-1D6BA634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OOP </a:t>
            </a:r>
            <a:r>
              <a:rPr lang="ko-KR" altLang="en-US" sz="2200" dirty="0"/>
              <a:t>문법</a:t>
            </a:r>
          </a:p>
          <a:p>
            <a:endParaRPr lang="ko-KR" altLang="en-US" sz="2200" dirty="0"/>
          </a:p>
          <a:p>
            <a:r>
              <a:rPr lang="en-US" altLang="ko-KR" sz="2200" dirty="0"/>
              <a:t>1) </a:t>
            </a:r>
            <a:r>
              <a:rPr lang="ko-KR" altLang="en-US" sz="2200" dirty="0"/>
              <a:t>캡슐화 </a:t>
            </a:r>
            <a:r>
              <a:rPr lang="en-US" altLang="ko-KR" sz="2200" dirty="0"/>
              <a:t>: </a:t>
            </a:r>
            <a:r>
              <a:rPr lang="ko-KR" altLang="en-US" sz="2200" dirty="0"/>
              <a:t>클래스 정의</a:t>
            </a:r>
            <a:r>
              <a:rPr lang="en-US" altLang="ko-KR" sz="2200" dirty="0"/>
              <a:t>(</a:t>
            </a:r>
            <a:r>
              <a:rPr lang="ko-KR" altLang="en-US" sz="2200" dirty="0"/>
              <a:t>변수 </a:t>
            </a:r>
            <a:r>
              <a:rPr lang="en-US" altLang="ko-KR" sz="2200" dirty="0"/>
              <a:t>+ </a:t>
            </a:r>
            <a:r>
              <a:rPr lang="ko-KR" altLang="en-US" sz="2200" dirty="0"/>
              <a:t>함수</a:t>
            </a:r>
            <a:r>
              <a:rPr lang="en-US" altLang="ko-KR" sz="2200" dirty="0"/>
              <a:t>)</a:t>
            </a:r>
          </a:p>
          <a:p>
            <a:r>
              <a:rPr lang="en-US" altLang="ko-KR" sz="2200" dirty="0"/>
              <a:t>2) </a:t>
            </a:r>
            <a:r>
              <a:rPr lang="ko-KR" altLang="en-US" sz="2200" dirty="0" err="1"/>
              <a:t>상속성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ko-KR" altLang="en-US" sz="2200" dirty="0"/>
              <a:t>부모와 자식관계 </a:t>
            </a:r>
          </a:p>
          <a:p>
            <a:r>
              <a:rPr lang="en-US" altLang="ko-KR" sz="2200" dirty="0"/>
              <a:t>3) </a:t>
            </a:r>
            <a:r>
              <a:rPr lang="ko-KR" altLang="en-US" sz="2200" dirty="0" err="1"/>
              <a:t>다형성</a:t>
            </a:r>
            <a:r>
              <a:rPr lang="ko-KR" altLang="en-US" sz="2200" dirty="0"/>
              <a:t> 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c++</a:t>
            </a:r>
            <a:r>
              <a:rPr lang="en-US" altLang="ko-KR" sz="2200" dirty="0"/>
              <a:t>) </a:t>
            </a:r>
            <a:r>
              <a:rPr lang="ko-KR" altLang="en-US" sz="2200" dirty="0"/>
              <a:t>상속구조 </a:t>
            </a:r>
            <a:r>
              <a:rPr lang="en-US" altLang="ko-KR" sz="2200" dirty="0"/>
              <a:t>+ </a:t>
            </a:r>
            <a:r>
              <a:rPr lang="ko-KR" altLang="en-US" sz="2200" dirty="0"/>
              <a:t>업캐스팅 </a:t>
            </a:r>
            <a:r>
              <a:rPr lang="en-US" altLang="ko-KR" sz="2200" dirty="0"/>
              <a:t>+ </a:t>
            </a:r>
            <a:r>
              <a:rPr lang="ko-KR" altLang="en-US" sz="2200" dirty="0" err="1"/>
              <a:t>오버라이딩</a:t>
            </a:r>
            <a:r>
              <a:rPr lang="ko-KR" altLang="en-US" sz="2200" dirty="0"/>
              <a:t> </a:t>
            </a:r>
            <a:r>
              <a:rPr lang="en-US" altLang="ko-KR" sz="2200" dirty="0"/>
              <a:t>+ </a:t>
            </a:r>
            <a:r>
              <a:rPr lang="ko-KR" altLang="en-US" sz="2200" dirty="0" err="1"/>
              <a:t>가상맴버함수</a:t>
            </a:r>
            <a:r>
              <a:rPr lang="ko-KR" altLang="en-US" sz="2200" dirty="0"/>
              <a:t> </a:t>
            </a:r>
          </a:p>
          <a:p>
            <a:r>
              <a:rPr lang="ko-KR" altLang="en-US" sz="2200" dirty="0"/>
              <a:t>               </a:t>
            </a:r>
            <a:r>
              <a:rPr lang="en-US" altLang="ko-KR" sz="2200" dirty="0"/>
              <a:t>java) </a:t>
            </a:r>
            <a:r>
              <a:rPr lang="ko-KR" altLang="en-US" sz="2200" dirty="0"/>
              <a:t>상속구조 </a:t>
            </a:r>
            <a:r>
              <a:rPr lang="en-US" altLang="ko-KR" sz="2200" dirty="0"/>
              <a:t>+ </a:t>
            </a:r>
            <a:r>
              <a:rPr lang="ko-KR" altLang="en-US" sz="2200" dirty="0"/>
              <a:t>업캐스팅 </a:t>
            </a:r>
            <a:r>
              <a:rPr lang="en-US" altLang="ko-KR" sz="2200" dirty="0"/>
              <a:t>+ </a:t>
            </a:r>
            <a:r>
              <a:rPr lang="ko-KR" altLang="en-US" sz="2200" dirty="0" err="1"/>
              <a:t>오버라이딩</a:t>
            </a:r>
            <a:endParaRPr lang="ko-KR" altLang="en-US" sz="2200" dirty="0"/>
          </a:p>
          <a:p>
            <a:endParaRPr lang="ko-KR" altLang="en-US" sz="2200" dirty="0"/>
          </a:p>
          <a:p>
            <a:r>
              <a:rPr lang="en-US" altLang="ko-KR" sz="2200" dirty="0"/>
              <a:t>--------------------------------------</a:t>
            </a:r>
          </a:p>
          <a:p>
            <a:endParaRPr lang="en-US" altLang="ko-KR" sz="2200" dirty="0"/>
          </a:p>
          <a:p>
            <a:r>
              <a:rPr lang="ko-KR" altLang="en-US" sz="2200" dirty="0"/>
              <a:t>부모 </a:t>
            </a:r>
            <a:r>
              <a:rPr lang="en-US" altLang="ko-KR" sz="2200" dirty="0"/>
              <a:t>p = new </a:t>
            </a:r>
            <a:r>
              <a:rPr lang="ko-KR" altLang="en-US" sz="2200" dirty="0"/>
              <a:t>자식</a:t>
            </a:r>
            <a:r>
              <a:rPr lang="en-US" altLang="ko-KR" sz="2200" dirty="0"/>
              <a:t>;   // </a:t>
            </a:r>
            <a:r>
              <a:rPr lang="ko-KR" altLang="en-US" sz="2200" dirty="0"/>
              <a:t>업캐스팅</a:t>
            </a:r>
            <a:r>
              <a:rPr lang="en-US" altLang="ko-KR" sz="2200" dirty="0"/>
              <a:t>(</a:t>
            </a:r>
            <a:r>
              <a:rPr lang="ko-KR" altLang="en-US" sz="2200" dirty="0" err="1"/>
              <a:t>다형성</a:t>
            </a:r>
            <a:r>
              <a:rPr lang="ko-KR" altLang="en-US" sz="2200" dirty="0"/>
              <a:t> 때문에</a:t>
            </a:r>
            <a:r>
              <a:rPr lang="en-US" altLang="ko-KR" sz="2200" dirty="0"/>
              <a:t>)</a:t>
            </a:r>
          </a:p>
          <a:p>
            <a:endParaRPr lang="en-US" altLang="ko-KR" sz="2200" dirty="0"/>
          </a:p>
          <a:p>
            <a:r>
              <a:rPr lang="ko-KR" altLang="en-US" sz="2200" dirty="0"/>
              <a:t>자식 </a:t>
            </a:r>
            <a:r>
              <a:rPr lang="en-US" altLang="ko-KR" sz="2200" dirty="0"/>
              <a:t>c = (</a:t>
            </a:r>
            <a:r>
              <a:rPr lang="ko-KR" altLang="en-US" sz="2200" dirty="0"/>
              <a:t>자식</a:t>
            </a:r>
            <a:r>
              <a:rPr lang="en-US" altLang="ko-KR" sz="2200" dirty="0"/>
              <a:t>)p;	// </a:t>
            </a:r>
            <a:r>
              <a:rPr lang="ko-KR" altLang="en-US" sz="2200" dirty="0"/>
              <a:t>다운캐스팅 </a:t>
            </a:r>
            <a:r>
              <a:rPr lang="en-US" altLang="ko-KR" sz="2200" dirty="0"/>
              <a:t>(why?)</a:t>
            </a:r>
          </a:p>
          <a:p>
            <a:r>
              <a:rPr lang="en-US" altLang="ko-KR" sz="2200" dirty="0"/>
              <a:t>                             //</a:t>
            </a:r>
            <a:r>
              <a:rPr lang="ko-KR" altLang="en-US" sz="2200" dirty="0"/>
              <a:t>자식의 원래의 타입으로 되돌리는 것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1755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E5B8A-40B7-43EC-A53C-4555A4245641}"/>
              </a:ext>
            </a:extLst>
          </p:cNvPr>
          <p:cNvSpPr/>
          <p:nvPr/>
        </p:nvSpPr>
        <p:spPr>
          <a:xfrm>
            <a:off x="1942727" y="330693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Car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A18E6-1B15-49FF-BCDD-815306C9487D}"/>
              </a:ext>
            </a:extLst>
          </p:cNvPr>
          <p:cNvSpPr/>
          <p:nvPr/>
        </p:nvSpPr>
        <p:spPr>
          <a:xfrm>
            <a:off x="1942727" y="714678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String color;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Int door;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C6E40A-2E22-4D04-9B9E-065C256D2E98}"/>
              </a:ext>
            </a:extLst>
          </p:cNvPr>
          <p:cNvSpPr/>
          <p:nvPr/>
        </p:nvSpPr>
        <p:spPr>
          <a:xfrm>
            <a:off x="1942727" y="1310579"/>
            <a:ext cx="2629273" cy="784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 drive() : void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 stop() : void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69A393-4E71-450B-A179-128126E905FD}"/>
              </a:ext>
            </a:extLst>
          </p:cNvPr>
          <p:cNvSpPr/>
          <p:nvPr/>
        </p:nvSpPr>
        <p:spPr>
          <a:xfrm>
            <a:off x="550412" y="2995475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FireEngine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46C109-7012-4AB3-BB56-6779544D7417}"/>
              </a:ext>
            </a:extLst>
          </p:cNvPr>
          <p:cNvSpPr/>
          <p:nvPr/>
        </p:nvSpPr>
        <p:spPr>
          <a:xfrm>
            <a:off x="550412" y="3379460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94F4B8-6EB7-4A37-8792-83AE2EFB0E95}"/>
              </a:ext>
            </a:extLst>
          </p:cNvPr>
          <p:cNvSpPr/>
          <p:nvPr/>
        </p:nvSpPr>
        <p:spPr>
          <a:xfrm>
            <a:off x="550412" y="3975361"/>
            <a:ext cx="2629273" cy="784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 water() : void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914B37-39C3-416F-BA80-1A2BBB9CB23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865049" y="2095129"/>
            <a:ext cx="1464078" cy="9003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BB2A84-B524-4B67-A43A-D8515C66D637}"/>
              </a:ext>
            </a:extLst>
          </p:cNvPr>
          <p:cNvSpPr/>
          <p:nvPr/>
        </p:nvSpPr>
        <p:spPr>
          <a:xfrm>
            <a:off x="3543666" y="2973306"/>
            <a:ext cx="2629273" cy="406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Ambulance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49B1D1-7E0F-4FEA-BD67-0117DA919D42}"/>
              </a:ext>
            </a:extLst>
          </p:cNvPr>
          <p:cNvSpPr/>
          <p:nvPr/>
        </p:nvSpPr>
        <p:spPr>
          <a:xfrm>
            <a:off x="3543666" y="3357291"/>
            <a:ext cx="2629273" cy="59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983583-CAEF-4E14-81C4-5209DF24056C}"/>
              </a:ext>
            </a:extLst>
          </p:cNvPr>
          <p:cNvSpPr/>
          <p:nvPr/>
        </p:nvSpPr>
        <p:spPr>
          <a:xfrm>
            <a:off x="3543666" y="3953192"/>
            <a:ext cx="2629273" cy="784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+ siren() : void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1ADDF5-85FA-4A68-874F-7EA510026BFE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257364" y="2095129"/>
            <a:ext cx="1236960" cy="8424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31F1CB2-2BDA-4222-A249-A65ED87C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50" y="266330"/>
            <a:ext cx="5211194" cy="6418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//</a:t>
            </a:r>
            <a:r>
              <a:rPr lang="ko-KR" altLang="en-US" sz="1800" dirty="0" err="1"/>
              <a:t>업케스팅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Car c1 = new </a:t>
            </a:r>
            <a:r>
              <a:rPr lang="en-US" altLang="ko-KR" sz="1800" dirty="0" err="1"/>
              <a:t>FireEngine</a:t>
            </a:r>
            <a:r>
              <a:rPr lang="en-US" altLang="ko-KR" sz="1800" dirty="0"/>
              <a:t>; //</a:t>
            </a:r>
            <a:r>
              <a:rPr lang="ko-KR" altLang="en-US" sz="1800" dirty="0"/>
              <a:t>기능</a:t>
            </a:r>
            <a:r>
              <a:rPr lang="en-US" altLang="ko-KR" sz="1800" dirty="0"/>
              <a:t>3</a:t>
            </a:r>
            <a:r>
              <a:rPr lang="ko-KR" altLang="en-US" sz="1800" dirty="0"/>
              <a:t>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Car c2 = new Ambulance;</a:t>
            </a:r>
            <a:r>
              <a:rPr lang="ko-KR" altLang="en-US" sz="1800" dirty="0"/>
              <a:t> </a:t>
            </a:r>
            <a:r>
              <a:rPr lang="en-US" altLang="ko-KR" sz="1800" dirty="0"/>
              <a:t>//</a:t>
            </a:r>
            <a:r>
              <a:rPr lang="ko-KR" altLang="en-US" sz="1800" dirty="0"/>
              <a:t>기능 </a:t>
            </a:r>
            <a:r>
              <a:rPr lang="en-US" altLang="ko-KR" sz="1800" dirty="0"/>
              <a:t>3</a:t>
            </a:r>
            <a:r>
              <a:rPr lang="ko-KR" altLang="en-US" sz="1800" dirty="0"/>
              <a:t>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//</a:t>
            </a:r>
            <a:r>
              <a:rPr lang="ko-KR" altLang="en-US" sz="1800" dirty="0"/>
              <a:t>실제 </a:t>
            </a:r>
            <a:r>
              <a:rPr lang="ko-KR" altLang="en-US" sz="1800" dirty="0" err="1"/>
              <a:t>생성된것은</a:t>
            </a:r>
            <a:r>
              <a:rPr lang="ko-KR" altLang="en-US" sz="1800" dirty="0"/>
              <a:t> 자식 객체지만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//</a:t>
            </a:r>
            <a:r>
              <a:rPr lang="ko-KR" altLang="en-US" sz="1800" dirty="0"/>
              <a:t>부모의 타입으로 자식 객체를 저장했기 때문에 부모의 메소드만 호출 가능하다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c1.drive();    c1.stop();</a:t>
            </a:r>
          </a:p>
          <a:p>
            <a:pPr marL="0" indent="0">
              <a:buNone/>
            </a:pPr>
            <a:r>
              <a:rPr lang="en-US" altLang="ko-KR" sz="1800" dirty="0"/>
              <a:t>c1.water() ; //</a:t>
            </a:r>
            <a:r>
              <a:rPr lang="ko-KR" altLang="en-US" sz="1800" dirty="0"/>
              <a:t>에러</a:t>
            </a:r>
            <a:r>
              <a:rPr lang="en-US" altLang="ko-KR" sz="1800" dirty="0"/>
              <a:t>…………………………</a:t>
            </a:r>
          </a:p>
          <a:p>
            <a:pPr marL="0" indent="0">
              <a:buNone/>
            </a:pPr>
            <a:r>
              <a:rPr lang="en-US" altLang="ko-KR" sz="1800" dirty="0"/>
              <a:t>C2.drive();     c2.stop();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//</a:t>
            </a:r>
            <a:r>
              <a:rPr lang="ko-KR" altLang="en-US" sz="1800" dirty="0"/>
              <a:t>다운캐스팅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FireEngine</a:t>
            </a:r>
            <a:r>
              <a:rPr lang="en-US" altLang="ko-KR" sz="1800" dirty="0"/>
              <a:t> f = (</a:t>
            </a:r>
            <a:r>
              <a:rPr lang="en-US" altLang="ko-KR" sz="1800" dirty="0" err="1"/>
              <a:t>FireEngine</a:t>
            </a:r>
            <a:r>
              <a:rPr lang="en-US" altLang="ko-KR" sz="1800" dirty="0"/>
              <a:t>)c1; </a:t>
            </a:r>
          </a:p>
          <a:p>
            <a:pPr marL="0" indent="0">
              <a:buNone/>
            </a:pPr>
            <a:r>
              <a:rPr lang="en-US" altLang="ko-KR" sz="1800" dirty="0" err="1"/>
              <a:t>f.drive</a:t>
            </a:r>
            <a:r>
              <a:rPr lang="en-US" altLang="ko-KR" sz="1800" dirty="0"/>
              <a:t>();   </a:t>
            </a:r>
            <a:r>
              <a:rPr lang="en-US" altLang="ko-KR" sz="1800" dirty="0" err="1"/>
              <a:t>f.stop</a:t>
            </a:r>
            <a:r>
              <a:rPr lang="en-US" altLang="ko-KR" sz="1800" dirty="0"/>
              <a:t>();    </a:t>
            </a:r>
            <a:r>
              <a:rPr lang="en-US" altLang="ko-KR" sz="1800" b="1" dirty="0" err="1">
                <a:solidFill>
                  <a:srgbClr val="FF0000"/>
                </a:solidFill>
              </a:rPr>
              <a:t>f.water</a:t>
            </a:r>
            <a:r>
              <a:rPr lang="en-US" altLang="ko-KR" sz="1800" b="1" dirty="0">
                <a:solidFill>
                  <a:srgbClr val="FF0000"/>
                </a:solidFill>
              </a:rPr>
              <a:t>();   </a:t>
            </a:r>
          </a:p>
          <a:p>
            <a:pPr marL="0" indent="0">
              <a:buNone/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800" b="1" dirty="0"/>
              <a:t>//</a:t>
            </a:r>
            <a:r>
              <a:rPr lang="ko-KR" altLang="en-US" sz="1800" b="1" dirty="0"/>
              <a:t>다운캐스팅시 조심해야 할 부분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dirty="0" err="1"/>
              <a:t>FireEngine</a:t>
            </a:r>
            <a:r>
              <a:rPr lang="en-US" altLang="ko-KR" sz="1800" dirty="0"/>
              <a:t> f1 = (</a:t>
            </a:r>
            <a:r>
              <a:rPr lang="en-US" altLang="ko-KR" sz="1800" dirty="0" err="1"/>
              <a:t>FireEngine</a:t>
            </a:r>
            <a:r>
              <a:rPr lang="en-US" altLang="ko-KR" sz="1800" dirty="0"/>
              <a:t>)c2;   </a:t>
            </a:r>
          </a:p>
          <a:p>
            <a:pPr marL="0" indent="0">
              <a:buNone/>
            </a:pP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3130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925</Words>
  <Application>Microsoft Office PowerPoint</Application>
  <PresentationFormat>와이드스크린</PresentationFormat>
  <Paragraphs>271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2020-06-08T11:15:03Z</dcterms:created>
  <dcterms:modified xsi:type="dcterms:W3CDTF">2020-06-22T12:29:34Z</dcterms:modified>
</cp:coreProperties>
</file>