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1"/>
    <p:restoredTop sz="94710"/>
  </p:normalViewPr>
  <p:slideViewPr>
    <p:cSldViewPr>
      <p:cViewPr>
        <p:scale>
          <a:sx n="78" d="100"/>
          <a:sy n="78" d="100"/>
        </p:scale>
        <p:origin x="144" y="1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9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0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05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3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72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2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9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1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6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7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7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33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yodeji/Applied_Data_Science_Capstone/blob/main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hyperlink" Target="https://github.com/Ayyodeji/Applied_Data_Science_Capstone/blob/main/Week%201%20Introduction/Data%20Collection%20Api%20.ipynb" TargetMode="External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hyperlink" Target="https://github.com/Ayyodeji/Applied_Data_Science_Capstone/blob/main/Week%201%20Introduction/Data%20Collection%20with%20Web%20Scraping.ipynb" TargetMode="External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6215381" cy="1545936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Sherif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3200" dirty="0">
                <a:hlinkClick r:id="rId2"/>
              </a:rPr>
              <a:t>https://github.com/ayyodeji</a:t>
            </a:r>
            <a:endParaRPr lang="en-IN" sz="3200" dirty="0"/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21705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training label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outcomes </a:t>
            </a:r>
            <a:r>
              <a:rPr sz="2000" spc="-5" dirty="0">
                <a:latin typeface="Carlito"/>
                <a:cs typeface="Carlito"/>
              </a:rPr>
              <a:t>where successful </a:t>
            </a:r>
            <a:r>
              <a:rPr sz="2000" dirty="0">
                <a:latin typeface="Carlito"/>
                <a:cs typeface="Carlito"/>
              </a:rPr>
              <a:t>= 1 &amp; </a:t>
            </a:r>
            <a:r>
              <a:rPr sz="2000" spc="-15" dirty="0">
                <a:latin typeface="Carlito"/>
                <a:cs typeface="Carlito"/>
              </a:rPr>
              <a:t>failure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Carlito"/>
                <a:cs typeface="Carlito"/>
              </a:rPr>
              <a:t>Outcome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two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components: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‘Mission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Outcome’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‘Landing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latin typeface="Carlito"/>
                <a:cs typeface="Carlito"/>
              </a:rPr>
              <a:t>New </a:t>
            </a:r>
            <a:r>
              <a:rPr sz="2000" spc="-5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label column </a:t>
            </a:r>
            <a:r>
              <a:rPr sz="2000" spc="-15" dirty="0">
                <a:latin typeface="Carlito"/>
                <a:cs typeface="Carlito"/>
              </a:rPr>
              <a:t>‘class’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‘Mission </a:t>
            </a:r>
            <a:r>
              <a:rPr sz="2000" spc="-5" dirty="0">
                <a:latin typeface="Carlito"/>
                <a:cs typeface="Carlito"/>
              </a:rPr>
              <a:t>Outcome’ is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and 0 </a:t>
            </a:r>
            <a:r>
              <a:rPr sz="2000" spc="-5" dirty="0">
                <a:latin typeface="Carlito"/>
                <a:cs typeface="Carlito"/>
              </a:rPr>
              <a:t>otherwise.  </a:t>
            </a:r>
            <a:r>
              <a:rPr sz="2000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ASDS,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spc="-10" dirty="0">
                <a:latin typeface="Carlito"/>
                <a:cs typeface="Carlito"/>
              </a:rPr>
              <a:t>RTLS,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Ocean 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None None,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ASDS, None ASDS,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Ocean,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spc="-10" dirty="0">
                <a:latin typeface="Carlito"/>
                <a:cs typeface="Carlito"/>
              </a:rPr>
              <a:t>RTLS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1 Introduction/Data wrangling 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Carlito"/>
                <a:cs typeface="Carlito"/>
              </a:rPr>
              <a:t>Exploratory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Analysis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variables </a:t>
            </a: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spc="-50" dirty="0">
                <a:latin typeface="Carlito"/>
                <a:cs typeface="Carlito"/>
              </a:rPr>
              <a:t>Number,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Orbit, Class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15" dirty="0">
                <a:latin typeface="Carlito"/>
                <a:cs typeface="Carlito"/>
              </a:rPr>
              <a:t>vs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dirty="0">
                <a:latin typeface="Carlito"/>
                <a:cs typeface="Carlito"/>
              </a:rPr>
              <a:t>and Success </a:t>
            </a:r>
            <a:r>
              <a:rPr sz="2000" spc="-60" dirty="0">
                <a:latin typeface="Carlito"/>
                <a:cs typeface="Carlito"/>
              </a:rPr>
              <a:t>Yearly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plots, line </a:t>
            </a:r>
            <a:r>
              <a:rPr sz="2000" dirty="0">
                <a:latin typeface="Carlito"/>
                <a:cs typeface="Carlito"/>
              </a:rPr>
              <a:t>charts, and </a:t>
            </a:r>
            <a:r>
              <a:rPr sz="2000" spc="-5" dirty="0">
                <a:latin typeface="Carlito"/>
                <a:cs typeface="Carlito"/>
              </a:rPr>
              <a:t>bar plots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compare </a:t>
            </a:r>
            <a:r>
              <a:rPr sz="2000" spc="-5" dirty="0">
                <a:latin typeface="Carlito"/>
                <a:cs typeface="Carlito"/>
              </a:rPr>
              <a:t>relationships between variables</a:t>
            </a:r>
            <a:r>
              <a:rPr sz="2000" spc="-20" dirty="0"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decide if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25" dirty="0">
                <a:latin typeface="Carlito"/>
                <a:cs typeface="Carlito"/>
              </a:rPr>
              <a:t>exists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they could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in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the machine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2 EDA/EDA with 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Carlito"/>
                <a:cs typeface="Carlito"/>
              </a:rPr>
              <a:t>Loaded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IBM DB2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arlito"/>
                <a:cs typeface="Carlito"/>
              </a:rPr>
              <a:t>Queried using SQL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Carlito"/>
                <a:cs typeface="Carlito"/>
              </a:rPr>
              <a:t>Queries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20" dirty="0">
                <a:latin typeface="Carlito"/>
                <a:cs typeface="Carlito"/>
              </a:rPr>
              <a:t>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Queried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names, mission </a:t>
            </a:r>
            <a:r>
              <a:rPr sz="2000" spc="-20" dirty="0">
                <a:latin typeface="Carlito"/>
                <a:cs typeface="Carlito"/>
              </a:rPr>
              <a:t>outcomes, various pay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sizes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25" dirty="0">
                <a:latin typeface="Carlito"/>
                <a:cs typeface="Carlito"/>
              </a:rPr>
              <a:t>customers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versions, </a:t>
            </a:r>
            <a:r>
              <a:rPr sz="2000" dirty="0">
                <a:latin typeface="Carlito"/>
                <a:cs typeface="Carlito"/>
              </a:rPr>
              <a:t>and landing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2 EDA/EDA with 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spc="-5" dirty="0">
                <a:latin typeface="Carlito"/>
                <a:cs typeface="Carlito"/>
              </a:rPr>
              <a:t>maps mark Launch Sites, successful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unsuccessful </a:t>
            </a:r>
            <a:r>
              <a:rPr sz="2000" dirty="0">
                <a:latin typeface="Carlito"/>
                <a:cs typeface="Carlito"/>
              </a:rPr>
              <a:t>landings, and a </a:t>
            </a:r>
            <a:r>
              <a:rPr sz="2000" spc="-25" dirty="0">
                <a:latin typeface="Carlito"/>
                <a:cs typeface="Carlito"/>
              </a:rPr>
              <a:t>proximity example 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40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locations: </a:t>
            </a:r>
            <a:r>
              <a:rPr sz="2000" spc="-60" dirty="0">
                <a:latin typeface="Carlito"/>
                <a:cs typeface="Carlito"/>
              </a:rPr>
              <a:t>Railway, Highway, </a:t>
            </a:r>
            <a:r>
              <a:rPr sz="2000" spc="-20" dirty="0">
                <a:latin typeface="Carlito"/>
                <a:cs typeface="Carlito"/>
              </a:rPr>
              <a:t>Coast,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spc="-20" dirty="0">
                <a:latin typeface="Carlito"/>
                <a:cs typeface="Carlito"/>
              </a:rPr>
              <a:t>to understand why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located </a:t>
            </a:r>
            <a:r>
              <a:rPr sz="2000" spc="-5" dirty="0">
                <a:latin typeface="Carlito"/>
                <a:cs typeface="Carlito"/>
              </a:rPr>
              <a:t>where they </a:t>
            </a:r>
            <a:r>
              <a:rPr sz="2000" spc="-20" dirty="0">
                <a:latin typeface="Carlito"/>
                <a:cs typeface="Carlito"/>
              </a:rPr>
              <a:t>are.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20" dirty="0">
                <a:latin typeface="Carlito"/>
                <a:cs typeface="Carlito"/>
              </a:rPr>
              <a:t>visualizes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2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3 Interactive Visual Analytics and Dashboard/Interactive Visual Analytics with 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rlito"/>
                <a:cs typeface="Carlito"/>
              </a:rPr>
              <a:t>Dashboard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and a </a:t>
            </a:r>
            <a:r>
              <a:rPr sz="2000" spc="-25" dirty="0">
                <a:latin typeface="Carlito"/>
                <a:cs typeface="Carlito"/>
              </a:rPr>
              <a:t>scatter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</a:t>
            </a:r>
            <a:r>
              <a:rPr sz="2000" spc="-5" dirty="0">
                <a:latin typeface="Carlito"/>
                <a:cs typeface="Carlito"/>
              </a:rPr>
              <a:t>can be 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</a:t>
            </a:r>
            <a:r>
              <a:rPr sz="2000" dirty="0">
                <a:latin typeface="Carlito"/>
                <a:cs typeface="Carlito"/>
              </a:rPr>
              <a:t>individual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spc="-40" dirty="0">
                <a:latin typeface="Carlito"/>
                <a:cs typeface="Carlito"/>
              </a:rPr>
              <a:t>takes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inputs: All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payload mass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slider between </a:t>
            </a:r>
            <a:r>
              <a:rPr sz="2000" dirty="0">
                <a:latin typeface="Carlito"/>
                <a:cs typeface="Carlito"/>
              </a:rPr>
              <a:t>0  and 10000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arlito"/>
                <a:cs typeface="Carlito"/>
              </a:rPr>
              <a:t>The pie </a:t>
            </a:r>
            <a:r>
              <a:rPr sz="2000" dirty="0">
                <a:latin typeface="Carlito"/>
                <a:cs typeface="Carlito"/>
              </a:rPr>
              <a:t>chart 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visualize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can help </a:t>
            </a:r>
            <a:r>
              <a:rPr sz="2000" dirty="0">
                <a:latin typeface="Carlito"/>
                <a:cs typeface="Carlito"/>
              </a:rPr>
              <a:t>us </a:t>
            </a:r>
            <a:r>
              <a:rPr sz="2000" spc="-5" dirty="0">
                <a:latin typeface="Carlito"/>
                <a:cs typeface="Carlito"/>
              </a:rPr>
              <a:t>see how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10" dirty="0">
                <a:latin typeface="Carlito"/>
                <a:cs typeface="Carlito"/>
              </a:rPr>
              <a:t>varies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sites,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mass,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https://github.com/Ayyodeji/Applied_Data_Science_Capstone/blob/main/Week 3 Interactive Visual Analytics and 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https://github.com/Ayyodeji/Applied_Data_Science_Capstone/blob/main/Week 4 Predictive Analysis (Classification)/Machine Learning 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 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15" dirty="0">
                <a:latin typeface="Arial"/>
                <a:cs typeface="Arial"/>
              </a:rPr>
              <a:t>SEABORN	</a:t>
            </a:r>
            <a:r>
              <a:rPr sz="2400" spc="-295" dirty="0"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765" dirty="0">
                <a:solidFill>
                  <a:schemeClr val="tx1"/>
                </a:solidFill>
              </a:rPr>
              <a:t> </a:t>
            </a:r>
            <a:r>
              <a:rPr sz="3600" spc="-265" dirty="0">
                <a:solidFill>
                  <a:schemeClr val="tx1"/>
                </a:solidFill>
              </a:rPr>
              <a:t>Site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latin typeface="Carlito"/>
                <a:cs typeface="Carlito"/>
              </a:rPr>
              <a:t>Graphic </a:t>
            </a:r>
            <a:r>
              <a:rPr sz="1600" spc="-10" dirty="0">
                <a:latin typeface="Carlito"/>
                <a:cs typeface="Carlito"/>
              </a:rPr>
              <a:t>suggests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20" dirty="0">
                <a:latin typeface="Carlito"/>
                <a:cs typeface="Carlito"/>
              </a:rPr>
              <a:t>increase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40" dirty="0">
                <a:latin typeface="Carlito"/>
                <a:cs typeface="Carlito"/>
              </a:rPr>
              <a:t>rate </a:t>
            </a:r>
            <a:r>
              <a:rPr sz="1600" spc="-20" dirty="0">
                <a:latin typeface="Carlito"/>
                <a:cs typeface="Carlito"/>
              </a:rPr>
              <a:t>over </a:t>
            </a:r>
            <a:r>
              <a:rPr sz="1600" spc="-5" dirty="0">
                <a:latin typeface="Carlito"/>
                <a:cs typeface="Carlito"/>
              </a:rPr>
              <a:t>time </a:t>
            </a:r>
            <a:r>
              <a:rPr sz="1600" spc="-20" dirty="0">
                <a:latin typeface="Carlito"/>
                <a:cs typeface="Carlito"/>
              </a:rPr>
              <a:t>(indicated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5" dirty="0">
                <a:latin typeface="Carlito"/>
                <a:cs typeface="Carlito"/>
              </a:rPr>
              <a:t>Number).  </a:t>
            </a:r>
            <a:r>
              <a:rPr sz="1600" spc="-25" dirty="0">
                <a:latin typeface="Carlito"/>
                <a:cs typeface="Carlito"/>
              </a:rPr>
              <a:t>Likely </a:t>
            </a:r>
            <a:r>
              <a:rPr sz="1600" spc="-5" dirty="0">
                <a:latin typeface="Carlito"/>
                <a:cs typeface="Carlito"/>
              </a:rPr>
              <a:t>a big </a:t>
            </a:r>
            <a:r>
              <a:rPr sz="1600" spc="-25" dirty="0">
                <a:latin typeface="Carlito"/>
                <a:cs typeface="Carlito"/>
              </a:rPr>
              <a:t>breakthrough </a:t>
            </a:r>
            <a:r>
              <a:rPr sz="1600" spc="-20" dirty="0">
                <a:latin typeface="Carlito"/>
                <a:cs typeface="Carlito"/>
              </a:rPr>
              <a:t>around </a:t>
            </a:r>
            <a:r>
              <a:rPr sz="1600" spc="-10" dirty="0">
                <a:latin typeface="Carlito"/>
                <a:cs typeface="Carlito"/>
              </a:rPr>
              <a:t>flight </a:t>
            </a:r>
            <a:r>
              <a:rPr sz="1600" spc="-15" dirty="0">
                <a:latin typeface="Carlito"/>
                <a:cs typeface="Carlito"/>
              </a:rPr>
              <a:t>20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5" dirty="0">
                <a:latin typeface="Carlito"/>
                <a:cs typeface="Carlito"/>
              </a:rPr>
              <a:t>significantly </a:t>
            </a:r>
            <a:r>
              <a:rPr sz="1600" spc="-20" dirty="0">
                <a:latin typeface="Carlito"/>
                <a:cs typeface="Carlito"/>
              </a:rPr>
              <a:t>increased </a:t>
            </a:r>
            <a:r>
              <a:rPr sz="1600" spc="-15" dirty="0">
                <a:latin typeface="Carlito"/>
                <a:cs typeface="Carlito"/>
              </a:rPr>
              <a:t>success </a:t>
            </a:r>
            <a:r>
              <a:rPr sz="1600" spc="-25" dirty="0">
                <a:latin typeface="Carlito"/>
                <a:cs typeface="Carlito"/>
              </a:rPr>
              <a:t>rate.  </a:t>
            </a:r>
            <a:r>
              <a:rPr sz="1600" spc="-20" dirty="0">
                <a:latin typeface="Carlito"/>
                <a:cs typeface="Carlito"/>
              </a:rPr>
              <a:t>CCAFS appears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the main </a:t>
            </a:r>
            <a:r>
              <a:rPr sz="1600" spc="-10" dirty="0">
                <a:latin typeface="Carlito"/>
                <a:cs typeface="Carlito"/>
              </a:rPr>
              <a:t>launch </a:t>
            </a:r>
            <a:r>
              <a:rPr sz="1600" spc="-15" dirty="0">
                <a:latin typeface="Carlito"/>
                <a:cs typeface="Carlito"/>
              </a:rPr>
              <a:t>site </a:t>
            </a:r>
            <a:r>
              <a:rPr sz="1600" spc="-5" dirty="0">
                <a:latin typeface="Carlito"/>
                <a:cs typeface="Carlito"/>
              </a:rPr>
              <a:t>as it has the </a:t>
            </a:r>
            <a:r>
              <a:rPr sz="1600" spc="-20" dirty="0">
                <a:latin typeface="Carlito"/>
                <a:cs typeface="Carlito"/>
              </a:rPr>
              <a:t>most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1882825"/>
            <a:ext cx="8458200" cy="424411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30" dirty="0">
                <a:latin typeface="Carlito"/>
                <a:cs typeface="Carlito"/>
              </a:rPr>
              <a:t>Executive </a:t>
            </a:r>
            <a:r>
              <a:rPr sz="4000" spc="-15" dirty="0">
                <a:latin typeface="Carlito"/>
                <a:cs typeface="Carlito"/>
              </a:rPr>
              <a:t>Summary</a:t>
            </a:r>
            <a:r>
              <a:rPr sz="4000" spc="-1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(3)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25" dirty="0">
                <a:latin typeface="Carlito"/>
                <a:cs typeface="Carlito"/>
              </a:rPr>
              <a:t>Introduction</a:t>
            </a:r>
            <a:r>
              <a:rPr sz="4000" spc="-40" dirty="0">
                <a:latin typeface="Carlito"/>
                <a:cs typeface="Carlito"/>
              </a:rPr>
              <a:t> </a:t>
            </a:r>
            <a:r>
              <a:rPr sz="4000" spc="-10" dirty="0">
                <a:latin typeface="Carlito"/>
                <a:cs typeface="Carlito"/>
              </a:rPr>
              <a:t>(4)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5" dirty="0">
                <a:latin typeface="Carlito"/>
                <a:cs typeface="Carlito"/>
              </a:rPr>
              <a:t>Methodology</a:t>
            </a:r>
            <a:r>
              <a:rPr sz="4000" spc="-6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(6)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25" dirty="0">
                <a:latin typeface="Carlito"/>
                <a:cs typeface="Carlito"/>
              </a:rPr>
              <a:t>Results</a:t>
            </a:r>
            <a:r>
              <a:rPr sz="400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(16)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10" dirty="0">
                <a:latin typeface="Carlito"/>
                <a:cs typeface="Carlito"/>
              </a:rPr>
              <a:t>Conclusion</a:t>
            </a:r>
            <a:r>
              <a:rPr sz="4000" spc="-8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(46)</a:t>
            </a:r>
            <a:endParaRPr sz="4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4000" spc="-5" dirty="0">
                <a:latin typeface="Carlito"/>
                <a:cs typeface="Carlito"/>
              </a:rPr>
              <a:t>Appendix</a:t>
            </a:r>
            <a:r>
              <a:rPr sz="4000" spc="-90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(47)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4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891284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967484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90" dirty="0">
                <a:latin typeface="Arial"/>
                <a:cs typeface="Arial"/>
              </a:rPr>
              <a:t>SQL	</a:t>
            </a:r>
            <a:r>
              <a:rPr sz="2400" spc="-155" dirty="0"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Arial"/>
                <a:cs typeface="Arial"/>
              </a:rPr>
              <a:t>INTEGRATED	</a:t>
            </a:r>
            <a:r>
              <a:rPr sz="2400" spc="-95" dirty="0">
                <a:latin typeface="Arial"/>
                <a:cs typeface="Arial"/>
              </a:rPr>
              <a:t>IN	</a:t>
            </a:r>
            <a:r>
              <a:rPr sz="2400" spc="-185" dirty="0">
                <a:latin typeface="Arial"/>
                <a:cs typeface="Arial"/>
              </a:rPr>
              <a:t>PYTHON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175" dirty="0"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rlito"/>
                <a:cs typeface="Carlito"/>
              </a:rPr>
              <a:t>Query unique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CCAFS SLC-40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CCAFSSLC-40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0" dirty="0">
                <a:latin typeface="Carlito"/>
                <a:cs typeface="Carlito"/>
              </a:rPr>
              <a:t>represent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entry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5" dirty="0">
                <a:latin typeface="Carlito"/>
                <a:cs typeface="Carlito"/>
              </a:rPr>
              <a:t>LC-40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previous </a:t>
            </a:r>
            <a:r>
              <a:rPr sz="2000" spc="-5" dirty="0">
                <a:latin typeface="Carlito"/>
                <a:cs typeface="Carlito"/>
              </a:rPr>
              <a:t>name. 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dirty="0">
                <a:latin typeface="Carlito"/>
                <a:cs typeface="Carlito"/>
              </a:rPr>
              <a:t>3 unique </a:t>
            </a:r>
            <a:r>
              <a:rPr sz="2000" spc="-5" dirty="0"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10" dirty="0"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five </a:t>
            </a:r>
            <a:r>
              <a:rPr sz="2000" spc="-5" dirty="0">
                <a:latin typeface="Carlito"/>
                <a:cs typeface="Carlito"/>
              </a:rPr>
              <a:t>entries 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database with  Launch </a:t>
            </a:r>
            <a:r>
              <a:rPr sz="2000" spc="-15" dirty="0">
                <a:latin typeface="Carlito"/>
                <a:cs typeface="Carlito"/>
              </a:rPr>
              <a:t>Site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  </a:t>
            </a:r>
            <a:r>
              <a:rPr sz="2000" dirty="0">
                <a:latin typeface="Carlito"/>
                <a:cs typeface="Carlito"/>
              </a:rPr>
              <a:t>beginning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sums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total </a:t>
            </a:r>
            <a:r>
              <a:rPr sz="2000" spc="-10" dirty="0">
                <a:latin typeface="Carlito"/>
                <a:cs typeface="Carlito"/>
              </a:rPr>
              <a:t>payload 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dirty="0">
                <a:latin typeface="Carlito"/>
                <a:cs typeface="Carlito"/>
              </a:rPr>
              <a:t>in kg </a:t>
            </a:r>
            <a:r>
              <a:rPr sz="2000" spc="-1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NASA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60" dirty="0"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Carlito"/>
                <a:cs typeface="Carlito"/>
              </a:rPr>
              <a:t>CRS </a:t>
            </a:r>
            <a:r>
              <a:rPr sz="2000" spc="-20" dirty="0">
                <a:latin typeface="Carlito"/>
                <a:cs typeface="Carlito"/>
              </a:rPr>
              <a:t>stands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Commercial  </a:t>
            </a:r>
            <a:r>
              <a:rPr sz="2000" spc="-5" dirty="0">
                <a:latin typeface="Carlito"/>
                <a:cs typeface="Carlito"/>
              </a:rPr>
              <a:t>Resupply </a:t>
            </a:r>
            <a:r>
              <a:rPr sz="2000" dirty="0">
                <a:latin typeface="Carlito"/>
                <a:cs typeface="Carlito"/>
              </a:rPr>
              <a:t>Services which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indicates 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payloads </a:t>
            </a:r>
            <a:r>
              <a:rPr sz="2000" spc="-20" dirty="0">
                <a:latin typeface="Carlito"/>
                <a:cs typeface="Carlito"/>
              </a:rPr>
              <a:t>were sent to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International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20" dirty="0">
                <a:latin typeface="Carlito"/>
                <a:cs typeface="Carlito"/>
              </a:rPr>
              <a:t>Station  </a:t>
            </a:r>
            <a:r>
              <a:rPr sz="2000" dirty="0"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calculates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or  </a:t>
            </a:r>
            <a:r>
              <a:rPr sz="2000" dirty="0">
                <a:latin typeface="Carlito"/>
                <a:cs typeface="Carlito"/>
              </a:rPr>
              <a:t>launches which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F9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 </a:t>
            </a:r>
            <a:r>
              <a:rPr sz="2000" dirty="0">
                <a:latin typeface="Carlito"/>
                <a:cs typeface="Carlito"/>
              </a:rPr>
              <a:t>F9 1.1 </a:t>
            </a:r>
            <a:r>
              <a:rPr sz="2000" spc="-5" dirty="0">
                <a:latin typeface="Carlito"/>
                <a:cs typeface="Carlito"/>
              </a:rPr>
              <a:t>is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low 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our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first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5" dirty="0"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</a:t>
            </a:r>
            <a:r>
              <a:rPr sz="2000" dirty="0">
                <a:latin typeface="Carlito"/>
                <a:cs typeface="Carlito"/>
              </a:rPr>
              <a:t>landing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until </a:t>
            </a:r>
            <a:r>
              <a:rPr sz="2000" dirty="0">
                <a:latin typeface="Carlito"/>
                <a:cs typeface="Carlito"/>
              </a:rPr>
              <a:t>the end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arlito"/>
                <a:cs typeface="Carlito"/>
              </a:rPr>
              <a:t>appear </a:t>
            </a:r>
            <a:r>
              <a:rPr sz="2000" spc="-20" dirty="0">
                <a:latin typeface="Carlito"/>
                <a:cs typeface="Carlito"/>
              </a:rPr>
              <a:t>starting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777" y="2590800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four  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had  successful </a:t>
            </a:r>
            <a:r>
              <a:rPr sz="2000" spc="-20" dirty="0">
                <a:latin typeface="Carlito"/>
                <a:cs typeface="Carlito"/>
              </a:rPr>
              <a:t>drone </a:t>
            </a:r>
            <a:r>
              <a:rPr sz="2000" spc="-5" dirty="0">
                <a:latin typeface="Carlito"/>
                <a:cs typeface="Carlito"/>
              </a:rPr>
              <a:t>ship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a </a:t>
            </a:r>
            <a:r>
              <a:rPr sz="2000" spc="-5" dirty="0">
                <a:latin typeface="Carlito"/>
                <a:cs typeface="Carlito"/>
              </a:rPr>
              <a:t>payload mass between  </a:t>
            </a:r>
            <a:r>
              <a:rPr sz="2000" dirty="0">
                <a:latin typeface="Carlito"/>
                <a:cs typeface="Carlito"/>
              </a:rPr>
              <a:t>4000 and 6000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count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mission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Carlito"/>
                <a:cs typeface="Carlito"/>
              </a:rPr>
              <a:t>SpaceX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spc="-20" dirty="0">
                <a:latin typeface="Carlito"/>
                <a:cs typeface="Carlito"/>
              </a:rPr>
              <a:t>outcome </a:t>
            </a:r>
            <a:r>
              <a:rPr sz="2000" spc="-5" dirty="0">
                <a:latin typeface="Carlito"/>
                <a:cs typeface="Carlito"/>
              </a:rPr>
              <a:t>nearly </a:t>
            </a:r>
            <a:r>
              <a:rPr sz="2000" dirty="0">
                <a:latin typeface="Carlito"/>
                <a:cs typeface="Carlito"/>
              </a:rPr>
              <a:t>99%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Carlito"/>
                <a:cs typeface="Carlito"/>
              </a:rPr>
              <a:t>failures are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Carlito"/>
                <a:cs typeface="Carlito"/>
              </a:rPr>
              <a:t>Interestingly,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unclear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2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20" dirty="0">
                <a:latin typeface="Carlito"/>
                <a:cs typeface="Carlito"/>
              </a:rPr>
              <a:t>unfortunately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 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highest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</a:t>
            </a:r>
            <a:r>
              <a:rPr sz="2000" dirty="0"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similar </a:t>
            </a:r>
            <a:r>
              <a:rPr sz="2000" dirty="0">
                <a:latin typeface="Carlito"/>
                <a:cs typeface="Carlito"/>
              </a:rPr>
              <a:t>and  all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F9 B5 </a:t>
            </a:r>
            <a:r>
              <a:rPr sz="2000" spc="-5" dirty="0">
                <a:latin typeface="Carlito"/>
                <a:cs typeface="Carlito"/>
              </a:rPr>
              <a:t>B10xx.x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spc="-25" dirty="0">
                <a:latin typeface="Carlito"/>
                <a:cs typeface="Carlito"/>
              </a:rPr>
              <a:t>correlates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that 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Month,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  </a:t>
            </a:r>
            <a:r>
              <a:rPr sz="2000" spc="-10" dirty="0">
                <a:latin typeface="Carlito"/>
                <a:cs typeface="Carlito"/>
              </a:rPr>
              <a:t>Outcome, Booster </a:t>
            </a:r>
            <a:r>
              <a:rPr sz="2000" spc="-40" dirty="0">
                <a:latin typeface="Carlito"/>
                <a:cs typeface="Carlito"/>
              </a:rPr>
              <a:t>Version, </a:t>
            </a:r>
            <a:r>
              <a:rPr sz="2000" spc="-25" dirty="0">
                <a:latin typeface="Carlito"/>
                <a:cs typeface="Carlito"/>
              </a:rPr>
              <a:t>Payload 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5" dirty="0">
                <a:latin typeface="Carlito"/>
                <a:cs typeface="Carlito"/>
              </a:rPr>
              <a:t>(kg),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2015  launches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2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land 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drone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rlito"/>
                <a:cs typeface="Carlito"/>
              </a:rPr>
              <a:t>There were two </a:t>
            </a:r>
            <a:r>
              <a:rPr sz="2000" spc="-5" dirty="0">
                <a:latin typeface="Carlito"/>
                <a:cs typeface="Carlito"/>
              </a:rPr>
              <a:t>such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2010-06-04 and 2017-03-20  </a:t>
            </a:r>
            <a:r>
              <a:rPr sz="2000" spc="-25" dirty="0"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0" dirty="0">
                <a:latin typeface="Carlito"/>
                <a:cs typeface="Carlito"/>
              </a:rPr>
              <a:t>outcomes: drone </a:t>
            </a:r>
            <a:r>
              <a:rPr sz="2000" spc="-5" dirty="0">
                <a:latin typeface="Carlito"/>
                <a:cs typeface="Carlito"/>
              </a:rPr>
              <a:t>ship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 </a:t>
            </a:r>
            <a:r>
              <a:rPr sz="2000" dirty="0"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Carlito"/>
                <a:cs typeface="Carlito"/>
              </a:rPr>
              <a:t>There were </a:t>
            </a:r>
            <a:r>
              <a:rPr sz="2000" dirty="0">
                <a:latin typeface="Carlito"/>
                <a:cs typeface="Carlito"/>
              </a:rPr>
              <a:t>8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total 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The left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dirty="0">
                <a:latin typeface="Carlito"/>
                <a:cs typeface="Carlito"/>
              </a:rPr>
              <a:t>map. </a:t>
            </a:r>
            <a:r>
              <a:rPr sz="2000" spc="-5" dirty="0">
                <a:latin typeface="Carlito"/>
                <a:cs typeface="Carlito"/>
              </a:rPr>
              <a:t>The right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Florida </a:t>
            </a:r>
            <a:r>
              <a:rPr sz="2000" dirty="0">
                <a:latin typeface="Carlito"/>
                <a:cs typeface="Carlito"/>
              </a:rPr>
              <a:t>launch 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since they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65" dirty="0">
                <a:latin typeface="Carlito"/>
                <a:cs typeface="Carlito"/>
              </a:rPr>
              <a:t>other.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are </a:t>
            </a:r>
            <a:r>
              <a:rPr sz="2000" spc="-5" dirty="0">
                <a:latin typeface="Carlito"/>
                <a:cs typeface="Carlito"/>
              </a:rPr>
              <a:t>near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Clusters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clicked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20" dirty="0">
                <a:latin typeface="Carlito"/>
                <a:cs typeface="Carlito"/>
              </a:rPr>
              <a:t>to display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</a:t>
            </a:r>
            <a:r>
              <a:rPr sz="2000" spc="-5" dirty="0">
                <a:latin typeface="Carlito"/>
                <a:cs typeface="Carlito"/>
              </a:rPr>
              <a:t>(green icon)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(red </a:t>
            </a:r>
            <a:r>
              <a:rPr sz="2000" spc="-5" dirty="0">
                <a:latin typeface="Carlito"/>
                <a:cs typeface="Carlito"/>
              </a:rPr>
              <a:t>icon). </a:t>
            </a: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25" dirty="0">
                <a:latin typeface="Carlito"/>
                <a:cs typeface="Carlito"/>
              </a:rPr>
              <a:t>example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SLC-4E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5" dirty="0">
                <a:latin typeface="Carlito"/>
                <a:cs typeface="Carlito"/>
              </a:rPr>
              <a:t>successful landings </a:t>
            </a:r>
            <a:r>
              <a:rPr sz="2000" dirty="0">
                <a:latin typeface="Carlito"/>
                <a:cs typeface="Carlito"/>
              </a:rPr>
              <a:t>and 6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728" y="-222449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50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Key </a:t>
            </a:r>
            <a:r>
              <a:rPr spc="-2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spc="-44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6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38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0" dirty="0">
                <a:latin typeface="Carlito"/>
                <a:cs typeface="Carlito"/>
              </a:rPr>
              <a:t>KSC </a:t>
            </a:r>
            <a:r>
              <a:rPr sz="2000" spc="-15" dirty="0">
                <a:latin typeface="Carlito"/>
                <a:cs typeface="Carlito"/>
              </a:rPr>
              <a:t>LC-39A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spc="-25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railways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large </a:t>
            </a:r>
            <a:r>
              <a:rPr sz="2000" spc="-5" dirty="0">
                <a:latin typeface="Carlito"/>
                <a:cs typeface="Carlito"/>
              </a:rPr>
              <a:t>part and supply  </a:t>
            </a:r>
            <a:r>
              <a:rPr sz="2000" spc="-10" dirty="0">
                <a:latin typeface="Carlito"/>
                <a:cs typeface="Carlito"/>
              </a:rPr>
              <a:t>transportation.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highways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human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supply transport. Launch </a:t>
            </a:r>
            <a:r>
              <a:rPr sz="2000" spc="-15" dirty="0">
                <a:latin typeface="Carlito"/>
                <a:cs typeface="Carlito"/>
              </a:rPr>
              <a:t>sites 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coasts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25" dirty="0">
                <a:latin typeface="Carlito"/>
                <a:cs typeface="Carlito"/>
              </a:rPr>
              <a:t>far from </a:t>
            </a:r>
            <a:r>
              <a:rPr sz="2000" spc="-5" dirty="0">
                <a:latin typeface="Carlito"/>
                <a:cs typeface="Carlito"/>
              </a:rPr>
              <a:t>cities so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failures </a:t>
            </a:r>
            <a:r>
              <a:rPr sz="2000" spc="-5" dirty="0">
                <a:latin typeface="Carlito"/>
                <a:cs typeface="Carlito"/>
              </a:rPr>
              <a:t>can land in the sea </a:t>
            </a:r>
            <a:r>
              <a:rPr sz="2000" spc="-40" dirty="0">
                <a:latin typeface="Carlito"/>
                <a:cs typeface="Carlito"/>
              </a:rPr>
              <a:t>to  </a:t>
            </a:r>
            <a:r>
              <a:rPr sz="2000" spc="-25" dirty="0">
                <a:latin typeface="Carlito"/>
                <a:cs typeface="Carlito"/>
              </a:rPr>
              <a:t>avoid </a:t>
            </a:r>
            <a:r>
              <a:rPr sz="2000" spc="-40" dirty="0">
                <a:latin typeface="Carlito"/>
                <a:cs typeface="Carlito"/>
              </a:rPr>
              <a:t>rockets </a:t>
            </a:r>
            <a:r>
              <a:rPr sz="2000" spc="-10" dirty="0">
                <a:latin typeface="Carlito"/>
                <a:cs typeface="Carlito"/>
              </a:rPr>
              <a:t>falling </a:t>
            </a:r>
            <a:r>
              <a:rPr sz="2000" spc="-5" dirty="0">
                <a:latin typeface="Carlito"/>
                <a:cs typeface="Carlito"/>
              </a:rPr>
              <a:t>on densely </a:t>
            </a:r>
            <a:r>
              <a:rPr sz="2000" spc="-20" dirty="0">
                <a:latin typeface="Carlito"/>
                <a:cs typeface="Carlito"/>
              </a:rPr>
              <a:t>populated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sites.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0" dirty="0">
                <a:latin typeface="Carlito"/>
                <a:cs typeface="Carlito"/>
              </a:rPr>
              <a:t>LC-40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old name of  CCAFS SLC-40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KSC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amount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successful landings, but </a:t>
            </a:r>
            <a:r>
              <a:rPr sz="2000" dirty="0">
                <a:latin typeface="Carlito"/>
                <a:cs typeface="Carlito"/>
              </a:rPr>
              <a:t>a majority of the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change.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smallest share </a:t>
            </a:r>
            <a:r>
              <a:rPr sz="2000" spc="-5" dirty="0">
                <a:latin typeface="Carlito"/>
                <a:cs typeface="Carlito"/>
              </a:rPr>
              <a:t>of successful  </a:t>
            </a:r>
            <a:r>
              <a:rPr sz="2000" dirty="0">
                <a:latin typeface="Carlito"/>
                <a:cs typeface="Carlito"/>
              </a:rPr>
              <a:t>landings.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due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smaller sample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increase in </a:t>
            </a:r>
            <a:r>
              <a:rPr sz="2000" spc="-15" dirty="0">
                <a:latin typeface="Carlito"/>
                <a:cs typeface="Carlito"/>
              </a:rPr>
              <a:t>difficulty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west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KSC LC-39A 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highest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40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and 3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1342614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dirty="0">
                <a:effectLst/>
                <a:latin typeface=".SF NS"/>
              </a:rPr>
              <a:t>Predictive Analysis 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43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Arial"/>
                <a:cs typeface="Arial"/>
              </a:rPr>
              <a:t>GRIDSEARCHCV(CV=10)	</a:t>
            </a:r>
            <a:r>
              <a:rPr sz="2400" spc="-200" dirty="0">
                <a:latin typeface="Arial"/>
                <a:cs typeface="Arial"/>
              </a:rPr>
              <a:t>ON	</a:t>
            </a:r>
            <a:r>
              <a:rPr sz="2400" spc="-160" dirty="0">
                <a:latin typeface="Arial"/>
                <a:cs typeface="Arial"/>
              </a:rPr>
              <a:t>LOGISTIC	</a:t>
            </a:r>
            <a:r>
              <a:rPr sz="2400" spc="-190" dirty="0">
                <a:latin typeface="Arial"/>
                <a:cs typeface="Arial"/>
              </a:rPr>
              <a:t>REGRESSION,	</a:t>
            </a:r>
            <a:r>
              <a:rPr sz="2400" spc="-95" dirty="0">
                <a:latin typeface="Arial"/>
                <a:cs typeface="Arial"/>
              </a:rPr>
              <a:t>SVM,	</a:t>
            </a:r>
            <a:r>
              <a:rPr sz="2400" spc="-150" dirty="0"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latin typeface="Arial"/>
                <a:cs typeface="Arial"/>
              </a:rPr>
              <a:t>TREE,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80" dirty="0"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</a:rPr>
              <a:t>Classification</a:t>
            </a:r>
            <a:r>
              <a:rPr sz="3600" spc="-340" dirty="0">
                <a:solidFill>
                  <a:schemeClr val="tx1"/>
                </a:solidFill>
              </a:rPr>
              <a:t> </a:t>
            </a:r>
            <a:r>
              <a:rPr sz="3600" spc="-280" dirty="0">
                <a:solidFill>
                  <a:schemeClr val="tx1"/>
                </a:solidFill>
              </a:rPr>
              <a:t>Accuracy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All models had virtually 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0" dirty="0">
                <a:latin typeface="Carlito"/>
                <a:cs typeface="Carlito"/>
              </a:rPr>
              <a:t>accuracy </a:t>
            </a:r>
            <a:r>
              <a:rPr sz="1600" spc="-5" dirty="0">
                <a:latin typeface="Carlito"/>
                <a:cs typeface="Carlito"/>
              </a:rPr>
              <a:t>on the </a:t>
            </a:r>
            <a:r>
              <a:rPr sz="1600" spc="-20" dirty="0">
                <a:latin typeface="Carlito"/>
                <a:cs typeface="Carlito"/>
              </a:rPr>
              <a:t>test set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20" dirty="0">
                <a:latin typeface="Carlito"/>
                <a:cs typeface="Carlito"/>
              </a:rPr>
              <a:t>83.33% </a:t>
            </a:r>
            <a:r>
              <a:rPr sz="1600" spc="-45" dirty="0">
                <a:latin typeface="Carlito"/>
                <a:cs typeface="Carlito"/>
              </a:rPr>
              <a:t>accuracy.  </a:t>
            </a:r>
            <a:r>
              <a:rPr sz="1600" dirty="0">
                <a:latin typeface="Carlito"/>
                <a:cs typeface="Carlito"/>
              </a:rPr>
              <a:t>It </a:t>
            </a:r>
            <a:r>
              <a:rPr sz="1600" spc="-5" dirty="0">
                <a:latin typeface="Carlito"/>
                <a:cs typeface="Carlito"/>
              </a:rPr>
              <a:t>should be </a:t>
            </a:r>
            <a:r>
              <a:rPr sz="1600" spc="-15" dirty="0">
                <a:latin typeface="Carlito"/>
                <a:cs typeface="Carlito"/>
              </a:rPr>
              <a:t>noted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test size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small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only </a:t>
            </a:r>
            <a:r>
              <a:rPr sz="1600" spc="-10" dirty="0">
                <a:latin typeface="Carlito"/>
                <a:cs typeface="Carlito"/>
              </a:rPr>
              <a:t>sample </a:t>
            </a:r>
            <a:r>
              <a:rPr sz="1600" spc="-20" dirty="0">
                <a:latin typeface="Carlito"/>
                <a:cs typeface="Carlito"/>
              </a:rPr>
              <a:t>size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-204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20" dirty="0">
                <a:latin typeface="Carlito"/>
                <a:cs typeface="Carlito"/>
              </a:rPr>
              <a:t>can cause large variance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20" dirty="0">
                <a:latin typeface="Carlito"/>
                <a:cs typeface="Carlito"/>
              </a:rPr>
              <a:t>accuracy results, </a:t>
            </a:r>
            <a:r>
              <a:rPr sz="1600" spc="-15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as those in </a:t>
            </a:r>
            <a:r>
              <a:rPr sz="1600" spc="-15" dirty="0">
                <a:latin typeface="Carlito"/>
                <a:cs typeface="Carlito"/>
              </a:rPr>
              <a:t>Decision </a:t>
            </a:r>
            <a:r>
              <a:rPr sz="1600" spc="-65" dirty="0">
                <a:latin typeface="Carlito"/>
                <a:cs typeface="Carlito"/>
              </a:rPr>
              <a:t>Tree </a:t>
            </a:r>
            <a:r>
              <a:rPr sz="1600" spc="-10" dirty="0">
                <a:latin typeface="Carlito"/>
                <a:cs typeface="Carlito"/>
              </a:rPr>
              <a:t>Classifier </a:t>
            </a:r>
            <a:r>
              <a:rPr sz="1600" spc="-5" dirty="0">
                <a:latin typeface="Carlito"/>
                <a:cs typeface="Carlito"/>
              </a:rPr>
              <a:t>model in </a:t>
            </a:r>
            <a:r>
              <a:rPr sz="1600" spc="-25" dirty="0">
                <a:latin typeface="Carlito"/>
                <a:cs typeface="Carlito"/>
              </a:rPr>
              <a:t>repeated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latin typeface="Carlito"/>
                <a:cs typeface="Carlito"/>
              </a:rPr>
              <a:t>We </a:t>
            </a:r>
            <a:r>
              <a:rPr sz="1600" spc="-20" dirty="0">
                <a:latin typeface="Carlito"/>
                <a:cs typeface="Carlito"/>
              </a:rPr>
              <a:t>likely </a:t>
            </a:r>
            <a:r>
              <a:rPr sz="1600" spc="-15" dirty="0">
                <a:latin typeface="Carlito"/>
                <a:cs typeface="Carlito"/>
              </a:rPr>
              <a:t>need </a:t>
            </a:r>
            <a:r>
              <a:rPr sz="1600" spc="-25" dirty="0">
                <a:latin typeface="Carlito"/>
                <a:cs typeface="Carlito"/>
              </a:rPr>
              <a:t>more data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determine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best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</a:rPr>
              <a:t>Confusion</a:t>
            </a:r>
            <a:r>
              <a:rPr sz="3600" spc="-330" dirty="0">
                <a:solidFill>
                  <a:schemeClr val="tx1"/>
                </a:solidFill>
              </a:rPr>
              <a:t> </a:t>
            </a:r>
            <a:r>
              <a:rPr sz="3600" spc="-114" dirty="0">
                <a:solidFill>
                  <a:schemeClr val="tx1"/>
                </a:solidFill>
              </a:rPr>
              <a:t>Matrix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Since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25" dirty="0">
                <a:latin typeface="Carlito"/>
                <a:cs typeface="Carlito"/>
              </a:rPr>
              <a:t>performed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test set,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confusion </a:t>
            </a:r>
            <a:r>
              <a:rPr sz="1600" spc="-10" dirty="0">
                <a:latin typeface="Carlito"/>
                <a:cs typeface="Carlito"/>
              </a:rPr>
              <a:t>matrix is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0" dirty="0">
                <a:latin typeface="Carlito"/>
                <a:cs typeface="Carlito"/>
              </a:rPr>
              <a:t>across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models.  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12 </a:t>
            </a:r>
            <a:r>
              <a:rPr sz="1600" spc="-20" dirty="0">
                <a:latin typeface="Carlito"/>
                <a:cs typeface="Carlito"/>
              </a:rPr>
              <a:t>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</a:t>
            </a:r>
            <a:r>
              <a:rPr sz="1600" spc="27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was successful </a:t>
            </a:r>
            <a:r>
              <a:rPr sz="1600" spc="-10" dirty="0"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3 </a:t>
            </a:r>
            <a:r>
              <a:rPr sz="1600" spc="-20" dirty="0">
                <a:latin typeface="Carlito"/>
                <a:cs typeface="Carlito"/>
              </a:rPr>
              <a:t>unsuccessful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 </a:t>
            </a:r>
            <a:r>
              <a:rPr sz="1600" spc="-15" dirty="0">
                <a:latin typeface="Carlito"/>
                <a:cs typeface="Carlito"/>
              </a:rPr>
              <a:t>was </a:t>
            </a:r>
            <a:r>
              <a:rPr sz="1600" spc="-20" dirty="0">
                <a:latin typeface="Carlito"/>
                <a:cs typeface="Carlito"/>
              </a:rPr>
              <a:t>unsuccessful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predicted </a:t>
            </a:r>
            <a:r>
              <a:rPr sz="1600" spc="-5" dirty="0">
                <a:latin typeface="Carlito"/>
                <a:cs typeface="Carlito"/>
              </a:rPr>
              <a:t>3 </a:t>
            </a:r>
            <a:r>
              <a:rPr sz="1600" spc="-20" dirty="0">
                <a:latin typeface="Carlito"/>
                <a:cs typeface="Carlito"/>
              </a:rPr>
              <a:t>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5" dirty="0">
                <a:latin typeface="Carlito"/>
                <a:cs typeface="Carlito"/>
              </a:rPr>
              <a:t>when the true label </a:t>
            </a:r>
            <a:r>
              <a:rPr sz="1600" spc="-20" dirty="0">
                <a:latin typeface="Carlito"/>
                <a:cs typeface="Carlito"/>
              </a:rPr>
              <a:t>was unsuccessful </a:t>
            </a:r>
            <a:r>
              <a:rPr sz="1600" spc="-10" dirty="0">
                <a:latin typeface="Carlito"/>
                <a:cs typeface="Carlito"/>
              </a:rPr>
              <a:t>landings </a:t>
            </a:r>
            <a:r>
              <a:rPr sz="1600" spc="-20" dirty="0">
                <a:latin typeface="Carlito"/>
                <a:cs typeface="Carlito"/>
              </a:rPr>
              <a:t>(false positives).  </a:t>
            </a:r>
            <a:r>
              <a:rPr sz="1600" spc="-15" dirty="0">
                <a:latin typeface="Carlito"/>
                <a:cs typeface="Carlito"/>
              </a:rPr>
              <a:t>Our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20" dirty="0">
                <a:latin typeface="Carlito"/>
                <a:cs typeface="Carlito"/>
              </a:rPr>
              <a:t>over predict successful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8" y="506095"/>
            <a:ext cx="354838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CONCLUSION</a:t>
            </a:r>
            <a:br>
              <a:rPr lang="en-US" dirty="0">
                <a:solidFill>
                  <a:srgbClr val="000000"/>
                </a:solidFill>
                <a:effectLst/>
                <a:latin typeface=".SF NS"/>
              </a:rPr>
            </a:br>
            <a:endParaRPr spc="-67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877981"/>
            <a:ext cx="838199" cy="1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46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Carlito"/>
                <a:cs typeface="Carlito"/>
              </a:rPr>
              <a:t>Our </a:t>
            </a:r>
            <a:r>
              <a:rPr sz="2000" spc="-5" dirty="0">
                <a:latin typeface="Carlito"/>
                <a:cs typeface="Carlito"/>
              </a:rPr>
              <a:t>task: </a:t>
            </a:r>
            <a:r>
              <a:rPr sz="2000" spc="-20" dirty="0">
                <a:latin typeface="Carlito"/>
                <a:cs typeface="Carlito"/>
              </a:rPr>
              <a:t>to develop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Space Y who </a:t>
            </a:r>
            <a:r>
              <a:rPr sz="2000" spc="-20" dirty="0">
                <a:latin typeface="Carlito"/>
                <a:cs typeface="Carlito"/>
              </a:rPr>
              <a:t>wants to </a:t>
            </a:r>
            <a:r>
              <a:rPr sz="2000" spc="-5" dirty="0">
                <a:latin typeface="Carlito"/>
                <a:cs typeface="Carlito"/>
              </a:rPr>
              <a:t>bid </a:t>
            </a:r>
            <a:r>
              <a:rPr sz="2000" spc="-20" dirty="0">
                <a:latin typeface="Carlito"/>
                <a:cs typeface="Carlito"/>
              </a:rPr>
              <a:t>against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The goal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model is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when </a:t>
            </a:r>
            <a:r>
              <a:rPr sz="2000" spc="-1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will successfully </a:t>
            </a:r>
            <a:r>
              <a:rPr sz="2000" dirty="0">
                <a:latin typeface="Carlito"/>
                <a:cs typeface="Carlito"/>
              </a:rPr>
              <a:t>land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save </a:t>
            </a:r>
            <a:r>
              <a:rPr sz="2000" spc="-5" dirty="0">
                <a:latin typeface="Carlito"/>
                <a:cs typeface="Carlito"/>
              </a:rPr>
              <a:t>~$100 million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SpaceX API and </a:t>
            </a:r>
            <a:r>
              <a:rPr sz="2000" spc="-5" dirty="0">
                <a:latin typeface="Carlito"/>
                <a:cs typeface="Carlito"/>
              </a:rPr>
              <a:t>web scraping </a:t>
            </a:r>
            <a:r>
              <a:rPr sz="2000" dirty="0">
                <a:latin typeface="Carlito"/>
                <a:cs typeface="Carlito"/>
              </a:rPr>
              <a:t>SpaceX Wikipedia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data </a:t>
            </a:r>
            <a:r>
              <a:rPr sz="2000" spc="-5" dirty="0">
                <a:latin typeface="Carlito"/>
                <a:cs typeface="Carlito"/>
              </a:rPr>
              <a:t>labels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stored data 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DB2 SQL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dashboard 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accuracy 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Allon </a:t>
            </a:r>
            <a:r>
              <a:rPr sz="2000" dirty="0">
                <a:latin typeface="Carlito"/>
                <a:cs typeface="Carlito"/>
              </a:rPr>
              <a:t>Mask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SpaceY </a:t>
            </a: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dirty="0">
                <a:latin typeface="Carlito"/>
                <a:cs typeface="Carlito"/>
              </a:rPr>
              <a:t>this model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with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5" dirty="0">
                <a:latin typeface="Carlito"/>
                <a:cs typeface="Carlito"/>
              </a:rPr>
              <a:t>high accuracy whether </a:t>
            </a:r>
            <a:r>
              <a:rPr sz="2000" dirty="0">
                <a:latin typeface="Carlito"/>
                <a:cs typeface="Carlito"/>
              </a:rPr>
              <a:t>a  launch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20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landing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determine whether </a:t>
            </a:r>
            <a:r>
              <a:rPr sz="2000" dirty="0">
                <a:latin typeface="Carlito"/>
                <a:cs typeface="Carlito"/>
              </a:rPr>
              <a:t>the launch  </a:t>
            </a:r>
            <a:r>
              <a:rPr sz="2000" spc="-5" dirty="0">
                <a:latin typeface="Carlito"/>
                <a:cs typeface="Carlito"/>
              </a:rPr>
              <a:t>should be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If possible </a:t>
            </a:r>
            <a:r>
              <a:rPr sz="2000" spc="-20" dirty="0">
                <a:latin typeface="Carlito"/>
                <a:cs typeface="Carlito"/>
              </a:rPr>
              <a:t>more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collected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5" dirty="0">
                <a:latin typeface="Carlito"/>
                <a:cs typeface="Carlito"/>
              </a:rPr>
              <a:t>determine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best </a:t>
            </a:r>
            <a:r>
              <a:rPr sz="2000" dirty="0">
                <a:latin typeface="Carlito"/>
                <a:cs typeface="Carlito"/>
              </a:rPr>
              <a:t>machine learning model  and </a:t>
            </a:r>
            <a:r>
              <a:rPr sz="2000" spc="-25" dirty="0">
                <a:latin typeface="Carlito"/>
                <a:cs typeface="Carlito"/>
              </a:rPr>
              <a:t>improve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841968"/>
            <a:ext cx="10896600" cy="396326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35" dirty="0">
                <a:latin typeface="Carlito"/>
                <a:cs typeface="Carlito"/>
              </a:rPr>
              <a:t>Data </a:t>
            </a:r>
            <a:r>
              <a:rPr sz="2800" spc="-20" dirty="0">
                <a:latin typeface="Carlito"/>
                <a:cs typeface="Carlito"/>
              </a:rPr>
              <a:t>collection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methodology: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Combined </a:t>
            </a:r>
            <a:r>
              <a:rPr sz="2400" spc="-20" dirty="0">
                <a:latin typeface="Carlito"/>
                <a:cs typeface="Carlito"/>
              </a:rPr>
              <a:t>data from </a:t>
            </a:r>
            <a:r>
              <a:rPr sz="2400" spc="-5" dirty="0">
                <a:latin typeface="Carlito"/>
                <a:cs typeface="Carlito"/>
              </a:rPr>
              <a:t>SpaceX public </a:t>
            </a:r>
            <a:r>
              <a:rPr sz="2400" dirty="0">
                <a:latin typeface="Carlito"/>
                <a:cs typeface="Carlito"/>
              </a:rPr>
              <a:t>API and </a:t>
            </a:r>
            <a:r>
              <a:rPr sz="2400" spc="-5" dirty="0">
                <a:latin typeface="Carlito"/>
                <a:cs typeface="Carlito"/>
              </a:rPr>
              <a:t>SpaceX Wikipedia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page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35" dirty="0">
                <a:latin typeface="Carlito"/>
                <a:cs typeface="Carlito"/>
              </a:rPr>
              <a:t>data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wrangling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Classifying true landings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successful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unsuccessful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otherwise</a:t>
            </a:r>
            <a:endParaRPr sz="24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25" dirty="0">
                <a:latin typeface="Carlito"/>
                <a:cs typeface="Carlito"/>
              </a:rPr>
              <a:t>exploratory </a:t>
            </a:r>
            <a:r>
              <a:rPr sz="2800" spc="-35" dirty="0">
                <a:latin typeface="Carlito"/>
                <a:cs typeface="Carlito"/>
              </a:rPr>
              <a:t>data </a:t>
            </a:r>
            <a:r>
              <a:rPr sz="2800" spc="-20" dirty="0">
                <a:latin typeface="Carlito"/>
                <a:cs typeface="Carlito"/>
              </a:rPr>
              <a:t>analysis </a:t>
            </a:r>
            <a:r>
              <a:rPr sz="2800" spc="-25" dirty="0">
                <a:latin typeface="Carlito"/>
                <a:cs typeface="Carlito"/>
              </a:rPr>
              <a:t>(EDA) </a:t>
            </a:r>
            <a:r>
              <a:rPr sz="2800" spc="-15" dirty="0">
                <a:latin typeface="Carlito"/>
                <a:cs typeface="Carlito"/>
              </a:rPr>
              <a:t>using </a:t>
            </a:r>
            <a:r>
              <a:rPr sz="2800" spc="-20" dirty="0">
                <a:latin typeface="Carlito"/>
                <a:cs typeface="Carlito"/>
              </a:rPr>
              <a:t>visualization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SQL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30" dirty="0">
                <a:latin typeface="Carlito"/>
                <a:cs typeface="Carlito"/>
              </a:rPr>
              <a:t>interactive </a:t>
            </a:r>
            <a:r>
              <a:rPr sz="2800" spc="-5" dirty="0">
                <a:latin typeface="Carlito"/>
                <a:cs typeface="Carlito"/>
              </a:rPr>
              <a:t>visual analytics </a:t>
            </a:r>
            <a:r>
              <a:rPr sz="2800" spc="-15" dirty="0">
                <a:latin typeface="Carlito"/>
                <a:cs typeface="Carlito"/>
              </a:rPr>
              <a:t>using </a:t>
            </a:r>
            <a:r>
              <a:rPr sz="2800" spc="-20" dirty="0">
                <a:latin typeface="Carlito"/>
                <a:cs typeface="Carlito"/>
              </a:rPr>
              <a:t>Folium </a:t>
            </a:r>
            <a:r>
              <a:rPr sz="2800" spc="-5" dirty="0">
                <a:latin typeface="Carlito"/>
                <a:cs typeface="Carlito"/>
              </a:rPr>
              <a:t>and Plotly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Dash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Perform </a:t>
            </a:r>
            <a:r>
              <a:rPr sz="2800" spc="-25" dirty="0">
                <a:latin typeface="Carlito"/>
                <a:cs typeface="Carlito"/>
              </a:rPr>
              <a:t>predictive </a:t>
            </a:r>
            <a:r>
              <a:rPr sz="2800" spc="-20" dirty="0">
                <a:latin typeface="Carlito"/>
                <a:cs typeface="Carlito"/>
              </a:rPr>
              <a:t>analysis </a:t>
            </a:r>
            <a:r>
              <a:rPr sz="2800" spc="-15" dirty="0">
                <a:latin typeface="Carlito"/>
                <a:cs typeface="Carlito"/>
              </a:rPr>
              <a:t>using </a:t>
            </a:r>
            <a:r>
              <a:rPr sz="2800" spc="-20" dirty="0">
                <a:latin typeface="Carlito"/>
                <a:cs typeface="Carlito"/>
              </a:rPr>
              <a:t>classification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models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45" dirty="0">
                <a:latin typeface="Carlito"/>
                <a:cs typeface="Carlito"/>
              </a:rPr>
              <a:t>Tuned </a:t>
            </a:r>
            <a:r>
              <a:rPr sz="2400" dirty="0">
                <a:latin typeface="Carlito"/>
                <a:cs typeface="Carlito"/>
              </a:rPr>
              <a:t>models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GridSearchCV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OVERVIEW </a:t>
            </a:r>
            <a:r>
              <a:rPr sz="2400" spc="-285" dirty="0">
                <a:latin typeface="Arial"/>
                <a:cs typeface="Arial"/>
              </a:rPr>
              <a:t>OF 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140" dirty="0">
                <a:latin typeface="Arial"/>
                <a:cs typeface="Arial"/>
              </a:rPr>
              <a:t>COLLECTION, </a:t>
            </a:r>
            <a:r>
              <a:rPr sz="2400" spc="-95" dirty="0">
                <a:latin typeface="Arial"/>
                <a:cs typeface="Arial"/>
              </a:rPr>
              <a:t>WRANGLING,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Arial"/>
                <a:cs typeface="Arial"/>
              </a:rPr>
              <a:t>DASHBOARD,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40" dirty="0">
                <a:latin typeface="Arial"/>
                <a:cs typeface="Arial"/>
              </a:rPr>
              <a:t>MODEL	</a:t>
            </a:r>
            <a:r>
              <a:rPr sz="2400" spc="-150" dirty="0"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process </a:t>
            </a:r>
            <a:r>
              <a:rPr sz="2000" spc="-25" dirty="0">
                <a:latin typeface="Carlito"/>
                <a:cs typeface="Carlito"/>
              </a:rPr>
              <a:t>involved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combination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20" dirty="0">
                <a:latin typeface="Carlito"/>
                <a:cs typeface="Carlito"/>
              </a:rPr>
              <a:t>requests from </a:t>
            </a:r>
            <a:r>
              <a:rPr sz="2000" dirty="0">
                <a:latin typeface="Carlito"/>
                <a:cs typeface="Carlito"/>
              </a:rPr>
              <a:t>Space X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API and </a:t>
            </a:r>
            <a:r>
              <a:rPr sz="2000" spc="-5" dirty="0">
                <a:latin typeface="Carlito"/>
                <a:cs typeface="Carlito"/>
              </a:rPr>
              <a:t>web  scraping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 in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75" dirty="0">
                <a:latin typeface="Carlito"/>
                <a:cs typeface="Carlito"/>
              </a:rPr>
              <a:t>X’s </a:t>
            </a:r>
            <a:r>
              <a:rPr sz="2000" dirty="0">
                <a:latin typeface="Carlito"/>
                <a:cs typeface="Carlito"/>
              </a:rPr>
              <a:t>Wikipedia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slide will 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API and the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will show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Carlito"/>
                <a:cs typeface="Carlito"/>
              </a:rPr>
              <a:t>FlightNumber, </a:t>
            </a:r>
            <a:r>
              <a:rPr sz="2000" spc="-20" dirty="0">
                <a:latin typeface="Carlito"/>
                <a:cs typeface="Carlito"/>
              </a:rPr>
              <a:t>Date, </a:t>
            </a:r>
            <a:r>
              <a:rPr sz="2000" spc="-25" dirty="0">
                <a:latin typeface="Carlito"/>
                <a:cs typeface="Carlito"/>
              </a:rPr>
              <a:t>BoosterVersion,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LaunchSite,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5" dirty="0">
                <a:latin typeface="Carlito"/>
                <a:cs typeface="Carlito"/>
              </a:rPr>
              <a:t>Flights,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Reused, Legs, </a:t>
            </a:r>
            <a:r>
              <a:rPr sz="2000" spc="-10" dirty="0">
                <a:latin typeface="Carlito"/>
                <a:cs typeface="Carlito"/>
              </a:rPr>
              <a:t>LandingPad, </a:t>
            </a:r>
            <a:r>
              <a:rPr sz="2000" dirty="0">
                <a:latin typeface="Carlito"/>
                <a:cs typeface="Carlito"/>
              </a:rPr>
              <a:t>Block, </a:t>
            </a:r>
            <a:r>
              <a:rPr sz="2000" spc="-10" dirty="0">
                <a:latin typeface="Carlito"/>
                <a:cs typeface="Carlito"/>
              </a:rPr>
              <a:t>ReusedCount, </a:t>
            </a:r>
            <a:r>
              <a:rPr sz="2000" spc="-5" dirty="0">
                <a:latin typeface="Carlito"/>
                <a:cs typeface="Carlito"/>
              </a:rPr>
              <a:t>Serial, Longitude,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spc="-1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No.,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60" dirty="0">
                <a:latin typeface="Carlito"/>
                <a:cs typeface="Carlito"/>
              </a:rPr>
              <a:t>Customer,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45" dirty="0">
                <a:latin typeface="Carlito"/>
                <a:cs typeface="Carlito"/>
              </a:rPr>
              <a:t>Version  </a:t>
            </a:r>
            <a:r>
              <a:rPr sz="2000" spc="-60" dirty="0">
                <a:latin typeface="Carlito"/>
                <a:cs typeface="Carlito"/>
              </a:rPr>
              <a:t>Booster,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dirty="0">
                <a:latin typeface="Carlito"/>
                <a:cs typeface="Carlito"/>
              </a:rPr>
              <a:t>landing, </a:t>
            </a:r>
            <a:r>
              <a:rPr sz="2000" spc="-20" dirty="0">
                <a:latin typeface="Carlito"/>
                <a:cs typeface="Carlito"/>
              </a:rPr>
              <a:t>Date,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  <a:noFill/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https://github.com/Ayyodeji/Applied_Data_Science_Capstone/blob/main/Week 1 Introduction/Data Collection Api 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https://github.com/Ayyodeji/Applied_Data_Science_Capstone/blob/main/Week 1 Introduction/Data Collection with Web 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{3F7344DB-C542-E949-8E37-F7EC168C5621}tf10001062</Template>
  <TotalTime>227</TotalTime>
  <Words>2816</Words>
  <Application>Microsoft Macintosh PowerPoint</Application>
  <PresentationFormat>Widescreen</PresentationFormat>
  <Paragraphs>277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.SF NS</vt:lpstr>
      <vt:lpstr>Arial</vt:lpstr>
      <vt:lpstr>Bahnschrift Condensed</vt:lpstr>
      <vt:lpstr>Bahnschrift Light SemiCondensed</vt:lpstr>
      <vt:lpstr>Carlito</vt:lpstr>
      <vt:lpstr>Century Gothic</vt:lpstr>
      <vt:lpstr>Wingdings 3</vt:lpstr>
      <vt:lpstr>Ion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Ajayi Ayodeji</cp:lastModifiedBy>
  <cp:revision>5</cp:revision>
  <dcterms:created xsi:type="dcterms:W3CDTF">2021-08-26T16:53:12Z</dcterms:created>
  <dcterms:modified xsi:type="dcterms:W3CDTF">2023-07-21T13:06:53Z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