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11"/>
    <p:restoredTop sz="94710"/>
  </p:normalViewPr>
  <p:slideViewPr>
    <p:cSldViewPr>
      <p:cViewPr varScale="1">
        <p:scale>
          <a:sx n="67" d="100"/>
          <a:sy n="67" d="100"/>
        </p:scale>
        <p:origin x="40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9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7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0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1058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23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30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72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2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89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11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0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6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7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7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37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5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33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  <p:sldLayoutId id="21474839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haa99/datascinececourse.gi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yodeji/Applied_Data_Science_Capstone/blob/main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yodeji/Applied_Data_Science_Capstone/blob/main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yodeji/Applied_Data_Science_Capstone/blob/main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yodeji/Applied_Data_Science_Capstone/blob/main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yodeji/Applied_Data_Science_Capstone/blob/main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yodeji/Applied_Data_Science_Capstone/blob/main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hyperlink" Target="https://github.com/Ayyodeji/Applied_Data_Science_Capstone/blob/main/Week%201%20Introduction/Data%20Collection%20Api%20.ipynb" TargetMode="External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jpg"/><Relationship Id="rId3" Type="http://schemas.openxmlformats.org/officeDocument/2006/relationships/image" Target="../media/image29.jp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hyperlink" Target="https://github.com/Ayyodeji/Applied_Data_Science_Capstone/blob/main/Week%201%20Introduction/Data%20Collection%20with%20Web%20Scraping.ipynb" TargetMode="External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8" y="4300220"/>
            <a:ext cx="10253982" cy="1074012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3200" dirty="0">
                <a:hlinkClick r:id="rId2"/>
              </a:rPr>
              <a:t>https://github.com/ohaa99/datascinececourse.git</a:t>
            </a:r>
            <a:endParaRPr lang="en-IN" sz="3200" dirty="0"/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02/</a:t>
            </a:r>
            <a:r>
              <a:rPr lang="ar-YE" sz="2400" spc="130" dirty="0">
                <a:solidFill>
                  <a:srgbClr val="616E52"/>
                </a:solidFill>
                <a:latin typeface="Arial"/>
                <a:cs typeface="Arial"/>
              </a:rPr>
              <a:t>09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4217052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latin typeface="Carlito"/>
                <a:cs typeface="Carlito"/>
              </a:rPr>
              <a:t>Create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training label </a:t>
            </a:r>
            <a:r>
              <a:rPr sz="2000" dirty="0">
                <a:latin typeface="Carlito"/>
                <a:cs typeface="Carlito"/>
              </a:rPr>
              <a:t>with </a:t>
            </a:r>
            <a:r>
              <a:rPr sz="2000" spc="-5" dirty="0">
                <a:latin typeface="Carlito"/>
                <a:cs typeface="Carlito"/>
              </a:rPr>
              <a:t>landing </a:t>
            </a:r>
            <a:r>
              <a:rPr sz="2000" spc="-15" dirty="0">
                <a:latin typeface="Carlito"/>
                <a:cs typeface="Carlito"/>
              </a:rPr>
              <a:t>outcomes </a:t>
            </a:r>
            <a:r>
              <a:rPr sz="2000" spc="-5" dirty="0">
                <a:latin typeface="Carlito"/>
                <a:cs typeface="Carlito"/>
              </a:rPr>
              <a:t>where successful </a:t>
            </a:r>
            <a:r>
              <a:rPr sz="2000" dirty="0">
                <a:latin typeface="Carlito"/>
                <a:cs typeface="Carlito"/>
              </a:rPr>
              <a:t>= 1 &amp; </a:t>
            </a:r>
            <a:r>
              <a:rPr sz="2000" spc="-15" dirty="0">
                <a:latin typeface="Carlito"/>
                <a:cs typeface="Carlito"/>
              </a:rPr>
              <a:t>failure </a:t>
            </a:r>
            <a:r>
              <a:rPr sz="2000" dirty="0">
                <a:latin typeface="Carlito"/>
                <a:cs typeface="Carlito"/>
              </a:rPr>
              <a:t>=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0.</a:t>
            </a: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latin typeface="Carlito"/>
                <a:cs typeface="Carlito"/>
              </a:rPr>
              <a:t>Outcome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column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has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two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components: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‘Mission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Outcome’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‘Landing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latin typeface="Carlito"/>
                <a:cs typeface="Carlito"/>
              </a:rPr>
              <a:t>New </a:t>
            </a:r>
            <a:r>
              <a:rPr sz="2000" spc="-5" dirty="0">
                <a:latin typeface="Carlito"/>
                <a:cs typeface="Carlito"/>
              </a:rPr>
              <a:t>training </a:t>
            </a:r>
            <a:r>
              <a:rPr sz="2000" dirty="0">
                <a:latin typeface="Carlito"/>
                <a:cs typeface="Carlito"/>
              </a:rPr>
              <a:t>label column </a:t>
            </a:r>
            <a:r>
              <a:rPr sz="2000" spc="-15" dirty="0">
                <a:latin typeface="Carlito"/>
                <a:cs typeface="Carlito"/>
              </a:rPr>
              <a:t>‘class’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value of </a:t>
            </a:r>
            <a:r>
              <a:rPr sz="2000" dirty="0">
                <a:latin typeface="Carlito"/>
                <a:cs typeface="Carlito"/>
              </a:rPr>
              <a:t>1 </a:t>
            </a:r>
            <a:r>
              <a:rPr sz="2000" spc="-5" dirty="0">
                <a:latin typeface="Carlito"/>
                <a:cs typeface="Carlito"/>
              </a:rPr>
              <a:t>if </a:t>
            </a:r>
            <a:r>
              <a:rPr sz="2000" dirty="0">
                <a:latin typeface="Carlito"/>
                <a:cs typeface="Carlito"/>
              </a:rPr>
              <a:t>‘Mission </a:t>
            </a:r>
            <a:r>
              <a:rPr sz="2000" spc="-5" dirty="0">
                <a:latin typeface="Carlito"/>
                <a:cs typeface="Carlito"/>
              </a:rPr>
              <a:t>Outcome’ is </a:t>
            </a:r>
            <a:r>
              <a:rPr sz="2000" spc="-30" dirty="0">
                <a:latin typeface="Carlito"/>
                <a:cs typeface="Carlito"/>
              </a:rPr>
              <a:t>True </a:t>
            </a:r>
            <a:r>
              <a:rPr sz="2000" dirty="0">
                <a:latin typeface="Carlito"/>
                <a:cs typeface="Carlito"/>
              </a:rPr>
              <a:t>and 0 </a:t>
            </a:r>
            <a:r>
              <a:rPr sz="2000" spc="-5" dirty="0">
                <a:latin typeface="Carlito"/>
                <a:cs typeface="Carlito"/>
              </a:rPr>
              <a:t>otherwise.  </a:t>
            </a:r>
            <a:r>
              <a:rPr sz="2000" spc="-2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latin typeface="Carlito"/>
                <a:cs typeface="Carlito"/>
              </a:rPr>
              <a:t>True </a:t>
            </a:r>
            <a:r>
              <a:rPr sz="2000" dirty="0">
                <a:latin typeface="Carlito"/>
                <a:cs typeface="Carlito"/>
              </a:rPr>
              <a:t>ASDS, </a:t>
            </a:r>
            <a:r>
              <a:rPr sz="2000" spc="-30" dirty="0">
                <a:latin typeface="Carlito"/>
                <a:cs typeface="Carlito"/>
              </a:rPr>
              <a:t>True </a:t>
            </a:r>
            <a:r>
              <a:rPr sz="2000" spc="-10" dirty="0">
                <a:latin typeface="Carlito"/>
                <a:cs typeface="Carlito"/>
              </a:rPr>
              <a:t>RTLS, </a:t>
            </a:r>
            <a:r>
              <a:rPr sz="2000" dirty="0">
                <a:latin typeface="Carlito"/>
                <a:cs typeface="Carlito"/>
              </a:rPr>
              <a:t>&amp; </a:t>
            </a:r>
            <a:r>
              <a:rPr sz="2000" spc="-30" dirty="0">
                <a:latin typeface="Carlito"/>
                <a:cs typeface="Carlito"/>
              </a:rPr>
              <a:t>True </a:t>
            </a:r>
            <a:r>
              <a:rPr sz="2000" dirty="0">
                <a:latin typeface="Carlito"/>
                <a:cs typeface="Carlito"/>
              </a:rPr>
              <a:t>Ocean – </a:t>
            </a:r>
            <a:r>
              <a:rPr sz="2000" spc="-10" dirty="0">
                <a:latin typeface="Carlito"/>
                <a:cs typeface="Carlito"/>
              </a:rPr>
              <a:t>set to </a:t>
            </a:r>
            <a:r>
              <a:rPr sz="2000" spc="-5" dirty="0">
                <a:latin typeface="Carlito"/>
                <a:cs typeface="Carlito"/>
              </a:rPr>
              <a:t>-&gt;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1</a:t>
            </a: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rlito"/>
                <a:cs typeface="Carlito"/>
              </a:rPr>
              <a:t>None None, </a:t>
            </a:r>
            <a:r>
              <a:rPr sz="2000" spc="-15" dirty="0">
                <a:latin typeface="Carlito"/>
                <a:cs typeface="Carlito"/>
              </a:rPr>
              <a:t>False </a:t>
            </a:r>
            <a:r>
              <a:rPr sz="2000" dirty="0">
                <a:latin typeface="Carlito"/>
                <a:cs typeface="Carlito"/>
              </a:rPr>
              <a:t>ASDS, None ASDS, </a:t>
            </a:r>
            <a:r>
              <a:rPr sz="2000" spc="-15" dirty="0">
                <a:latin typeface="Carlito"/>
                <a:cs typeface="Carlito"/>
              </a:rPr>
              <a:t>False </a:t>
            </a:r>
            <a:r>
              <a:rPr sz="2000" dirty="0">
                <a:latin typeface="Carlito"/>
                <a:cs typeface="Carlito"/>
              </a:rPr>
              <a:t>Ocean, </a:t>
            </a:r>
            <a:r>
              <a:rPr sz="2000" spc="-15" dirty="0">
                <a:latin typeface="Carlito"/>
                <a:cs typeface="Carlito"/>
              </a:rPr>
              <a:t>False </a:t>
            </a:r>
            <a:r>
              <a:rPr sz="2000" spc="-10" dirty="0">
                <a:latin typeface="Carlito"/>
                <a:cs typeface="Carlito"/>
              </a:rPr>
              <a:t>RTLS </a:t>
            </a:r>
            <a:r>
              <a:rPr sz="2000" dirty="0">
                <a:latin typeface="Carlito"/>
                <a:cs typeface="Carlito"/>
              </a:rPr>
              <a:t>– </a:t>
            </a:r>
            <a:r>
              <a:rPr sz="2000" spc="-10" dirty="0">
                <a:latin typeface="Carlito"/>
                <a:cs typeface="Carlito"/>
              </a:rPr>
              <a:t>set to </a:t>
            </a:r>
            <a:r>
              <a:rPr sz="2000" spc="-5" dirty="0">
                <a:latin typeface="Carlito"/>
                <a:cs typeface="Carlito"/>
              </a:rPr>
              <a:t>-&gt;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0</a:t>
            </a: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lang="en-IN" sz="2000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https://github.com/Ayyodeji/Applied_Data_Science_Capstone/blob/main/Week 1 Introduction/Data wrangling .ipynb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30026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latin typeface="Carlito"/>
                <a:cs typeface="Carlito"/>
              </a:rPr>
              <a:t>Exploratory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15" dirty="0">
                <a:latin typeface="Carlito"/>
                <a:cs typeface="Carlito"/>
              </a:rPr>
              <a:t>Analysis </a:t>
            </a:r>
            <a:r>
              <a:rPr sz="2000" spc="-20" dirty="0">
                <a:latin typeface="Carlito"/>
                <a:cs typeface="Carlito"/>
              </a:rPr>
              <a:t>performed </a:t>
            </a:r>
            <a:r>
              <a:rPr sz="2000" spc="-5" dirty="0">
                <a:latin typeface="Carlito"/>
                <a:cs typeface="Carlito"/>
              </a:rPr>
              <a:t>on variables </a:t>
            </a:r>
            <a:r>
              <a:rPr sz="2000" spc="-15" dirty="0">
                <a:latin typeface="Carlito"/>
                <a:cs typeface="Carlito"/>
              </a:rPr>
              <a:t>Flight </a:t>
            </a:r>
            <a:r>
              <a:rPr sz="2000" spc="-50" dirty="0">
                <a:latin typeface="Carlito"/>
                <a:cs typeface="Carlito"/>
              </a:rPr>
              <a:t>Number,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dirty="0">
                <a:latin typeface="Carlito"/>
                <a:cs typeface="Carlito"/>
              </a:rPr>
              <a:t>Mass,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Site,  </a:t>
            </a:r>
            <a:r>
              <a:rPr sz="2000" spc="-5" dirty="0">
                <a:latin typeface="Carlito"/>
                <a:cs typeface="Carlito"/>
              </a:rPr>
              <a:t>Orbit, Class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130" dirty="0"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spc="-5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latin typeface="Carlito"/>
                <a:cs typeface="Carlito"/>
              </a:rPr>
              <a:t>Flight </a:t>
            </a:r>
            <a:r>
              <a:rPr sz="2000" dirty="0">
                <a:latin typeface="Carlito"/>
                <a:cs typeface="Carlito"/>
              </a:rPr>
              <a:t>Number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dirty="0">
                <a:latin typeface="Carlito"/>
                <a:cs typeface="Carlito"/>
              </a:rPr>
              <a:t>Mass, </a:t>
            </a:r>
            <a:r>
              <a:rPr sz="2000" spc="-10" dirty="0">
                <a:latin typeface="Carlito"/>
                <a:cs typeface="Carlito"/>
              </a:rPr>
              <a:t>Flight </a:t>
            </a:r>
            <a:r>
              <a:rPr sz="2000" dirty="0">
                <a:latin typeface="Carlito"/>
                <a:cs typeface="Carlito"/>
              </a:rPr>
              <a:t>Number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Site,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dirty="0">
                <a:latin typeface="Carlito"/>
                <a:cs typeface="Carlito"/>
              </a:rPr>
              <a:t>Mass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Site,  </a:t>
            </a:r>
            <a:r>
              <a:rPr sz="2000" spc="-5" dirty="0">
                <a:latin typeface="Carlito"/>
                <a:cs typeface="Carlito"/>
              </a:rPr>
              <a:t>Orbit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dirty="0">
                <a:latin typeface="Carlito"/>
                <a:cs typeface="Carlito"/>
              </a:rPr>
              <a:t>Success </a:t>
            </a:r>
            <a:r>
              <a:rPr sz="2000" spc="-20" dirty="0">
                <a:latin typeface="Carlito"/>
                <a:cs typeface="Carlito"/>
              </a:rPr>
              <a:t>Rate, </a:t>
            </a:r>
            <a:r>
              <a:rPr sz="2000" spc="-10" dirty="0">
                <a:latin typeface="Carlito"/>
                <a:cs typeface="Carlito"/>
              </a:rPr>
              <a:t>Flight </a:t>
            </a:r>
            <a:r>
              <a:rPr sz="2000" dirty="0">
                <a:latin typeface="Carlito"/>
                <a:cs typeface="Carlito"/>
              </a:rPr>
              <a:t>Number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spc="-5" dirty="0">
                <a:latin typeface="Carlito"/>
                <a:cs typeface="Carlito"/>
              </a:rPr>
              <a:t>Orbit,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spc="-15" dirty="0">
                <a:latin typeface="Carlito"/>
                <a:cs typeface="Carlito"/>
              </a:rPr>
              <a:t>vs </a:t>
            </a:r>
            <a:r>
              <a:rPr sz="2000" spc="-5" dirty="0">
                <a:latin typeface="Carlito"/>
                <a:cs typeface="Carlito"/>
              </a:rPr>
              <a:t>Orbit, </a:t>
            </a:r>
            <a:r>
              <a:rPr sz="2000" dirty="0">
                <a:latin typeface="Carlito"/>
                <a:cs typeface="Carlito"/>
              </a:rPr>
              <a:t>and Success </a:t>
            </a:r>
            <a:r>
              <a:rPr sz="2000" spc="-60" dirty="0">
                <a:latin typeface="Carlito"/>
                <a:cs typeface="Carlito"/>
              </a:rPr>
              <a:t>Yearly</a:t>
            </a:r>
            <a:r>
              <a:rPr sz="2000" spc="70" dirty="0">
                <a:latin typeface="Carlito"/>
                <a:cs typeface="Carlito"/>
              </a:rPr>
              <a:t> </a:t>
            </a:r>
            <a:r>
              <a:rPr sz="2000" spc="-60" dirty="0"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latin typeface="Carlito"/>
                <a:cs typeface="Carlito"/>
              </a:rPr>
              <a:t>Scatter </a:t>
            </a:r>
            <a:r>
              <a:rPr sz="2000" spc="-5" dirty="0">
                <a:latin typeface="Carlito"/>
                <a:cs typeface="Carlito"/>
              </a:rPr>
              <a:t>plots, line </a:t>
            </a:r>
            <a:r>
              <a:rPr sz="2000" dirty="0">
                <a:latin typeface="Carlito"/>
                <a:cs typeface="Carlito"/>
              </a:rPr>
              <a:t>charts, and </a:t>
            </a:r>
            <a:r>
              <a:rPr sz="2000" spc="-5" dirty="0">
                <a:latin typeface="Carlito"/>
                <a:cs typeface="Carlito"/>
              </a:rPr>
              <a:t>bar plots </a:t>
            </a:r>
            <a:r>
              <a:rPr sz="2000" spc="-20" dirty="0">
                <a:latin typeface="Carlito"/>
                <a:cs typeface="Carlito"/>
              </a:rPr>
              <a:t>were </a:t>
            </a:r>
            <a:r>
              <a:rPr sz="2000" spc="-5" dirty="0">
                <a:latin typeface="Carlito"/>
                <a:cs typeface="Carlito"/>
              </a:rPr>
              <a:t>used </a:t>
            </a:r>
            <a:r>
              <a:rPr sz="2000" spc="-20" dirty="0">
                <a:latin typeface="Carlito"/>
                <a:cs typeface="Carlito"/>
              </a:rPr>
              <a:t>to compare </a:t>
            </a:r>
            <a:r>
              <a:rPr sz="2000" spc="-5" dirty="0">
                <a:latin typeface="Carlito"/>
                <a:cs typeface="Carlito"/>
              </a:rPr>
              <a:t>relationships between variables</a:t>
            </a:r>
            <a:r>
              <a:rPr sz="2000" spc="-20" dirty="0"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latin typeface="Carlito"/>
                <a:cs typeface="Carlito"/>
              </a:rPr>
              <a:t>decide if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relationship </a:t>
            </a:r>
            <a:r>
              <a:rPr sz="2000" spc="-25" dirty="0">
                <a:latin typeface="Carlito"/>
                <a:cs typeface="Carlito"/>
              </a:rPr>
              <a:t>exists </a:t>
            </a:r>
            <a:r>
              <a:rPr sz="2000" dirty="0">
                <a:latin typeface="Carlito"/>
                <a:cs typeface="Carlito"/>
              </a:rPr>
              <a:t>so </a:t>
            </a:r>
            <a:r>
              <a:rPr sz="2000" spc="-5" dirty="0">
                <a:latin typeface="Carlito"/>
                <a:cs typeface="Carlito"/>
              </a:rPr>
              <a:t>that they could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5" dirty="0">
                <a:latin typeface="Carlito"/>
                <a:cs typeface="Carlito"/>
              </a:rPr>
              <a:t>used in </a:t>
            </a:r>
            <a:r>
              <a:rPr sz="2000" spc="-10" dirty="0">
                <a:latin typeface="Carlito"/>
                <a:cs typeface="Carlito"/>
              </a:rPr>
              <a:t>training </a:t>
            </a:r>
            <a:r>
              <a:rPr sz="2000" dirty="0">
                <a:latin typeface="Carlito"/>
                <a:cs typeface="Carlito"/>
              </a:rPr>
              <a:t>the machine </a:t>
            </a:r>
            <a:r>
              <a:rPr sz="2000" spc="-5" dirty="0">
                <a:latin typeface="Carlito"/>
                <a:cs typeface="Carlito"/>
              </a:rPr>
              <a:t>learning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https://github.com/Ayyodeji/Applied_Data_Science_Capstone/blob/main/Week 2 EDA/EDA with 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43760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latin typeface="Carlito"/>
                <a:cs typeface="Carlito"/>
              </a:rPr>
              <a:t>Loaded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10" dirty="0">
                <a:latin typeface="Carlito"/>
                <a:cs typeface="Carlito"/>
              </a:rPr>
              <a:t>set </a:t>
            </a:r>
            <a:r>
              <a:rPr sz="2000" spc="-25" dirty="0">
                <a:latin typeface="Carlito"/>
                <a:cs typeface="Carlito"/>
              </a:rPr>
              <a:t>into </a:t>
            </a:r>
            <a:r>
              <a:rPr sz="2000" dirty="0">
                <a:latin typeface="Carlito"/>
                <a:cs typeface="Carlito"/>
              </a:rPr>
              <a:t>IBM DB2</a:t>
            </a:r>
            <a:r>
              <a:rPr sz="2000" spc="-1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latin typeface="Carlito"/>
                <a:cs typeface="Carlito"/>
              </a:rPr>
              <a:t>Queried using SQL </a:t>
            </a:r>
            <a:r>
              <a:rPr sz="2000" dirty="0">
                <a:latin typeface="Carlito"/>
                <a:cs typeface="Carlito"/>
              </a:rPr>
              <a:t>Python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latin typeface="Carlito"/>
                <a:cs typeface="Carlito"/>
              </a:rPr>
              <a:t>Queries </a:t>
            </a:r>
            <a:r>
              <a:rPr sz="2000" spc="-20" dirty="0">
                <a:latin typeface="Carlito"/>
                <a:cs typeface="Carlito"/>
              </a:rPr>
              <a:t>were </a:t>
            </a:r>
            <a:r>
              <a:rPr sz="2000" dirty="0">
                <a:latin typeface="Carlito"/>
                <a:cs typeface="Carlito"/>
              </a:rPr>
              <a:t>made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get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25" dirty="0">
                <a:latin typeface="Carlito"/>
                <a:cs typeface="Carlito"/>
              </a:rPr>
              <a:t>better </a:t>
            </a:r>
            <a:r>
              <a:rPr sz="2000" spc="-20" dirty="0">
                <a:latin typeface="Carlito"/>
                <a:cs typeface="Carlito"/>
              </a:rPr>
              <a:t>understanding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latin typeface="Carlito"/>
                <a:cs typeface="Carlito"/>
              </a:rPr>
              <a:t>Queried </a:t>
            </a:r>
            <a:r>
              <a:rPr sz="2000" spc="-20" dirty="0">
                <a:latin typeface="Carlito"/>
                <a:cs typeface="Carlito"/>
              </a:rPr>
              <a:t>information </a:t>
            </a:r>
            <a:r>
              <a:rPr sz="2000" dirty="0">
                <a:latin typeface="Carlito"/>
                <a:cs typeface="Carlito"/>
              </a:rPr>
              <a:t>about 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spc="-5" dirty="0">
                <a:latin typeface="Carlito"/>
                <a:cs typeface="Carlito"/>
              </a:rPr>
              <a:t>names, mission </a:t>
            </a:r>
            <a:r>
              <a:rPr sz="2000" spc="-20" dirty="0">
                <a:latin typeface="Carlito"/>
                <a:cs typeface="Carlito"/>
              </a:rPr>
              <a:t>outcomes, various pay </a:t>
            </a:r>
            <a:r>
              <a:rPr sz="2000" dirty="0">
                <a:latin typeface="Carlito"/>
                <a:cs typeface="Carlito"/>
              </a:rPr>
              <a:t>load </a:t>
            </a:r>
            <a:r>
              <a:rPr sz="2000" spc="-25" dirty="0">
                <a:latin typeface="Carlito"/>
                <a:cs typeface="Carlito"/>
              </a:rPr>
              <a:t>sizes </a:t>
            </a:r>
            <a:r>
              <a:rPr sz="2000" spc="-5" dirty="0">
                <a:latin typeface="Carlito"/>
                <a:cs typeface="Carlito"/>
              </a:rPr>
              <a:t>of  </a:t>
            </a:r>
            <a:r>
              <a:rPr sz="2000" spc="-25" dirty="0">
                <a:latin typeface="Carlito"/>
                <a:cs typeface="Carlito"/>
              </a:rPr>
              <a:t>customers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versions, </a:t>
            </a:r>
            <a:r>
              <a:rPr sz="2000" dirty="0">
                <a:latin typeface="Carlito"/>
                <a:cs typeface="Carlito"/>
              </a:rPr>
              <a:t>and landing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https://github.com/Ayyodeji/Applied_Data_Science_Capstone/blob/main/Week 2 EDA/EDA with 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70112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latin typeface="Carlito"/>
                <a:cs typeface="Carlito"/>
              </a:rPr>
              <a:t>Folium </a:t>
            </a:r>
            <a:r>
              <a:rPr sz="2000" spc="-5" dirty="0">
                <a:latin typeface="Carlito"/>
                <a:cs typeface="Carlito"/>
              </a:rPr>
              <a:t>maps mark Launch Sites, successful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unsuccessful </a:t>
            </a:r>
            <a:r>
              <a:rPr sz="2000" dirty="0">
                <a:latin typeface="Carlito"/>
                <a:cs typeface="Carlito"/>
              </a:rPr>
              <a:t>landings, and a </a:t>
            </a:r>
            <a:r>
              <a:rPr sz="2000" spc="-25" dirty="0">
                <a:latin typeface="Carlito"/>
                <a:cs typeface="Carlito"/>
              </a:rPr>
              <a:t>proximity example 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40" dirty="0">
                <a:latin typeface="Carlito"/>
                <a:cs typeface="Carlito"/>
              </a:rPr>
              <a:t>key </a:t>
            </a:r>
            <a:r>
              <a:rPr sz="2000" spc="-5" dirty="0">
                <a:latin typeface="Carlito"/>
                <a:cs typeface="Carlito"/>
              </a:rPr>
              <a:t>locations: </a:t>
            </a:r>
            <a:r>
              <a:rPr sz="2000" spc="-60" dirty="0">
                <a:latin typeface="Carlito"/>
                <a:cs typeface="Carlito"/>
              </a:rPr>
              <a:t>Railway, Highway, </a:t>
            </a:r>
            <a:r>
              <a:rPr sz="2000" spc="-20" dirty="0">
                <a:latin typeface="Carlito"/>
                <a:cs typeface="Carlito"/>
              </a:rPr>
              <a:t>Coast,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60" dirty="0"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spc="-15" dirty="0">
                <a:latin typeface="Carlito"/>
                <a:cs typeface="Carlito"/>
              </a:rPr>
              <a:t>allows </a:t>
            </a:r>
            <a:r>
              <a:rPr sz="2000" spc="-5" dirty="0">
                <a:latin typeface="Carlito"/>
                <a:cs typeface="Carlito"/>
              </a:rPr>
              <a:t>us </a:t>
            </a:r>
            <a:r>
              <a:rPr sz="2000" spc="-20" dirty="0">
                <a:latin typeface="Carlito"/>
                <a:cs typeface="Carlito"/>
              </a:rPr>
              <a:t>to understand why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sites </a:t>
            </a:r>
            <a:r>
              <a:rPr sz="2000" spc="-25" dirty="0">
                <a:latin typeface="Carlito"/>
                <a:cs typeface="Carlito"/>
              </a:rPr>
              <a:t>may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20" dirty="0">
                <a:latin typeface="Carlito"/>
                <a:cs typeface="Carlito"/>
              </a:rPr>
              <a:t>located </a:t>
            </a:r>
            <a:r>
              <a:rPr sz="2000" spc="-5" dirty="0">
                <a:latin typeface="Carlito"/>
                <a:cs typeface="Carlito"/>
              </a:rPr>
              <a:t>where they </a:t>
            </a:r>
            <a:r>
              <a:rPr sz="2000" spc="-20" dirty="0">
                <a:latin typeface="Carlito"/>
                <a:cs typeface="Carlito"/>
              </a:rPr>
              <a:t>are. </a:t>
            </a:r>
            <a:r>
              <a:rPr sz="2000" dirty="0">
                <a:latin typeface="Carlito"/>
                <a:cs typeface="Carlito"/>
              </a:rPr>
              <a:t>Also </a:t>
            </a:r>
            <a:r>
              <a:rPr sz="2000" spc="-20" dirty="0">
                <a:latin typeface="Carlito"/>
                <a:cs typeface="Carlito"/>
              </a:rPr>
              <a:t>visualizes 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landings </a:t>
            </a:r>
            <a:r>
              <a:rPr sz="2000" spc="-25" dirty="0">
                <a:latin typeface="Carlito"/>
                <a:cs typeface="Carlito"/>
              </a:rPr>
              <a:t>relative </a:t>
            </a:r>
            <a:r>
              <a:rPr sz="2000" spc="-20" dirty="0">
                <a:latin typeface="Carlito"/>
                <a:cs typeface="Carlito"/>
              </a:rPr>
              <a:t>to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spc="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https://github.com/Ayyodeji/Applied_Data_Science_Capstone/blob/main/Week 3 Interactive Visual Analytics and Dashboard/Interactive Visual Analytics with 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197046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Carlito"/>
                <a:cs typeface="Carlito"/>
              </a:rPr>
              <a:t>Dashboard </a:t>
            </a:r>
            <a:r>
              <a:rPr sz="2000" dirty="0">
                <a:latin typeface="Carlito"/>
                <a:cs typeface="Carlito"/>
              </a:rPr>
              <a:t>includes a </a:t>
            </a:r>
            <a:r>
              <a:rPr sz="2000" spc="-5" dirty="0">
                <a:latin typeface="Carlito"/>
                <a:cs typeface="Carlito"/>
              </a:rPr>
              <a:t>pie </a:t>
            </a:r>
            <a:r>
              <a:rPr sz="2000" dirty="0">
                <a:latin typeface="Carlito"/>
                <a:cs typeface="Carlito"/>
              </a:rPr>
              <a:t>chart and a </a:t>
            </a:r>
            <a:r>
              <a:rPr sz="2000" spc="-25" dirty="0">
                <a:latin typeface="Carlito"/>
                <a:cs typeface="Carlito"/>
              </a:rPr>
              <a:t>scatter</a:t>
            </a:r>
            <a:r>
              <a:rPr sz="2000" spc="-1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latin typeface="Carlito"/>
                <a:cs typeface="Carlito"/>
              </a:rPr>
              <a:t>Pie </a:t>
            </a:r>
            <a:r>
              <a:rPr sz="2000" dirty="0">
                <a:latin typeface="Carlito"/>
                <a:cs typeface="Carlito"/>
              </a:rPr>
              <a:t>chart </a:t>
            </a:r>
            <a:r>
              <a:rPr sz="2000" spc="-5" dirty="0">
                <a:latin typeface="Carlito"/>
                <a:cs typeface="Carlito"/>
              </a:rPr>
              <a:t>can be selected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show distribution of successful </a:t>
            </a:r>
            <a:r>
              <a:rPr sz="2000" dirty="0">
                <a:latin typeface="Carlito"/>
                <a:cs typeface="Carlito"/>
              </a:rPr>
              <a:t>landings </a:t>
            </a:r>
            <a:r>
              <a:rPr sz="2000" spc="-20" dirty="0">
                <a:latin typeface="Carlito"/>
                <a:cs typeface="Carlito"/>
              </a:rPr>
              <a:t>across </a:t>
            </a:r>
            <a:r>
              <a:rPr sz="2000" dirty="0">
                <a:latin typeface="Carlito"/>
                <a:cs typeface="Carlito"/>
              </a:rPr>
              <a:t>all launch </a:t>
            </a:r>
            <a:r>
              <a:rPr sz="2000" spc="-20" dirty="0">
                <a:latin typeface="Carlito"/>
                <a:cs typeface="Carlito"/>
              </a:rPr>
              <a:t>sites </a:t>
            </a:r>
            <a:r>
              <a:rPr sz="2000" dirty="0">
                <a:latin typeface="Carlito"/>
                <a:cs typeface="Carlito"/>
              </a:rPr>
              <a:t>and  </a:t>
            </a:r>
            <a:r>
              <a:rPr sz="2000" spc="-5" dirty="0">
                <a:latin typeface="Carlito"/>
                <a:cs typeface="Carlito"/>
              </a:rPr>
              <a:t>can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5" dirty="0">
                <a:latin typeface="Carlito"/>
                <a:cs typeface="Carlito"/>
              </a:rPr>
              <a:t>selected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show </a:t>
            </a:r>
            <a:r>
              <a:rPr sz="2000" dirty="0">
                <a:latin typeface="Carlito"/>
                <a:cs typeface="Carlito"/>
              </a:rPr>
              <a:t>individual 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dirty="0">
                <a:latin typeface="Carlito"/>
                <a:cs typeface="Carlito"/>
              </a:rPr>
              <a:t>success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spc="-30" dirty="0"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latin typeface="Carlito"/>
                <a:cs typeface="Carlito"/>
              </a:rPr>
              <a:t>Scatter </a:t>
            </a:r>
            <a:r>
              <a:rPr sz="2000" spc="-5" dirty="0">
                <a:latin typeface="Carlito"/>
                <a:cs typeface="Carlito"/>
              </a:rPr>
              <a:t>plot </a:t>
            </a:r>
            <a:r>
              <a:rPr sz="2000" spc="-40" dirty="0">
                <a:latin typeface="Carlito"/>
                <a:cs typeface="Carlito"/>
              </a:rPr>
              <a:t>takes </a:t>
            </a:r>
            <a:r>
              <a:rPr sz="2000" spc="-20" dirty="0">
                <a:latin typeface="Carlito"/>
                <a:cs typeface="Carlito"/>
              </a:rPr>
              <a:t>two </a:t>
            </a:r>
            <a:r>
              <a:rPr sz="2000" dirty="0">
                <a:latin typeface="Carlito"/>
                <a:cs typeface="Carlito"/>
              </a:rPr>
              <a:t>inputs: All </a:t>
            </a:r>
            <a:r>
              <a:rPr sz="2000" spc="-20" dirty="0">
                <a:latin typeface="Carlito"/>
                <a:cs typeface="Carlito"/>
              </a:rPr>
              <a:t>sites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dirty="0">
                <a:latin typeface="Carlito"/>
                <a:cs typeface="Carlito"/>
              </a:rPr>
              <a:t>individual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payload mass on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slider between </a:t>
            </a:r>
            <a:r>
              <a:rPr sz="2000" dirty="0">
                <a:latin typeface="Carlito"/>
                <a:cs typeface="Carlito"/>
              </a:rPr>
              <a:t>0  and 10000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kg.</a:t>
            </a: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latin typeface="Carlito"/>
                <a:cs typeface="Carlito"/>
              </a:rPr>
              <a:t>The pie </a:t>
            </a:r>
            <a:r>
              <a:rPr sz="2000" dirty="0">
                <a:latin typeface="Carlito"/>
                <a:cs typeface="Carlito"/>
              </a:rPr>
              <a:t>chart is </a:t>
            </a:r>
            <a:r>
              <a:rPr sz="2000" spc="-5" dirty="0">
                <a:latin typeface="Carlito"/>
                <a:cs typeface="Carlito"/>
              </a:rPr>
              <a:t>used </a:t>
            </a:r>
            <a:r>
              <a:rPr sz="2000" spc="-20" dirty="0">
                <a:latin typeface="Carlito"/>
                <a:cs typeface="Carlito"/>
              </a:rPr>
              <a:t>to visualize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dirty="0">
                <a:latin typeface="Carlito"/>
                <a:cs typeface="Carlito"/>
              </a:rPr>
              <a:t>success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25" dirty="0">
                <a:latin typeface="Carlito"/>
                <a:cs typeface="Carlito"/>
              </a:rPr>
              <a:t>scatter </a:t>
            </a:r>
            <a:r>
              <a:rPr sz="2000" spc="-5" dirty="0">
                <a:latin typeface="Carlito"/>
                <a:cs typeface="Carlito"/>
              </a:rPr>
              <a:t>plot can help </a:t>
            </a:r>
            <a:r>
              <a:rPr sz="2000" dirty="0">
                <a:latin typeface="Carlito"/>
                <a:cs typeface="Carlito"/>
              </a:rPr>
              <a:t>us </a:t>
            </a:r>
            <a:r>
              <a:rPr sz="2000" spc="-5" dirty="0">
                <a:latin typeface="Carlito"/>
                <a:cs typeface="Carlito"/>
              </a:rPr>
              <a:t>see how </a:t>
            </a:r>
            <a:r>
              <a:rPr sz="2000" dirty="0">
                <a:latin typeface="Carlito"/>
                <a:cs typeface="Carlito"/>
              </a:rPr>
              <a:t>success </a:t>
            </a:r>
            <a:r>
              <a:rPr sz="2000" spc="-10" dirty="0">
                <a:latin typeface="Carlito"/>
                <a:cs typeface="Carlito"/>
              </a:rPr>
              <a:t>varies </a:t>
            </a:r>
            <a:r>
              <a:rPr sz="2000" spc="-20" dirty="0">
                <a:latin typeface="Carlito"/>
                <a:cs typeface="Carlito"/>
              </a:rPr>
              <a:t>across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sites,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mass,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and</a:t>
            </a:r>
          </a:p>
          <a:p>
            <a:pPr marL="12700">
              <a:lnSpc>
                <a:spcPts val="2350"/>
              </a:lnSpc>
            </a:pP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45" dirty="0"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https://github.com/Ayyodeji/Applied_Data_Science_Capstone/blob/main/Week 3 Interactive Visual Analytics and 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180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spc="-9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spc="-5" dirty="0"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https://github.com/Ayyodeji/Applied_Data_Science_Capstone/blob/main/Week 4 Predictive Analysis (Classification)/Machine Learning 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925399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877981"/>
            <a:ext cx="838199" cy="18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This is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20" dirty="0">
                <a:latin typeface="Carlito"/>
                <a:cs typeface="Carlito"/>
              </a:rPr>
              <a:t>preview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Plotly dashboard.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20" dirty="0">
                <a:latin typeface="Carlito"/>
                <a:cs typeface="Carlito"/>
              </a:rPr>
              <a:t>following </a:t>
            </a:r>
            <a:r>
              <a:rPr sz="1800" spc="-5" dirty="0">
                <a:latin typeface="Carlito"/>
                <a:cs typeface="Carlito"/>
              </a:rPr>
              <a:t>sides will show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results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20" dirty="0">
                <a:latin typeface="Carlito"/>
                <a:cs typeface="Carlito"/>
              </a:rPr>
              <a:t>EDA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spc="-20" dirty="0">
                <a:latin typeface="Carlito"/>
                <a:cs typeface="Carlito"/>
              </a:rPr>
              <a:t>visualization, EDA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dirty="0">
                <a:latin typeface="Carlito"/>
                <a:cs typeface="Carlito"/>
              </a:rPr>
              <a:t>SQL, </a:t>
            </a:r>
            <a:r>
              <a:rPr sz="1800" spc="-25" dirty="0">
                <a:latin typeface="Carlito"/>
                <a:cs typeface="Carlito"/>
              </a:rPr>
              <a:t>Interactive </a:t>
            </a:r>
            <a:r>
              <a:rPr sz="1800" dirty="0">
                <a:latin typeface="Carlito"/>
                <a:cs typeface="Carlito"/>
              </a:rPr>
              <a:t>Map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spc="-20" dirty="0">
                <a:latin typeface="Carlito"/>
                <a:cs typeface="Carlito"/>
              </a:rPr>
              <a:t>Folium,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finally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results </a:t>
            </a:r>
            <a:r>
              <a:rPr sz="1800" spc="-5" dirty="0">
                <a:latin typeface="Carlito"/>
                <a:cs typeface="Carlito"/>
              </a:rPr>
              <a:t>of our </a:t>
            </a:r>
            <a:r>
              <a:rPr sz="1800" dirty="0">
                <a:latin typeface="Carlito"/>
                <a:cs typeface="Carlito"/>
              </a:rPr>
              <a:t>model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about 83%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45" dirty="0">
                <a:latin typeface="Carlito"/>
                <a:cs typeface="Carlito"/>
              </a:rPr>
              <a:t>accuracy.</a:t>
            </a:r>
            <a:endParaRPr sz="1800" dirty="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latin typeface="Arial"/>
                <a:cs typeface="Arial"/>
              </a:rPr>
              <a:t>EXPLORATORY	</a:t>
            </a:r>
            <a:r>
              <a:rPr sz="2400" spc="-340" dirty="0">
                <a:latin typeface="Arial"/>
                <a:cs typeface="Arial"/>
              </a:rPr>
              <a:t>DATA  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spc="-225" dirty="0">
                <a:latin typeface="Arial"/>
                <a:cs typeface="Arial"/>
              </a:rPr>
              <a:t>ANALYSIS	</a:t>
            </a:r>
            <a:r>
              <a:rPr sz="2400" spc="-85" dirty="0">
                <a:latin typeface="Arial"/>
                <a:cs typeface="Arial"/>
              </a:rPr>
              <a:t>WITH	</a:t>
            </a:r>
            <a:r>
              <a:rPr sz="2400" spc="-215" dirty="0">
                <a:latin typeface="Arial"/>
                <a:cs typeface="Arial"/>
              </a:rPr>
              <a:t>SEABORN	</a:t>
            </a:r>
            <a:r>
              <a:rPr sz="2400" spc="-295" dirty="0"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chemeClr val="tx1"/>
                </a:solidFill>
              </a:rPr>
              <a:t>Flight </a:t>
            </a:r>
            <a:r>
              <a:rPr sz="3600" spc="-229" dirty="0">
                <a:solidFill>
                  <a:schemeClr val="tx1"/>
                </a:solidFill>
              </a:rPr>
              <a:t>Number </a:t>
            </a:r>
            <a:r>
              <a:rPr sz="3600" spc="-300" dirty="0">
                <a:solidFill>
                  <a:schemeClr val="tx1"/>
                </a:solidFill>
              </a:rPr>
              <a:t>vs. </a:t>
            </a:r>
            <a:r>
              <a:rPr sz="3600" spc="-310" dirty="0">
                <a:solidFill>
                  <a:schemeClr val="tx1"/>
                </a:solidFill>
              </a:rPr>
              <a:t>Launch</a:t>
            </a:r>
            <a:r>
              <a:rPr sz="3600" spc="-765" dirty="0">
                <a:solidFill>
                  <a:schemeClr val="tx1"/>
                </a:solidFill>
              </a:rPr>
              <a:t> </a:t>
            </a:r>
            <a:r>
              <a:rPr sz="3600" spc="-265" dirty="0">
                <a:solidFill>
                  <a:schemeClr val="tx1"/>
                </a:solidFill>
              </a:rPr>
              <a:t>Site</a:t>
            </a:r>
            <a:endParaRPr sz="360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877981"/>
            <a:ext cx="838199" cy="18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18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latin typeface="Carlito"/>
                <a:cs typeface="Carlito"/>
              </a:rPr>
              <a:t>Graphic </a:t>
            </a:r>
            <a:r>
              <a:rPr sz="1600" spc="-10" dirty="0">
                <a:latin typeface="Carlito"/>
                <a:cs typeface="Carlito"/>
              </a:rPr>
              <a:t>suggests </a:t>
            </a:r>
            <a:r>
              <a:rPr sz="1600" spc="-5" dirty="0">
                <a:latin typeface="Carlito"/>
                <a:cs typeface="Carlito"/>
              </a:rPr>
              <a:t>an </a:t>
            </a:r>
            <a:r>
              <a:rPr sz="1600" spc="-20" dirty="0">
                <a:latin typeface="Carlito"/>
                <a:cs typeface="Carlito"/>
              </a:rPr>
              <a:t>increase </a:t>
            </a:r>
            <a:r>
              <a:rPr sz="1600" dirty="0">
                <a:latin typeface="Carlito"/>
                <a:cs typeface="Carlito"/>
              </a:rPr>
              <a:t>in </a:t>
            </a:r>
            <a:r>
              <a:rPr sz="1600" spc="-15" dirty="0">
                <a:latin typeface="Carlito"/>
                <a:cs typeface="Carlito"/>
              </a:rPr>
              <a:t>success </a:t>
            </a:r>
            <a:r>
              <a:rPr sz="1600" spc="-40" dirty="0">
                <a:latin typeface="Carlito"/>
                <a:cs typeface="Carlito"/>
              </a:rPr>
              <a:t>rate </a:t>
            </a:r>
            <a:r>
              <a:rPr sz="1600" spc="-20" dirty="0">
                <a:latin typeface="Carlito"/>
                <a:cs typeface="Carlito"/>
              </a:rPr>
              <a:t>over </a:t>
            </a:r>
            <a:r>
              <a:rPr sz="1600" spc="-5" dirty="0">
                <a:latin typeface="Carlito"/>
                <a:cs typeface="Carlito"/>
              </a:rPr>
              <a:t>time </a:t>
            </a:r>
            <a:r>
              <a:rPr sz="1600" spc="-20" dirty="0">
                <a:latin typeface="Carlito"/>
                <a:cs typeface="Carlito"/>
              </a:rPr>
              <a:t>(indicated </a:t>
            </a:r>
            <a:r>
              <a:rPr sz="1600" dirty="0">
                <a:latin typeface="Carlito"/>
                <a:cs typeface="Carlito"/>
              </a:rPr>
              <a:t>in </a:t>
            </a:r>
            <a:r>
              <a:rPr sz="1600" spc="-10" dirty="0">
                <a:latin typeface="Carlito"/>
                <a:cs typeface="Carlito"/>
              </a:rPr>
              <a:t>Flight </a:t>
            </a:r>
            <a:r>
              <a:rPr sz="1600" spc="-5" dirty="0">
                <a:latin typeface="Carlito"/>
                <a:cs typeface="Carlito"/>
              </a:rPr>
              <a:t>Number).  </a:t>
            </a:r>
            <a:r>
              <a:rPr sz="1600" spc="-25" dirty="0">
                <a:latin typeface="Carlito"/>
                <a:cs typeface="Carlito"/>
              </a:rPr>
              <a:t>Likely </a:t>
            </a:r>
            <a:r>
              <a:rPr sz="1600" spc="-5" dirty="0">
                <a:latin typeface="Carlito"/>
                <a:cs typeface="Carlito"/>
              </a:rPr>
              <a:t>a big </a:t>
            </a:r>
            <a:r>
              <a:rPr sz="1600" spc="-25" dirty="0">
                <a:latin typeface="Carlito"/>
                <a:cs typeface="Carlito"/>
              </a:rPr>
              <a:t>breakthrough </a:t>
            </a:r>
            <a:r>
              <a:rPr sz="1600" spc="-20" dirty="0">
                <a:latin typeface="Carlito"/>
                <a:cs typeface="Carlito"/>
              </a:rPr>
              <a:t>around </a:t>
            </a:r>
            <a:r>
              <a:rPr sz="1600" spc="-10" dirty="0">
                <a:latin typeface="Carlito"/>
                <a:cs typeface="Carlito"/>
              </a:rPr>
              <a:t>flight </a:t>
            </a:r>
            <a:r>
              <a:rPr sz="1600" spc="-15" dirty="0">
                <a:latin typeface="Carlito"/>
                <a:cs typeface="Carlito"/>
              </a:rPr>
              <a:t>20 </a:t>
            </a:r>
            <a:r>
              <a:rPr sz="1600" spc="-5" dirty="0">
                <a:latin typeface="Carlito"/>
                <a:cs typeface="Carlito"/>
              </a:rPr>
              <a:t>which </a:t>
            </a:r>
            <a:r>
              <a:rPr sz="1600" spc="-15" dirty="0">
                <a:latin typeface="Carlito"/>
                <a:cs typeface="Carlito"/>
              </a:rPr>
              <a:t>significantly </a:t>
            </a:r>
            <a:r>
              <a:rPr sz="1600" spc="-20" dirty="0">
                <a:latin typeface="Carlito"/>
                <a:cs typeface="Carlito"/>
              </a:rPr>
              <a:t>increased </a:t>
            </a:r>
            <a:r>
              <a:rPr sz="1600" spc="-15" dirty="0">
                <a:latin typeface="Carlito"/>
                <a:cs typeface="Carlito"/>
              </a:rPr>
              <a:t>success </a:t>
            </a:r>
            <a:r>
              <a:rPr sz="1600" spc="-25" dirty="0">
                <a:latin typeface="Carlito"/>
                <a:cs typeface="Carlito"/>
              </a:rPr>
              <a:t>rate.  </a:t>
            </a:r>
            <a:r>
              <a:rPr sz="1600" spc="-20" dirty="0">
                <a:latin typeface="Carlito"/>
                <a:cs typeface="Carlito"/>
              </a:rPr>
              <a:t>CCAFS appears </a:t>
            </a:r>
            <a:r>
              <a:rPr sz="1600" spc="-15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be the main </a:t>
            </a:r>
            <a:r>
              <a:rPr sz="1600" spc="-10" dirty="0">
                <a:latin typeface="Carlito"/>
                <a:cs typeface="Carlito"/>
              </a:rPr>
              <a:t>launch </a:t>
            </a:r>
            <a:r>
              <a:rPr sz="1600" spc="-15" dirty="0">
                <a:latin typeface="Carlito"/>
                <a:cs typeface="Carlito"/>
              </a:rPr>
              <a:t>site </a:t>
            </a:r>
            <a:r>
              <a:rPr sz="1600" spc="-5" dirty="0">
                <a:latin typeface="Carlito"/>
                <a:cs typeface="Carlito"/>
              </a:rPr>
              <a:t>as it has the </a:t>
            </a:r>
            <a:r>
              <a:rPr sz="1600" spc="-20" dirty="0">
                <a:latin typeface="Carlito"/>
                <a:cs typeface="Carlito"/>
              </a:rPr>
              <a:t>most</a:t>
            </a:r>
            <a:r>
              <a:rPr sz="1600" spc="-90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925399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8200" y="1882825"/>
            <a:ext cx="8458200" cy="4244111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4000" spc="-30" dirty="0">
                <a:latin typeface="Carlito"/>
                <a:cs typeface="Carlito"/>
              </a:rPr>
              <a:t>Executive </a:t>
            </a:r>
            <a:r>
              <a:rPr sz="4000" spc="-15" dirty="0">
                <a:latin typeface="Carlito"/>
                <a:cs typeface="Carlito"/>
              </a:rPr>
              <a:t>Summary</a:t>
            </a:r>
            <a:r>
              <a:rPr sz="4000" spc="-10" dirty="0">
                <a:latin typeface="Carlito"/>
                <a:cs typeface="Carlito"/>
              </a:rPr>
              <a:t> </a:t>
            </a:r>
            <a:r>
              <a:rPr sz="4000" spc="-15" dirty="0">
                <a:latin typeface="Carlito"/>
                <a:cs typeface="Carlito"/>
              </a:rPr>
              <a:t>(3)</a:t>
            </a:r>
            <a:endParaRPr sz="40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4000" spc="-25" dirty="0">
                <a:latin typeface="Carlito"/>
                <a:cs typeface="Carlito"/>
              </a:rPr>
              <a:t>Introduction</a:t>
            </a:r>
            <a:r>
              <a:rPr sz="4000" spc="-40" dirty="0">
                <a:latin typeface="Carlito"/>
                <a:cs typeface="Carlito"/>
              </a:rPr>
              <a:t> </a:t>
            </a:r>
            <a:r>
              <a:rPr sz="4000" spc="-10" dirty="0">
                <a:latin typeface="Carlito"/>
                <a:cs typeface="Carlito"/>
              </a:rPr>
              <a:t>(4)</a:t>
            </a:r>
            <a:endParaRPr sz="40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4000" spc="-5" dirty="0">
                <a:latin typeface="Carlito"/>
                <a:cs typeface="Carlito"/>
              </a:rPr>
              <a:t>Methodology</a:t>
            </a:r>
            <a:r>
              <a:rPr sz="4000" spc="-60" dirty="0">
                <a:latin typeface="Carlito"/>
                <a:cs typeface="Carlito"/>
              </a:rPr>
              <a:t> </a:t>
            </a:r>
            <a:r>
              <a:rPr sz="4000" spc="-15" dirty="0">
                <a:latin typeface="Carlito"/>
                <a:cs typeface="Carlito"/>
              </a:rPr>
              <a:t>(6)</a:t>
            </a:r>
            <a:endParaRPr sz="40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4000" spc="-25" dirty="0">
                <a:latin typeface="Carlito"/>
                <a:cs typeface="Carlito"/>
              </a:rPr>
              <a:t>Results</a:t>
            </a:r>
            <a:r>
              <a:rPr sz="4000" dirty="0">
                <a:latin typeface="Carlito"/>
                <a:cs typeface="Carlito"/>
              </a:rPr>
              <a:t> </a:t>
            </a:r>
            <a:r>
              <a:rPr sz="4000" spc="-15" dirty="0">
                <a:latin typeface="Carlito"/>
                <a:cs typeface="Carlito"/>
              </a:rPr>
              <a:t>(16)</a:t>
            </a:r>
            <a:endParaRPr sz="40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4000" spc="-10" dirty="0">
                <a:latin typeface="Carlito"/>
                <a:cs typeface="Carlito"/>
              </a:rPr>
              <a:t>Conclusion</a:t>
            </a:r>
            <a:r>
              <a:rPr sz="4000" spc="-80" dirty="0">
                <a:latin typeface="Carlito"/>
                <a:cs typeface="Carlito"/>
              </a:rPr>
              <a:t> </a:t>
            </a:r>
            <a:r>
              <a:rPr sz="4000" spc="-15" dirty="0">
                <a:latin typeface="Carlito"/>
                <a:cs typeface="Carlito"/>
              </a:rPr>
              <a:t>(46)</a:t>
            </a:r>
            <a:endParaRPr sz="40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4000" spc="-5" dirty="0">
                <a:latin typeface="Carlito"/>
                <a:cs typeface="Carlito"/>
              </a:rPr>
              <a:t>Appendix</a:t>
            </a:r>
            <a:r>
              <a:rPr sz="4000" spc="-90" dirty="0">
                <a:latin typeface="Carlito"/>
                <a:cs typeface="Carlito"/>
              </a:rPr>
              <a:t> </a:t>
            </a:r>
            <a:r>
              <a:rPr sz="4000" spc="-15" dirty="0">
                <a:latin typeface="Carlito"/>
                <a:cs typeface="Carlito"/>
              </a:rPr>
              <a:t>(47)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41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891284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967484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latin typeface="Arial"/>
                <a:cs typeface="Arial"/>
              </a:rPr>
              <a:t>EXPLORATORY	</a:t>
            </a:r>
            <a:r>
              <a:rPr sz="2400" spc="-340" dirty="0">
                <a:latin typeface="Arial"/>
                <a:cs typeface="Arial"/>
              </a:rPr>
              <a:t>DATA 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ANALYSIS	</a:t>
            </a:r>
            <a:r>
              <a:rPr sz="2400" spc="-85" dirty="0">
                <a:latin typeface="Arial"/>
                <a:cs typeface="Arial"/>
              </a:rPr>
              <a:t>WITH	</a:t>
            </a:r>
            <a:r>
              <a:rPr sz="2400" spc="-290" dirty="0">
                <a:latin typeface="Arial"/>
                <a:cs typeface="Arial"/>
              </a:rPr>
              <a:t>SQL	</a:t>
            </a:r>
            <a:r>
              <a:rPr sz="2400" spc="-155" dirty="0">
                <a:latin typeface="Arial"/>
                <a:cs typeface="Arial"/>
              </a:rPr>
              <a:t>DB2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latin typeface="Arial"/>
                <a:cs typeface="Arial"/>
              </a:rPr>
              <a:t>INTEGRATED	</a:t>
            </a:r>
            <a:r>
              <a:rPr sz="2400" spc="-95" dirty="0">
                <a:latin typeface="Arial"/>
                <a:cs typeface="Arial"/>
              </a:rPr>
              <a:t>IN	</a:t>
            </a:r>
            <a:r>
              <a:rPr sz="2400" spc="-185" dirty="0">
                <a:latin typeface="Arial"/>
                <a:cs typeface="Arial"/>
              </a:rPr>
              <a:t>PYTHON	</a:t>
            </a:r>
            <a:r>
              <a:rPr sz="2400" spc="-85" dirty="0">
                <a:latin typeface="Arial"/>
                <a:cs typeface="Arial"/>
              </a:rPr>
              <a:t>WITH	</a:t>
            </a:r>
            <a:r>
              <a:rPr sz="2400" spc="-175" dirty="0">
                <a:latin typeface="Arial"/>
                <a:cs typeface="Arial"/>
              </a:rPr>
              <a:t>SQLALCHEMY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Carlito"/>
                <a:cs typeface="Carlito"/>
              </a:rPr>
              <a:t>Query unique 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spc="-5" dirty="0">
                <a:latin typeface="Carlito"/>
                <a:cs typeface="Carlito"/>
              </a:rPr>
              <a:t>names </a:t>
            </a:r>
            <a:r>
              <a:rPr sz="2000" spc="-20" dirty="0">
                <a:latin typeface="Carlito"/>
                <a:cs typeface="Carlito"/>
              </a:rPr>
              <a:t>from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latin typeface="Carlito"/>
                <a:cs typeface="Carlito"/>
              </a:rPr>
              <a:t>CCAFS SLC-40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CCAFSSLC-40 </a:t>
            </a:r>
            <a:r>
              <a:rPr sz="2000" spc="-25" dirty="0">
                <a:latin typeface="Carlito"/>
                <a:cs typeface="Carlito"/>
              </a:rPr>
              <a:t>likely </a:t>
            </a:r>
            <a:r>
              <a:rPr sz="2000" dirty="0">
                <a:latin typeface="Carlito"/>
                <a:cs typeface="Carlito"/>
              </a:rPr>
              <a:t>all </a:t>
            </a:r>
            <a:r>
              <a:rPr sz="2000" spc="-20" dirty="0">
                <a:latin typeface="Carlito"/>
                <a:cs typeface="Carlito"/>
              </a:rPr>
              <a:t>represent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114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same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dirty="0">
                <a:latin typeface="Carlito"/>
                <a:cs typeface="Carlito"/>
              </a:rPr>
              <a:t>with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entry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errors.</a:t>
            </a:r>
            <a:endParaRPr sz="2000" dirty="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latin typeface="Carlito"/>
                <a:cs typeface="Carlito"/>
              </a:rPr>
              <a:t>CCAFS </a:t>
            </a:r>
            <a:r>
              <a:rPr sz="2000" spc="-15" dirty="0">
                <a:latin typeface="Carlito"/>
                <a:cs typeface="Carlito"/>
              </a:rPr>
              <a:t>LC-40 </a:t>
            </a:r>
            <a:r>
              <a:rPr sz="2000" spc="-20" dirty="0">
                <a:latin typeface="Carlito"/>
                <a:cs typeface="Carlito"/>
              </a:rPr>
              <a:t>was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previous </a:t>
            </a:r>
            <a:r>
              <a:rPr sz="2000" spc="-5" dirty="0">
                <a:latin typeface="Carlito"/>
                <a:cs typeface="Carlito"/>
              </a:rPr>
              <a:t>name.  </a:t>
            </a:r>
            <a:r>
              <a:rPr sz="2000" spc="-25" dirty="0">
                <a:latin typeface="Carlito"/>
                <a:cs typeface="Carlito"/>
              </a:rPr>
              <a:t>Likely </a:t>
            </a:r>
            <a:r>
              <a:rPr sz="2000" spc="-5" dirty="0">
                <a:latin typeface="Carlito"/>
                <a:cs typeface="Carlito"/>
              </a:rPr>
              <a:t>only </a:t>
            </a:r>
            <a:r>
              <a:rPr sz="2000" dirty="0">
                <a:latin typeface="Carlito"/>
                <a:cs typeface="Carlito"/>
              </a:rPr>
              <a:t>3 unique </a:t>
            </a:r>
            <a:r>
              <a:rPr sz="2000" spc="-5" dirty="0"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VAFB </a:t>
            </a:r>
            <a:r>
              <a:rPr sz="2000" spc="-10" dirty="0">
                <a:latin typeface="Carlito"/>
                <a:cs typeface="Carlito"/>
              </a:rPr>
              <a:t>SLC-4E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5873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latin typeface="Carlito"/>
                <a:cs typeface="Carlito"/>
              </a:rPr>
              <a:t>First </a:t>
            </a:r>
            <a:r>
              <a:rPr sz="2000" spc="-20" dirty="0">
                <a:latin typeface="Carlito"/>
                <a:cs typeface="Carlito"/>
              </a:rPr>
              <a:t>five </a:t>
            </a:r>
            <a:r>
              <a:rPr sz="2000" spc="-5" dirty="0">
                <a:latin typeface="Carlito"/>
                <a:cs typeface="Carlito"/>
              </a:rPr>
              <a:t>entries 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database with  Launch </a:t>
            </a:r>
            <a:r>
              <a:rPr sz="2000" spc="-15" dirty="0">
                <a:latin typeface="Carlito"/>
                <a:cs typeface="Carlito"/>
              </a:rPr>
              <a:t>Site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name  </a:t>
            </a:r>
            <a:r>
              <a:rPr sz="2000" dirty="0">
                <a:latin typeface="Carlito"/>
                <a:cs typeface="Carlito"/>
              </a:rPr>
              <a:t>beginning </a:t>
            </a:r>
            <a:r>
              <a:rPr sz="2000" spc="-5" dirty="0">
                <a:latin typeface="Carlito"/>
                <a:cs typeface="Carlito"/>
              </a:rPr>
              <a:t>with  </a:t>
            </a:r>
            <a:r>
              <a:rPr sz="2000" dirty="0">
                <a:latin typeface="Carlito"/>
                <a:cs typeface="Carlito"/>
              </a:rPr>
              <a:t>CCA.</a:t>
            </a: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59006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sums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5" dirty="0">
                <a:latin typeface="Carlito"/>
                <a:cs typeface="Carlito"/>
              </a:rPr>
              <a:t>total </a:t>
            </a:r>
            <a:r>
              <a:rPr sz="2000" spc="-10" dirty="0">
                <a:latin typeface="Carlito"/>
                <a:cs typeface="Carlito"/>
              </a:rPr>
              <a:t>payload  </a:t>
            </a:r>
            <a:r>
              <a:rPr sz="2000" spc="-5" dirty="0">
                <a:latin typeface="Carlito"/>
                <a:cs typeface="Carlito"/>
              </a:rPr>
              <a:t>mass </a:t>
            </a:r>
            <a:r>
              <a:rPr sz="2000" dirty="0">
                <a:latin typeface="Carlito"/>
                <a:cs typeface="Carlito"/>
              </a:rPr>
              <a:t>in kg </a:t>
            </a:r>
            <a:r>
              <a:rPr sz="2000" spc="-15" dirty="0">
                <a:latin typeface="Carlito"/>
                <a:cs typeface="Carlito"/>
              </a:rPr>
              <a:t>where </a:t>
            </a:r>
            <a:r>
              <a:rPr sz="2000" dirty="0">
                <a:latin typeface="Carlito"/>
                <a:cs typeface="Carlito"/>
              </a:rPr>
              <a:t>NASA </a:t>
            </a:r>
            <a:r>
              <a:rPr sz="2000" spc="-20" dirty="0">
                <a:latin typeface="Carlito"/>
                <a:cs typeface="Carlito"/>
              </a:rPr>
              <a:t>was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60" dirty="0">
                <a:latin typeface="Carlito"/>
                <a:cs typeface="Carlito"/>
              </a:rPr>
              <a:t>customer.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latin typeface="Carlito"/>
                <a:cs typeface="Carlito"/>
              </a:rPr>
              <a:t>CRS </a:t>
            </a:r>
            <a:r>
              <a:rPr sz="2000" spc="-20" dirty="0">
                <a:latin typeface="Carlito"/>
                <a:cs typeface="Carlito"/>
              </a:rPr>
              <a:t>stands </a:t>
            </a:r>
            <a:r>
              <a:rPr sz="2000" spc="-25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Commercial  </a:t>
            </a:r>
            <a:r>
              <a:rPr sz="2000" spc="-5" dirty="0">
                <a:latin typeface="Carlito"/>
                <a:cs typeface="Carlito"/>
              </a:rPr>
              <a:t>Resupply </a:t>
            </a:r>
            <a:r>
              <a:rPr sz="2000" dirty="0">
                <a:latin typeface="Carlito"/>
                <a:cs typeface="Carlito"/>
              </a:rPr>
              <a:t>Services which</a:t>
            </a:r>
            <a:r>
              <a:rPr sz="2000" spc="-9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indicates 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dirty="0">
                <a:latin typeface="Carlito"/>
                <a:cs typeface="Carlito"/>
              </a:rPr>
              <a:t>these </a:t>
            </a:r>
            <a:r>
              <a:rPr sz="2000" spc="-10" dirty="0">
                <a:latin typeface="Carlito"/>
                <a:cs typeface="Carlito"/>
              </a:rPr>
              <a:t>payloads </a:t>
            </a:r>
            <a:r>
              <a:rPr sz="2000" spc="-20" dirty="0">
                <a:latin typeface="Carlito"/>
                <a:cs typeface="Carlito"/>
              </a:rPr>
              <a:t>were sent to 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International </a:t>
            </a:r>
            <a:r>
              <a:rPr sz="2000" dirty="0">
                <a:latin typeface="Carlito"/>
                <a:cs typeface="Carlito"/>
              </a:rPr>
              <a:t>Space </a:t>
            </a:r>
            <a:r>
              <a:rPr sz="2000" spc="-20" dirty="0">
                <a:latin typeface="Carlito"/>
                <a:cs typeface="Carlito"/>
              </a:rPr>
              <a:t>Station  </a:t>
            </a:r>
            <a:r>
              <a:rPr sz="2000" dirty="0">
                <a:latin typeface="Carlito"/>
                <a:cs typeface="Carlito"/>
              </a:rPr>
              <a:t>(ISS).</a:t>
            </a: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calculates</a:t>
            </a:r>
            <a:r>
              <a:rPr sz="2000" spc="-204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40" dirty="0">
                <a:latin typeface="Carlito"/>
                <a:cs typeface="Carlito"/>
              </a:rPr>
              <a:t>average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 or  </a:t>
            </a:r>
            <a:r>
              <a:rPr sz="2000" dirty="0">
                <a:latin typeface="Carlito"/>
                <a:cs typeface="Carlito"/>
              </a:rPr>
              <a:t>launches which </a:t>
            </a:r>
            <a:r>
              <a:rPr sz="2000" spc="-5" dirty="0">
                <a:latin typeface="Carlito"/>
                <a:cs typeface="Carlito"/>
              </a:rPr>
              <a:t>used 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 </a:t>
            </a:r>
            <a:r>
              <a:rPr sz="2000" dirty="0">
                <a:latin typeface="Carlito"/>
                <a:cs typeface="Carlito"/>
              </a:rPr>
              <a:t>F9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v1.1</a:t>
            </a: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latin typeface="Carlito"/>
                <a:cs typeface="Carlito"/>
              </a:rPr>
              <a:t>Average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 of  </a:t>
            </a:r>
            <a:r>
              <a:rPr sz="2000" dirty="0">
                <a:latin typeface="Carlito"/>
                <a:cs typeface="Carlito"/>
              </a:rPr>
              <a:t>F9 1.1 </a:t>
            </a:r>
            <a:r>
              <a:rPr sz="2000" spc="-5" dirty="0">
                <a:latin typeface="Carlito"/>
                <a:cs typeface="Carlito"/>
              </a:rPr>
              <a:t>is on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low </a:t>
            </a:r>
            <a:r>
              <a:rPr sz="2000" dirty="0">
                <a:latin typeface="Carlito"/>
                <a:cs typeface="Carlito"/>
              </a:rPr>
              <a:t>end</a:t>
            </a:r>
            <a:r>
              <a:rPr sz="2000" spc="-2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of  our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</a:t>
            </a:r>
            <a:r>
              <a:rPr sz="2000" spc="-114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range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35" dirty="0">
                <a:latin typeface="Carlito"/>
                <a:cs typeface="Carlito"/>
              </a:rPr>
              <a:t>first 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spc="-15" dirty="0">
                <a:latin typeface="Carlito"/>
                <a:cs typeface="Carlito"/>
              </a:rPr>
              <a:t>ground </a:t>
            </a:r>
            <a:r>
              <a:rPr sz="2000" spc="-5" dirty="0">
                <a:latin typeface="Carlito"/>
                <a:cs typeface="Carlito"/>
              </a:rPr>
              <a:t>pad</a:t>
            </a:r>
            <a:r>
              <a:rPr sz="2000" spc="-1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landing  </a:t>
            </a:r>
            <a:r>
              <a:rPr sz="2000" spc="-25" dirty="0">
                <a:latin typeface="Carlito"/>
                <a:cs typeface="Carlito"/>
              </a:rPr>
              <a:t>date.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latin typeface="Carlito"/>
                <a:cs typeface="Carlito"/>
              </a:rPr>
              <a:t>First </a:t>
            </a:r>
            <a:r>
              <a:rPr sz="2000" spc="-15" dirty="0">
                <a:latin typeface="Carlito"/>
                <a:cs typeface="Carlito"/>
              </a:rPr>
              <a:t>ground </a:t>
            </a:r>
            <a:r>
              <a:rPr sz="2000" spc="-5" dirty="0">
                <a:latin typeface="Carlito"/>
                <a:cs typeface="Carlito"/>
              </a:rPr>
              <a:t>pad </a:t>
            </a:r>
            <a:r>
              <a:rPr sz="2000" dirty="0">
                <a:latin typeface="Carlito"/>
                <a:cs typeface="Carlito"/>
              </a:rPr>
              <a:t>landing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wasn’t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latin typeface="Carlito"/>
                <a:cs typeface="Carlito"/>
              </a:rPr>
              <a:t>until </a:t>
            </a:r>
            <a:r>
              <a:rPr sz="2000" dirty="0">
                <a:latin typeface="Carlito"/>
                <a:cs typeface="Carlito"/>
              </a:rPr>
              <a:t>the end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2015.</a:t>
            </a: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landings in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general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latin typeface="Carlito"/>
                <a:cs typeface="Carlito"/>
              </a:rPr>
              <a:t>appear </a:t>
            </a:r>
            <a:r>
              <a:rPr sz="2000" spc="-20" dirty="0">
                <a:latin typeface="Carlito"/>
                <a:cs typeface="Carlito"/>
              </a:rPr>
              <a:t>starting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2014.</a:t>
            </a: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257173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3777" y="2590800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rlito"/>
                <a:cs typeface="Carlito"/>
              </a:rPr>
              <a:t>Collected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20" dirty="0">
                <a:latin typeface="Carlito"/>
                <a:cs typeface="Carlito"/>
              </a:rPr>
              <a:t>from </a:t>
            </a:r>
            <a:r>
              <a:rPr sz="2200" spc="-15" dirty="0">
                <a:latin typeface="Carlito"/>
                <a:cs typeface="Carlito"/>
              </a:rPr>
              <a:t>public SpaceX </a:t>
            </a:r>
            <a:r>
              <a:rPr sz="2200" spc="-5" dirty="0">
                <a:latin typeface="Carlito"/>
                <a:cs typeface="Carlito"/>
              </a:rPr>
              <a:t>API and </a:t>
            </a:r>
            <a:r>
              <a:rPr sz="2200" spc="-10" dirty="0">
                <a:latin typeface="Carlito"/>
                <a:cs typeface="Carlito"/>
              </a:rPr>
              <a:t>SpaceX </a:t>
            </a:r>
            <a:r>
              <a:rPr sz="2200" spc="-5" dirty="0">
                <a:latin typeface="Carlito"/>
                <a:cs typeface="Carlito"/>
              </a:rPr>
              <a:t>Wikipedia </a:t>
            </a:r>
            <a:r>
              <a:rPr sz="2200" spc="-20" dirty="0">
                <a:latin typeface="Carlito"/>
                <a:cs typeface="Carlito"/>
              </a:rPr>
              <a:t>page. </a:t>
            </a:r>
            <a:r>
              <a:rPr sz="2200" spc="-25" dirty="0">
                <a:latin typeface="Carlito"/>
                <a:cs typeface="Carlito"/>
              </a:rPr>
              <a:t>Created </a:t>
            </a:r>
            <a:r>
              <a:rPr sz="2200" spc="-5" dirty="0">
                <a:latin typeface="Carlito"/>
                <a:cs typeface="Carlito"/>
              </a:rPr>
              <a:t>labels  </a:t>
            </a:r>
            <a:r>
              <a:rPr sz="2200" spc="-20" dirty="0">
                <a:latin typeface="Carlito"/>
                <a:cs typeface="Carlito"/>
              </a:rPr>
              <a:t>column </a:t>
            </a:r>
            <a:r>
              <a:rPr sz="2200" spc="-35" dirty="0">
                <a:latin typeface="Carlito"/>
                <a:cs typeface="Carlito"/>
              </a:rPr>
              <a:t>‘class’ </a:t>
            </a:r>
            <a:r>
              <a:rPr sz="2200" spc="-5" dirty="0">
                <a:latin typeface="Carlito"/>
                <a:cs typeface="Carlito"/>
              </a:rPr>
              <a:t>which classifies </a:t>
            </a:r>
            <a:r>
              <a:rPr sz="2200" spc="-20" dirty="0">
                <a:latin typeface="Carlito"/>
                <a:cs typeface="Carlito"/>
              </a:rPr>
              <a:t>successful </a:t>
            </a:r>
            <a:r>
              <a:rPr sz="2200" spc="-5" dirty="0">
                <a:latin typeface="Carlito"/>
                <a:cs typeface="Carlito"/>
              </a:rPr>
              <a:t>landings. </a:t>
            </a:r>
            <a:r>
              <a:rPr sz="2200" spc="-20" dirty="0">
                <a:latin typeface="Carlito"/>
                <a:cs typeface="Carlito"/>
              </a:rPr>
              <a:t>Explored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10" dirty="0">
                <a:latin typeface="Carlito"/>
                <a:cs typeface="Carlito"/>
              </a:rPr>
              <a:t>using </a:t>
            </a:r>
            <a:r>
              <a:rPr sz="2200" dirty="0">
                <a:latin typeface="Carlito"/>
                <a:cs typeface="Carlito"/>
              </a:rPr>
              <a:t>SQL,  </a:t>
            </a:r>
            <a:r>
              <a:rPr sz="2200" spc="-20" dirty="0">
                <a:latin typeface="Carlito"/>
                <a:cs typeface="Carlito"/>
              </a:rPr>
              <a:t>visualization, </a:t>
            </a:r>
            <a:r>
              <a:rPr sz="2200" spc="-25" dirty="0">
                <a:latin typeface="Carlito"/>
                <a:cs typeface="Carlito"/>
              </a:rPr>
              <a:t>folium </a:t>
            </a:r>
            <a:r>
              <a:rPr sz="2200" spc="-15" dirty="0">
                <a:latin typeface="Carlito"/>
                <a:cs typeface="Carlito"/>
              </a:rPr>
              <a:t>maps,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dashboards. </a:t>
            </a:r>
            <a:r>
              <a:rPr sz="2200" spc="-25" dirty="0">
                <a:latin typeface="Carlito"/>
                <a:cs typeface="Carlito"/>
              </a:rPr>
              <a:t>Gathered </a:t>
            </a:r>
            <a:r>
              <a:rPr sz="2200" spc="-30" dirty="0">
                <a:latin typeface="Carlito"/>
                <a:cs typeface="Carlito"/>
              </a:rPr>
              <a:t>relevant </a:t>
            </a:r>
            <a:r>
              <a:rPr sz="2200" spc="-20" dirty="0">
                <a:latin typeface="Carlito"/>
                <a:cs typeface="Carlito"/>
              </a:rPr>
              <a:t>columns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be </a:t>
            </a:r>
            <a:r>
              <a:rPr sz="2200" spc="-10" dirty="0">
                <a:latin typeface="Carlito"/>
                <a:cs typeface="Carlito"/>
              </a:rPr>
              <a:t>used </a:t>
            </a:r>
            <a:r>
              <a:rPr sz="2200" spc="-5" dirty="0">
                <a:latin typeface="Carlito"/>
                <a:cs typeface="Carlito"/>
              </a:rPr>
              <a:t>as  </a:t>
            </a:r>
            <a:r>
              <a:rPr sz="2200" spc="-30" dirty="0">
                <a:latin typeface="Carlito"/>
                <a:cs typeface="Carlito"/>
              </a:rPr>
              <a:t>features. </a:t>
            </a:r>
            <a:r>
              <a:rPr sz="2200" spc="-20" dirty="0">
                <a:latin typeface="Carlito"/>
                <a:cs typeface="Carlito"/>
              </a:rPr>
              <a:t>Changed </a:t>
            </a:r>
            <a:r>
              <a:rPr sz="2200" spc="-5" dirty="0">
                <a:latin typeface="Carlito"/>
                <a:cs typeface="Carlito"/>
              </a:rPr>
              <a:t>all </a:t>
            </a:r>
            <a:r>
              <a:rPr sz="2200" spc="-25" dirty="0">
                <a:latin typeface="Carlito"/>
                <a:cs typeface="Carlito"/>
              </a:rPr>
              <a:t>categorical </a:t>
            </a:r>
            <a:r>
              <a:rPr sz="2200" spc="-20" dirty="0">
                <a:latin typeface="Carlito"/>
                <a:cs typeface="Carlito"/>
              </a:rPr>
              <a:t>variables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binary </a:t>
            </a:r>
            <a:r>
              <a:rPr sz="2200" spc="-15" dirty="0">
                <a:latin typeface="Carlito"/>
                <a:cs typeface="Carlito"/>
              </a:rPr>
              <a:t>using </a:t>
            </a:r>
            <a:r>
              <a:rPr sz="2200" spc="-5" dirty="0">
                <a:latin typeface="Carlito"/>
                <a:cs typeface="Carlito"/>
              </a:rPr>
              <a:t>one hot </a:t>
            </a:r>
            <a:r>
              <a:rPr sz="2200" spc="-20" dirty="0">
                <a:latin typeface="Carlito"/>
                <a:cs typeface="Carlito"/>
              </a:rPr>
              <a:t>encoding.  </a:t>
            </a:r>
            <a:r>
              <a:rPr sz="2200" spc="-25" dirty="0">
                <a:latin typeface="Carlito"/>
                <a:cs typeface="Carlito"/>
              </a:rPr>
              <a:t>Standardized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used </a:t>
            </a:r>
            <a:r>
              <a:rPr sz="2200" spc="-20" dirty="0">
                <a:latin typeface="Carlito"/>
                <a:cs typeface="Carlito"/>
              </a:rPr>
              <a:t>GridSearchCV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15" dirty="0">
                <a:latin typeface="Carlito"/>
                <a:cs typeface="Carlito"/>
              </a:rPr>
              <a:t>find </a:t>
            </a:r>
            <a:r>
              <a:rPr sz="2200" spc="-20" dirty="0">
                <a:latin typeface="Carlito"/>
                <a:cs typeface="Carlito"/>
              </a:rPr>
              <a:t>best </a:t>
            </a:r>
            <a:r>
              <a:rPr sz="2200" spc="-40" dirty="0">
                <a:latin typeface="Carlito"/>
                <a:cs typeface="Carlito"/>
              </a:rPr>
              <a:t>parameters </a:t>
            </a:r>
            <a:r>
              <a:rPr sz="2200" spc="-35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machine learning  models. </a:t>
            </a:r>
            <a:r>
              <a:rPr sz="2200" spc="-20" dirty="0">
                <a:latin typeface="Carlito"/>
                <a:cs typeface="Carlito"/>
              </a:rPr>
              <a:t>Visualize </a:t>
            </a:r>
            <a:r>
              <a:rPr sz="2200" spc="-25" dirty="0">
                <a:latin typeface="Carlito"/>
                <a:cs typeface="Carlito"/>
              </a:rPr>
              <a:t>accuracy score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all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models.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rlito"/>
                <a:cs typeface="Carlito"/>
              </a:rPr>
              <a:t>Four </a:t>
            </a:r>
            <a:r>
              <a:rPr sz="2200" spc="-15" dirty="0">
                <a:latin typeface="Carlito"/>
                <a:cs typeface="Carlito"/>
              </a:rPr>
              <a:t>machine </a:t>
            </a:r>
            <a:r>
              <a:rPr sz="2200" spc="-5" dirty="0">
                <a:latin typeface="Carlito"/>
                <a:cs typeface="Carlito"/>
              </a:rPr>
              <a:t>learning models </a:t>
            </a:r>
            <a:r>
              <a:rPr sz="2200" spc="-25" dirty="0">
                <a:latin typeface="Carlito"/>
                <a:cs typeface="Carlito"/>
              </a:rPr>
              <a:t>were </a:t>
            </a:r>
            <a:r>
              <a:rPr sz="2200" spc="-20" dirty="0">
                <a:latin typeface="Carlito"/>
                <a:cs typeface="Carlito"/>
              </a:rPr>
              <a:t>produced: </a:t>
            </a:r>
            <a:r>
              <a:rPr sz="2200" spc="-5" dirty="0">
                <a:latin typeface="Carlito"/>
                <a:cs typeface="Carlito"/>
              </a:rPr>
              <a:t>Logistic </a:t>
            </a:r>
            <a:r>
              <a:rPr sz="2200" spc="-20" dirty="0">
                <a:latin typeface="Carlito"/>
                <a:cs typeface="Carlito"/>
              </a:rPr>
              <a:t>Regression, </a:t>
            </a:r>
            <a:r>
              <a:rPr sz="2200" spc="-15" dirty="0">
                <a:latin typeface="Carlito"/>
                <a:cs typeface="Carlito"/>
              </a:rPr>
              <a:t>Support </a:t>
            </a:r>
            <a:r>
              <a:rPr sz="2200" spc="-50" dirty="0">
                <a:latin typeface="Carlito"/>
                <a:cs typeface="Carlito"/>
              </a:rPr>
              <a:t>Vector  </a:t>
            </a:r>
            <a:r>
              <a:rPr sz="2200" spc="-5" dirty="0">
                <a:latin typeface="Carlito"/>
                <a:cs typeface="Carlito"/>
              </a:rPr>
              <a:t>Machine, </a:t>
            </a:r>
            <a:r>
              <a:rPr sz="2200" spc="-15" dirty="0">
                <a:latin typeface="Carlito"/>
                <a:cs typeface="Carlito"/>
              </a:rPr>
              <a:t>Decision </a:t>
            </a:r>
            <a:r>
              <a:rPr sz="2200" spc="-80" dirty="0">
                <a:latin typeface="Carlito"/>
                <a:cs typeface="Carlito"/>
              </a:rPr>
              <a:t>Tree </a:t>
            </a:r>
            <a:r>
              <a:rPr sz="2200" spc="-45" dirty="0">
                <a:latin typeface="Carlito"/>
                <a:cs typeface="Carlito"/>
              </a:rPr>
              <a:t>Classifier, </a:t>
            </a:r>
            <a:r>
              <a:rPr sz="2200" spc="-5" dirty="0">
                <a:latin typeface="Carlito"/>
                <a:cs typeface="Carlito"/>
              </a:rPr>
              <a:t>and K </a:t>
            </a:r>
            <a:r>
              <a:rPr sz="2200" spc="-20" dirty="0">
                <a:latin typeface="Carlito"/>
                <a:cs typeface="Carlito"/>
              </a:rPr>
              <a:t>Nearest Neighbors. </a:t>
            </a:r>
            <a:r>
              <a:rPr sz="2200" spc="-5" dirty="0">
                <a:latin typeface="Carlito"/>
                <a:cs typeface="Carlito"/>
              </a:rPr>
              <a:t>All </a:t>
            </a:r>
            <a:r>
              <a:rPr sz="2200" spc="-20" dirty="0">
                <a:latin typeface="Carlito"/>
                <a:cs typeface="Carlito"/>
              </a:rPr>
              <a:t>produced </a:t>
            </a:r>
            <a:r>
              <a:rPr sz="2200" spc="-15" dirty="0">
                <a:latin typeface="Carlito"/>
                <a:cs typeface="Carlito"/>
              </a:rPr>
              <a:t>similar </a:t>
            </a:r>
            <a:r>
              <a:rPr sz="2200" spc="-20" dirty="0">
                <a:latin typeface="Carlito"/>
                <a:cs typeface="Carlito"/>
              </a:rPr>
              <a:t>results  </a:t>
            </a:r>
            <a:r>
              <a:rPr sz="2200" spc="-5" dirty="0">
                <a:latin typeface="Carlito"/>
                <a:cs typeface="Carlito"/>
              </a:rPr>
              <a:t>with </a:t>
            </a:r>
            <a:r>
              <a:rPr sz="2200" spc="-25" dirty="0">
                <a:latin typeface="Carlito"/>
                <a:cs typeface="Carlito"/>
              </a:rPr>
              <a:t>accuracy </a:t>
            </a:r>
            <a:r>
              <a:rPr sz="2200" spc="-45" dirty="0">
                <a:latin typeface="Carlito"/>
                <a:cs typeface="Carlito"/>
              </a:rPr>
              <a:t>rate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about 83.33%. All models </a:t>
            </a:r>
            <a:r>
              <a:rPr sz="2200" spc="-20" dirty="0">
                <a:latin typeface="Carlito"/>
                <a:cs typeface="Carlito"/>
              </a:rPr>
              <a:t>over </a:t>
            </a:r>
            <a:r>
              <a:rPr sz="2200" spc="-25" dirty="0">
                <a:latin typeface="Carlito"/>
                <a:cs typeface="Carlito"/>
              </a:rPr>
              <a:t>predicted </a:t>
            </a:r>
            <a:r>
              <a:rPr sz="2200" spc="-20" dirty="0">
                <a:latin typeface="Carlito"/>
                <a:cs typeface="Carlito"/>
              </a:rPr>
              <a:t>successful </a:t>
            </a:r>
            <a:r>
              <a:rPr sz="2200" spc="-5" dirty="0">
                <a:latin typeface="Carlito"/>
                <a:cs typeface="Carlito"/>
              </a:rPr>
              <a:t>landings. </a:t>
            </a:r>
            <a:r>
              <a:rPr sz="2200" spc="-20" dirty="0">
                <a:latin typeface="Carlito"/>
                <a:cs typeface="Carlito"/>
              </a:rPr>
              <a:t>More 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5" dirty="0">
                <a:latin typeface="Carlito"/>
                <a:cs typeface="Carlito"/>
              </a:rPr>
              <a:t>needed </a:t>
            </a:r>
            <a:r>
              <a:rPr sz="2200" spc="-35" dirty="0">
                <a:latin typeface="Carlito"/>
                <a:cs typeface="Carlito"/>
              </a:rPr>
              <a:t>for </a:t>
            </a:r>
            <a:r>
              <a:rPr sz="2200" spc="-40" dirty="0">
                <a:latin typeface="Carlito"/>
                <a:cs typeface="Carlito"/>
              </a:rPr>
              <a:t>better </a:t>
            </a:r>
            <a:r>
              <a:rPr sz="2200" spc="-5" dirty="0">
                <a:latin typeface="Carlito"/>
                <a:cs typeface="Carlito"/>
              </a:rPr>
              <a:t>model </a:t>
            </a:r>
            <a:r>
              <a:rPr sz="2200" spc="-20" dirty="0">
                <a:latin typeface="Carlito"/>
                <a:cs typeface="Carlito"/>
              </a:rPr>
              <a:t>determination </a:t>
            </a:r>
            <a:r>
              <a:rPr sz="2200" spc="-5" dirty="0">
                <a:latin typeface="Carlito"/>
                <a:cs typeface="Carlito"/>
              </a:rPr>
              <a:t>and</a:t>
            </a:r>
            <a:r>
              <a:rPr sz="2200" spc="204" dirty="0">
                <a:latin typeface="Carlito"/>
                <a:cs typeface="Carlito"/>
              </a:rPr>
              <a:t> </a:t>
            </a:r>
            <a:r>
              <a:rPr sz="2200" spc="-50" dirty="0">
                <a:latin typeface="Carlito"/>
                <a:cs typeface="Carlito"/>
              </a:rPr>
              <a:t>accuracy.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four  booster </a:t>
            </a:r>
            <a:r>
              <a:rPr sz="2000" spc="-25" dirty="0">
                <a:latin typeface="Carlito"/>
                <a:cs typeface="Carlito"/>
              </a:rPr>
              <a:t>versions </a:t>
            </a:r>
            <a:r>
              <a:rPr sz="2000" spc="-5" dirty="0">
                <a:latin typeface="Carlito"/>
                <a:cs typeface="Carlito"/>
              </a:rPr>
              <a:t>that had  successful </a:t>
            </a:r>
            <a:r>
              <a:rPr sz="2000" spc="-20" dirty="0">
                <a:latin typeface="Carlito"/>
                <a:cs typeface="Carlito"/>
              </a:rPr>
              <a:t>drone </a:t>
            </a:r>
            <a:r>
              <a:rPr sz="2000" spc="-5" dirty="0">
                <a:latin typeface="Carlito"/>
                <a:cs typeface="Carlito"/>
              </a:rPr>
              <a:t>ship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landings  and a </a:t>
            </a:r>
            <a:r>
              <a:rPr sz="2000" spc="-5" dirty="0">
                <a:latin typeface="Carlito"/>
                <a:cs typeface="Carlito"/>
              </a:rPr>
              <a:t>payload mass between  </a:t>
            </a:r>
            <a:r>
              <a:rPr sz="2000" dirty="0">
                <a:latin typeface="Carlito"/>
                <a:cs typeface="Carlito"/>
              </a:rPr>
              <a:t>4000 and 6000</a:t>
            </a:r>
            <a:r>
              <a:rPr sz="2000" spc="-16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noninclusively.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5" dirty="0">
                <a:latin typeface="Carlito"/>
                <a:cs typeface="Carlito"/>
              </a:rPr>
              <a:t>count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-1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each</a:t>
            </a:r>
          </a:p>
          <a:p>
            <a:pPr marL="12700">
              <a:lnSpc>
                <a:spcPts val="2305"/>
              </a:lnSpc>
            </a:pPr>
            <a:r>
              <a:rPr sz="2000" spc="-5" dirty="0">
                <a:latin typeface="Carlito"/>
                <a:cs typeface="Carlito"/>
              </a:rPr>
              <a:t>mission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outcome.</a:t>
            </a:r>
            <a:endParaRPr sz="2000" dirty="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latin typeface="Carlito"/>
                <a:cs typeface="Carlito"/>
              </a:rPr>
              <a:t>SpaceX </a:t>
            </a:r>
            <a:r>
              <a:rPr sz="2000" spc="-5" dirty="0">
                <a:latin typeface="Carlito"/>
                <a:cs typeface="Carlito"/>
              </a:rPr>
              <a:t>appears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achieve </a:t>
            </a:r>
            <a:r>
              <a:rPr sz="2000" dirty="0">
                <a:latin typeface="Carlito"/>
                <a:cs typeface="Carlito"/>
              </a:rPr>
              <a:t>its  </a:t>
            </a:r>
            <a:r>
              <a:rPr sz="2000" spc="-5" dirty="0">
                <a:latin typeface="Carlito"/>
                <a:cs typeface="Carlito"/>
              </a:rPr>
              <a:t>mission </a:t>
            </a:r>
            <a:r>
              <a:rPr sz="2000" spc="-20" dirty="0">
                <a:latin typeface="Carlito"/>
                <a:cs typeface="Carlito"/>
              </a:rPr>
              <a:t>outcome </a:t>
            </a:r>
            <a:r>
              <a:rPr sz="2000" spc="-5" dirty="0">
                <a:latin typeface="Carlito"/>
                <a:cs typeface="Carlito"/>
              </a:rPr>
              <a:t>nearly </a:t>
            </a:r>
            <a:r>
              <a:rPr sz="2000" dirty="0">
                <a:latin typeface="Carlito"/>
                <a:cs typeface="Carlito"/>
              </a:rPr>
              <a:t>99%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5" dirty="0">
                <a:latin typeface="Carlito"/>
                <a:cs typeface="Carlito"/>
              </a:rPr>
              <a:t>time.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means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spc="-20" dirty="0">
                <a:latin typeface="Carlito"/>
                <a:cs typeface="Carlito"/>
              </a:rPr>
              <a:t>most </a:t>
            </a:r>
            <a:r>
              <a:rPr sz="2000" dirty="0">
                <a:latin typeface="Carlito"/>
                <a:cs typeface="Carlito"/>
              </a:rPr>
              <a:t>of the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landing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latin typeface="Carlito"/>
                <a:cs typeface="Carlito"/>
              </a:rPr>
              <a:t>failures are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intended.</a:t>
            </a:r>
            <a:endParaRPr sz="2000" dirty="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latin typeface="Carlito"/>
                <a:cs typeface="Carlito"/>
              </a:rPr>
              <a:t>Interestingly, </a:t>
            </a:r>
            <a:r>
              <a:rPr sz="2000" spc="-5" dirty="0">
                <a:latin typeface="Carlito"/>
                <a:cs typeface="Carlito"/>
              </a:rPr>
              <a:t>one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5" dirty="0">
                <a:latin typeface="Carlito"/>
                <a:cs typeface="Carlito"/>
              </a:rPr>
              <a:t>has </a:t>
            </a:r>
            <a:r>
              <a:rPr sz="2000" dirty="0">
                <a:latin typeface="Carlito"/>
                <a:cs typeface="Carlito"/>
              </a:rPr>
              <a:t>an  unclear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25" dirty="0">
                <a:latin typeface="Carlito"/>
                <a:cs typeface="Carlito"/>
              </a:rPr>
              <a:t>status </a:t>
            </a:r>
            <a:r>
              <a:rPr sz="2000" dirty="0">
                <a:latin typeface="Carlito"/>
                <a:cs typeface="Carlito"/>
              </a:rPr>
              <a:t>and  </a:t>
            </a:r>
            <a:r>
              <a:rPr sz="2000" spc="-20" dirty="0">
                <a:latin typeface="Carlito"/>
                <a:cs typeface="Carlito"/>
              </a:rPr>
              <a:t>unfortunately </a:t>
            </a:r>
            <a:r>
              <a:rPr sz="2000" spc="-5" dirty="0">
                <a:latin typeface="Carlito"/>
                <a:cs typeface="Carlito"/>
              </a:rPr>
              <a:t>one </a:t>
            </a:r>
            <a:r>
              <a:rPr sz="2000" spc="-20" dirty="0">
                <a:latin typeface="Carlito"/>
                <a:cs typeface="Carlito"/>
              </a:rPr>
              <a:t>failed </a:t>
            </a:r>
            <a:r>
              <a:rPr sz="2000" spc="-5" dirty="0">
                <a:latin typeface="Carlito"/>
                <a:cs typeface="Carlito"/>
              </a:rPr>
              <a:t>in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flight.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versions </a:t>
            </a:r>
            <a:r>
              <a:rPr sz="2000" spc="-5" dirty="0">
                <a:latin typeface="Carlito"/>
                <a:cs typeface="Carlito"/>
              </a:rPr>
              <a:t>that  carried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highest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 of </a:t>
            </a:r>
            <a:r>
              <a:rPr sz="2000" dirty="0">
                <a:latin typeface="Carlito"/>
                <a:cs typeface="Carlito"/>
              </a:rPr>
              <a:t>15600  kg.</a:t>
            </a: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latin typeface="Carlito"/>
                <a:cs typeface="Carlito"/>
              </a:rPr>
              <a:t>These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versions </a:t>
            </a:r>
            <a:r>
              <a:rPr sz="2000" spc="-20" dirty="0">
                <a:latin typeface="Carlito"/>
                <a:cs typeface="Carlito"/>
              </a:rPr>
              <a:t>are </a:t>
            </a:r>
            <a:r>
              <a:rPr sz="2000" spc="-15" dirty="0">
                <a:latin typeface="Carlito"/>
                <a:cs typeface="Carlito"/>
              </a:rPr>
              <a:t>very </a:t>
            </a:r>
            <a:r>
              <a:rPr sz="2000" spc="-5" dirty="0">
                <a:latin typeface="Carlito"/>
                <a:cs typeface="Carlito"/>
              </a:rPr>
              <a:t>similar </a:t>
            </a:r>
            <a:r>
              <a:rPr sz="2000" dirty="0">
                <a:latin typeface="Carlito"/>
                <a:cs typeface="Carlito"/>
              </a:rPr>
              <a:t>and  all </a:t>
            </a:r>
            <a:r>
              <a:rPr sz="2000" spc="-2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F9 B5 </a:t>
            </a:r>
            <a:r>
              <a:rPr sz="2000" spc="-5" dirty="0">
                <a:latin typeface="Carlito"/>
                <a:cs typeface="Carlito"/>
              </a:rPr>
              <a:t>B10xx.x</a:t>
            </a:r>
            <a:r>
              <a:rPr sz="2000" spc="-140" dirty="0">
                <a:latin typeface="Carlito"/>
                <a:cs typeface="Carlito"/>
              </a:rPr>
              <a:t> </a:t>
            </a:r>
            <a:r>
              <a:rPr sz="2000" spc="-45" dirty="0">
                <a:latin typeface="Carlito"/>
                <a:cs typeface="Carlito"/>
              </a:rPr>
              <a:t>variety.</a:t>
            </a:r>
            <a:endParaRPr sz="2000" dirty="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spc="-25" dirty="0">
                <a:latin typeface="Carlito"/>
                <a:cs typeface="Carlito"/>
              </a:rPr>
              <a:t>likely </a:t>
            </a:r>
            <a:r>
              <a:rPr sz="2000" spc="-20" dirty="0">
                <a:latin typeface="Carlito"/>
                <a:cs typeface="Carlito"/>
              </a:rPr>
              <a:t>indicates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 </a:t>
            </a:r>
            <a:r>
              <a:rPr sz="2000" spc="-25" dirty="0">
                <a:latin typeface="Carlito"/>
                <a:cs typeface="Carlito"/>
              </a:rPr>
              <a:t>correlates 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 </a:t>
            </a:r>
            <a:r>
              <a:rPr sz="2000" spc="-5" dirty="0">
                <a:latin typeface="Carlito"/>
                <a:cs typeface="Carlito"/>
              </a:rPr>
              <a:t>that is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used.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Month,</a:t>
            </a:r>
            <a:r>
              <a:rPr sz="2000" spc="-1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Landing  </a:t>
            </a:r>
            <a:r>
              <a:rPr sz="2000" spc="-10" dirty="0">
                <a:latin typeface="Carlito"/>
                <a:cs typeface="Carlito"/>
              </a:rPr>
              <a:t>Outcome, Booster </a:t>
            </a:r>
            <a:r>
              <a:rPr sz="2000" spc="-40" dirty="0">
                <a:latin typeface="Carlito"/>
                <a:cs typeface="Carlito"/>
              </a:rPr>
              <a:t>Version, </a:t>
            </a:r>
            <a:r>
              <a:rPr sz="2000" spc="-25" dirty="0">
                <a:latin typeface="Carlito"/>
                <a:cs typeface="Carlito"/>
              </a:rPr>
              <a:t>Payload  </a:t>
            </a:r>
            <a:r>
              <a:rPr sz="2000" dirty="0">
                <a:latin typeface="Carlito"/>
                <a:cs typeface="Carlito"/>
              </a:rPr>
              <a:t>Mass </a:t>
            </a:r>
            <a:r>
              <a:rPr sz="2000" spc="-5" dirty="0">
                <a:latin typeface="Carlito"/>
                <a:cs typeface="Carlito"/>
              </a:rPr>
              <a:t>(kg),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2015  launches </a:t>
            </a:r>
            <a:r>
              <a:rPr sz="2000" spc="-10" dirty="0">
                <a:latin typeface="Carlito"/>
                <a:cs typeface="Carlito"/>
              </a:rPr>
              <a:t>where </a:t>
            </a:r>
            <a:r>
              <a:rPr sz="2000" spc="-25" dirty="0">
                <a:latin typeface="Carlito"/>
                <a:cs typeface="Carlito"/>
              </a:rPr>
              <a:t>stage </a:t>
            </a:r>
            <a:r>
              <a:rPr sz="2000" dirty="0">
                <a:latin typeface="Carlito"/>
                <a:cs typeface="Carlito"/>
              </a:rPr>
              <a:t>1 </a:t>
            </a:r>
            <a:r>
              <a:rPr sz="2000" spc="-20" dirty="0">
                <a:latin typeface="Carlito"/>
                <a:cs typeface="Carlito"/>
              </a:rPr>
              <a:t>failed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land  on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20" dirty="0">
                <a:latin typeface="Carlito"/>
                <a:cs typeface="Carlito"/>
              </a:rPr>
              <a:t>drone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ship.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latin typeface="Carlito"/>
                <a:cs typeface="Carlito"/>
              </a:rPr>
              <a:t>There were two </a:t>
            </a:r>
            <a:r>
              <a:rPr sz="2000" spc="-5" dirty="0">
                <a:latin typeface="Carlito"/>
                <a:cs typeface="Carlito"/>
              </a:rPr>
              <a:t>such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occurrences.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6072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20" dirty="0">
                <a:latin typeface="Carlito"/>
                <a:cs typeface="Carlito"/>
              </a:rPr>
              <a:t>list </a:t>
            </a:r>
            <a:r>
              <a:rPr sz="2000" spc="-5" dirty="0">
                <a:latin typeface="Carlito"/>
                <a:cs typeface="Carlito"/>
              </a:rPr>
              <a:t>of successful</a:t>
            </a:r>
            <a:r>
              <a:rPr sz="2000" spc="-1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landings  and </a:t>
            </a:r>
            <a:r>
              <a:rPr sz="2000" spc="-5" dirty="0">
                <a:latin typeface="Carlito"/>
                <a:cs typeface="Carlito"/>
              </a:rPr>
              <a:t>between </a:t>
            </a:r>
            <a:r>
              <a:rPr sz="2000" dirty="0">
                <a:latin typeface="Carlito"/>
                <a:cs typeface="Carlito"/>
              </a:rPr>
              <a:t>2010-06-04 and 2017-03-20  </a:t>
            </a:r>
            <a:r>
              <a:rPr sz="2000" spc="-25" dirty="0">
                <a:latin typeface="Carlito"/>
                <a:cs typeface="Carlito"/>
              </a:rPr>
              <a:t>inclusively.</a:t>
            </a:r>
            <a:endParaRPr sz="2000" dirty="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latin typeface="Carlito"/>
                <a:cs typeface="Carlito"/>
              </a:rPr>
              <a:t>There </a:t>
            </a:r>
            <a:r>
              <a:rPr sz="2000" spc="-15" dirty="0">
                <a:latin typeface="Carlito"/>
                <a:cs typeface="Carlito"/>
              </a:rPr>
              <a:t>are two </a:t>
            </a:r>
            <a:r>
              <a:rPr sz="2000" dirty="0">
                <a:latin typeface="Carlito"/>
                <a:cs typeface="Carlito"/>
              </a:rPr>
              <a:t>types </a:t>
            </a:r>
            <a:r>
              <a:rPr sz="2000" spc="-5" dirty="0">
                <a:latin typeface="Carlito"/>
                <a:cs typeface="Carlito"/>
              </a:rPr>
              <a:t>of successful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landing  </a:t>
            </a:r>
            <a:r>
              <a:rPr sz="2000" spc="-20" dirty="0">
                <a:latin typeface="Carlito"/>
                <a:cs typeface="Carlito"/>
              </a:rPr>
              <a:t>outcomes: drone </a:t>
            </a:r>
            <a:r>
              <a:rPr sz="2000" spc="-5" dirty="0">
                <a:latin typeface="Carlito"/>
                <a:cs typeface="Carlito"/>
              </a:rPr>
              <a:t>ship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5" dirty="0">
                <a:latin typeface="Carlito"/>
                <a:cs typeface="Carlito"/>
              </a:rPr>
              <a:t>ground </a:t>
            </a:r>
            <a:r>
              <a:rPr sz="2000" spc="-5" dirty="0">
                <a:latin typeface="Carlito"/>
                <a:cs typeface="Carlito"/>
              </a:rPr>
              <a:t>pad  </a:t>
            </a:r>
            <a:r>
              <a:rPr sz="2000" dirty="0">
                <a:latin typeface="Carlito"/>
                <a:cs typeface="Carlito"/>
              </a:rPr>
              <a:t>landings.</a:t>
            </a: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latin typeface="Carlito"/>
                <a:cs typeface="Carlito"/>
              </a:rPr>
              <a:t>There were </a:t>
            </a:r>
            <a:r>
              <a:rPr sz="2000" dirty="0">
                <a:latin typeface="Carlito"/>
                <a:cs typeface="Carlito"/>
              </a:rPr>
              <a:t>8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landings in</a:t>
            </a:r>
            <a:r>
              <a:rPr sz="2000" spc="-13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total  </a:t>
            </a:r>
            <a:r>
              <a:rPr sz="2000" spc="-5" dirty="0">
                <a:latin typeface="Carlito"/>
                <a:cs typeface="Carlito"/>
              </a:rPr>
              <a:t>during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5" dirty="0">
                <a:latin typeface="Carlito"/>
                <a:cs typeface="Carlito"/>
              </a:rPr>
              <a:t>time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period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latin typeface="Carlito"/>
                <a:cs typeface="Carlito"/>
              </a:rPr>
              <a:t>The left </a:t>
            </a:r>
            <a:r>
              <a:rPr sz="2000" dirty="0">
                <a:latin typeface="Carlito"/>
                <a:cs typeface="Carlito"/>
              </a:rPr>
              <a:t>map </a:t>
            </a:r>
            <a:r>
              <a:rPr sz="2000" spc="-15" dirty="0">
                <a:latin typeface="Carlito"/>
                <a:cs typeface="Carlito"/>
              </a:rPr>
              <a:t>shows </a:t>
            </a:r>
            <a:r>
              <a:rPr sz="2000" dirty="0">
                <a:latin typeface="Carlito"/>
                <a:cs typeface="Carlito"/>
              </a:rPr>
              <a:t>all launch </a:t>
            </a:r>
            <a:r>
              <a:rPr sz="2000" spc="-20" dirty="0">
                <a:latin typeface="Carlito"/>
                <a:cs typeface="Carlito"/>
              </a:rPr>
              <a:t>sites </a:t>
            </a:r>
            <a:r>
              <a:rPr sz="2000" spc="-25" dirty="0">
                <a:latin typeface="Carlito"/>
                <a:cs typeface="Carlito"/>
              </a:rPr>
              <a:t>relative </a:t>
            </a:r>
            <a:r>
              <a:rPr sz="2000" spc="-5" dirty="0">
                <a:latin typeface="Carlito"/>
                <a:cs typeface="Carlito"/>
              </a:rPr>
              <a:t>US </a:t>
            </a:r>
            <a:r>
              <a:rPr sz="2000" dirty="0">
                <a:latin typeface="Carlito"/>
                <a:cs typeface="Carlito"/>
              </a:rPr>
              <a:t>map. </a:t>
            </a:r>
            <a:r>
              <a:rPr sz="2000" spc="-5" dirty="0">
                <a:latin typeface="Carlito"/>
                <a:cs typeface="Carlito"/>
              </a:rPr>
              <a:t>The right </a:t>
            </a:r>
            <a:r>
              <a:rPr sz="2000" dirty="0">
                <a:latin typeface="Carlito"/>
                <a:cs typeface="Carlito"/>
              </a:rPr>
              <a:t>map </a:t>
            </a:r>
            <a:r>
              <a:rPr sz="2000" spc="-15" dirty="0">
                <a:latin typeface="Carlito"/>
                <a:cs typeface="Carlito"/>
              </a:rPr>
              <a:t>shows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two </a:t>
            </a:r>
            <a:r>
              <a:rPr sz="2000" spc="-5" dirty="0">
                <a:latin typeface="Carlito"/>
                <a:cs typeface="Carlito"/>
              </a:rPr>
              <a:t>Florida </a:t>
            </a:r>
            <a:r>
              <a:rPr sz="2000" dirty="0">
                <a:latin typeface="Carlito"/>
                <a:cs typeface="Carlito"/>
              </a:rPr>
              <a:t>launch  </a:t>
            </a:r>
            <a:r>
              <a:rPr sz="2000" spc="-20" dirty="0">
                <a:latin typeface="Carlito"/>
                <a:cs typeface="Carlito"/>
              </a:rPr>
              <a:t>sites </a:t>
            </a:r>
            <a:r>
              <a:rPr sz="2000" spc="-5" dirty="0">
                <a:latin typeface="Carlito"/>
                <a:cs typeface="Carlito"/>
              </a:rPr>
              <a:t>since they </a:t>
            </a:r>
            <a:r>
              <a:rPr sz="2000" spc="-20" dirty="0">
                <a:latin typeface="Carlito"/>
                <a:cs typeface="Carlito"/>
              </a:rPr>
              <a:t>are </a:t>
            </a:r>
            <a:r>
              <a:rPr sz="2000" spc="-15" dirty="0">
                <a:latin typeface="Carlito"/>
                <a:cs typeface="Carlito"/>
              </a:rPr>
              <a:t>very </a:t>
            </a:r>
            <a:r>
              <a:rPr sz="2000" dirty="0">
                <a:latin typeface="Carlito"/>
                <a:cs typeface="Carlito"/>
              </a:rPr>
              <a:t>close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each </a:t>
            </a:r>
            <a:r>
              <a:rPr sz="2000" spc="-65" dirty="0">
                <a:latin typeface="Carlito"/>
                <a:cs typeface="Carlito"/>
              </a:rPr>
              <a:t>other. </a:t>
            </a:r>
            <a:r>
              <a:rPr sz="2000" dirty="0">
                <a:latin typeface="Carlito"/>
                <a:cs typeface="Carlito"/>
              </a:rPr>
              <a:t>All launch </a:t>
            </a:r>
            <a:r>
              <a:rPr sz="2000" spc="-20" dirty="0">
                <a:latin typeface="Carlito"/>
                <a:cs typeface="Carlito"/>
              </a:rPr>
              <a:t>sites are </a:t>
            </a:r>
            <a:r>
              <a:rPr sz="2000" spc="-5" dirty="0">
                <a:latin typeface="Carlito"/>
                <a:cs typeface="Carlito"/>
              </a:rPr>
              <a:t>near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1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ocean.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257173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latin typeface="Carlito"/>
                <a:cs typeface="Carlito"/>
              </a:rPr>
              <a:t>Clusters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spc="-15" dirty="0">
                <a:latin typeface="Carlito"/>
                <a:cs typeface="Carlito"/>
              </a:rPr>
              <a:t>Folium </a:t>
            </a:r>
            <a:r>
              <a:rPr sz="2000" dirty="0">
                <a:latin typeface="Carlito"/>
                <a:cs typeface="Carlito"/>
              </a:rPr>
              <a:t>map </a:t>
            </a:r>
            <a:r>
              <a:rPr sz="2000" spc="-5" dirty="0">
                <a:latin typeface="Carlito"/>
                <a:cs typeface="Carlito"/>
              </a:rPr>
              <a:t>can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20" dirty="0">
                <a:latin typeface="Carlito"/>
                <a:cs typeface="Carlito"/>
              </a:rPr>
              <a:t>clicked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spc="-20" dirty="0">
                <a:latin typeface="Carlito"/>
                <a:cs typeface="Carlito"/>
              </a:rPr>
              <a:t>to display </a:t>
            </a:r>
            <a:r>
              <a:rPr sz="2000" dirty="0">
                <a:latin typeface="Carlito"/>
                <a:cs typeface="Carlito"/>
              </a:rPr>
              <a:t>each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 </a:t>
            </a:r>
            <a:r>
              <a:rPr sz="2000" spc="-5" dirty="0">
                <a:latin typeface="Carlito"/>
                <a:cs typeface="Carlito"/>
              </a:rPr>
              <a:t>(green icon)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failed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latin typeface="Carlito"/>
                <a:cs typeface="Carlito"/>
              </a:rPr>
              <a:t>landing </a:t>
            </a:r>
            <a:r>
              <a:rPr sz="2000" spc="-15" dirty="0">
                <a:latin typeface="Carlito"/>
                <a:cs typeface="Carlito"/>
              </a:rPr>
              <a:t>(red </a:t>
            </a:r>
            <a:r>
              <a:rPr sz="2000" spc="-5" dirty="0">
                <a:latin typeface="Carlito"/>
                <a:cs typeface="Carlito"/>
              </a:rPr>
              <a:t>icon). </a:t>
            </a:r>
            <a:r>
              <a:rPr sz="2000" dirty="0">
                <a:latin typeface="Carlito"/>
                <a:cs typeface="Carlito"/>
              </a:rPr>
              <a:t>In this </a:t>
            </a:r>
            <a:r>
              <a:rPr sz="2000" spc="-25" dirty="0">
                <a:latin typeface="Carlito"/>
                <a:cs typeface="Carlito"/>
              </a:rPr>
              <a:t>example </a:t>
            </a:r>
            <a:r>
              <a:rPr sz="2000" spc="-40" dirty="0">
                <a:latin typeface="Carlito"/>
                <a:cs typeface="Carlito"/>
              </a:rPr>
              <a:t>VAFB </a:t>
            </a:r>
            <a:r>
              <a:rPr sz="2000" spc="-5" dirty="0">
                <a:latin typeface="Carlito"/>
                <a:cs typeface="Carlito"/>
              </a:rPr>
              <a:t>SLC-4E </a:t>
            </a:r>
            <a:r>
              <a:rPr sz="2000" spc="-20" dirty="0">
                <a:latin typeface="Carlito"/>
                <a:cs typeface="Carlito"/>
              </a:rPr>
              <a:t>shows </a:t>
            </a:r>
            <a:r>
              <a:rPr sz="2000" dirty="0">
                <a:latin typeface="Carlito"/>
                <a:cs typeface="Carlito"/>
              </a:rPr>
              <a:t>4 </a:t>
            </a:r>
            <a:r>
              <a:rPr sz="2000" spc="-5" dirty="0">
                <a:latin typeface="Carlito"/>
                <a:cs typeface="Carlito"/>
              </a:rPr>
              <a:t>successful landings </a:t>
            </a:r>
            <a:r>
              <a:rPr sz="2000" dirty="0">
                <a:latin typeface="Carlito"/>
                <a:cs typeface="Carlito"/>
              </a:rPr>
              <a:t>and 6 </a:t>
            </a:r>
            <a:r>
              <a:rPr sz="2000" spc="-20" dirty="0">
                <a:latin typeface="Carlito"/>
                <a:cs typeface="Carlito"/>
              </a:rPr>
              <a:t>failed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landings.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728" y="-222449"/>
            <a:ext cx="9404723" cy="257173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505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</a:rPr>
              <a:t>Key </a:t>
            </a:r>
            <a:r>
              <a:rPr spc="-270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spc="-445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260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877981"/>
            <a:ext cx="838199" cy="18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38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latin typeface="Carlito"/>
                <a:cs typeface="Carlito"/>
              </a:rPr>
              <a:t>Using </a:t>
            </a:r>
            <a:r>
              <a:rPr sz="2000" spc="-10" dirty="0">
                <a:latin typeface="Carlito"/>
                <a:cs typeface="Carlito"/>
              </a:rPr>
              <a:t>KSC </a:t>
            </a:r>
            <a:r>
              <a:rPr sz="2000" spc="-15" dirty="0">
                <a:latin typeface="Carlito"/>
                <a:cs typeface="Carlito"/>
              </a:rPr>
              <a:t>LC-39A </a:t>
            </a:r>
            <a:r>
              <a:rPr sz="2000" dirty="0">
                <a:latin typeface="Carlito"/>
                <a:cs typeface="Carlito"/>
              </a:rPr>
              <a:t>as an </a:t>
            </a:r>
            <a:r>
              <a:rPr sz="2000" spc="-25" dirty="0">
                <a:latin typeface="Carlito"/>
                <a:cs typeface="Carlito"/>
              </a:rPr>
              <a:t>example,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sites are </a:t>
            </a:r>
            <a:r>
              <a:rPr sz="2000" spc="-10" dirty="0">
                <a:latin typeface="Carlito"/>
                <a:cs typeface="Carlito"/>
              </a:rPr>
              <a:t>very </a:t>
            </a:r>
            <a:r>
              <a:rPr sz="2000" spc="-5" dirty="0">
                <a:latin typeface="Carlito"/>
                <a:cs typeface="Carlito"/>
              </a:rPr>
              <a:t>close </a:t>
            </a:r>
            <a:r>
              <a:rPr sz="2000" spc="-25" dirty="0">
                <a:latin typeface="Carlito"/>
                <a:cs typeface="Carlito"/>
              </a:rPr>
              <a:t>to </a:t>
            </a:r>
            <a:r>
              <a:rPr sz="2000" spc="-35" dirty="0">
                <a:latin typeface="Carlito"/>
                <a:cs typeface="Carlito"/>
              </a:rPr>
              <a:t>railways </a:t>
            </a:r>
            <a:r>
              <a:rPr sz="2000" spc="-25" dirty="0">
                <a:latin typeface="Carlito"/>
                <a:cs typeface="Carlito"/>
              </a:rPr>
              <a:t>for </a:t>
            </a:r>
            <a:r>
              <a:rPr sz="2000" spc="-20" dirty="0">
                <a:latin typeface="Carlito"/>
                <a:cs typeface="Carlito"/>
              </a:rPr>
              <a:t>large </a:t>
            </a:r>
            <a:r>
              <a:rPr sz="2000" spc="-5" dirty="0">
                <a:latin typeface="Carlito"/>
                <a:cs typeface="Carlito"/>
              </a:rPr>
              <a:t>part and supply  </a:t>
            </a:r>
            <a:r>
              <a:rPr sz="2000" spc="-10" dirty="0">
                <a:latin typeface="Carlito"/>
                <a:cs typeface="Carlito"/>
              </a:rPr>
              <a:t>transportation.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sites are </a:t>
            </a:r>
            <a:r>
              <a:rPr sz="2000" dirty="0">
                <a:latin typeface="Carlito"/>
                <a:cs typeface="Carlito"/>
              </a:rPr>
              <a:t>close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25" dirty="0">
                <a:latin typeface="Carlito"/>
                <a:cs typeface="Carlito"/>
              </a:rPr>
              <a:t>highways </a:t>
            </a:r>
            <a:r>
              <a:rPr sz="2000" spc="-30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human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supply transport. Launch </a:t>
            </a:r>
            <a:r>
              <a:rPr sz="2000" spc="-15" dirty="0">
                <a:latin typeface="Carlito"/>
                <a:cs typeface="Carlito"/>
              </a:rPr>
              <a:t>sites  </a:t>
            </a:r>
            <a:r>
              <a:rPr sz="2000" spc="-2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also </a:t>
            </a:r>
            <a:r>
              <a:rPr sz="2000" dirty="0">
                <a:latin typeface="Carlito"/>
                <a:cs typeface="Carlito"/>
              </a:rPr>
              <a:t>close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coasts </a:t>
            </a:r>
            <a:r>
              <a:rPr sz="2000" spc="-5" dirty="0">
                <a:latin typeface="Carlito"/>
                <a:cs typeface="Carlito"/>
              </a:rPr>
              <a:t>and </a:t>
            </a:r>
            <a:r>
              <a:rPr sz="2000" spc="-20" dirty="0">
                <a:latin typeface="Carlito"/>
                <a:cs typeface="Carlito"/>
              </a:rPr>
              <a:t>relatively </a:t>
            </a:r>
            <a:r>
              <a:rPr sz="2000" spc="-25" dirty="0">
                <a:latin typeface="Carlito"/>
                <a:cs typeface="Carlito"/>
              </a:rPr>
              <a:t>far from </a:t>
            </a:r>
            <a:r>
              <a:rPr sz="2000" spc="-5" dirty="0">
                <a:latin typeface="Carlito"/>
                <a:cs typeface="Carlito"/>
              </a:rPr>
              <a:t>cities so </a:t>
            </a:r>
            <a:r>
              <a:rPr sz="2000" spc="-10" dirty="0">
                <a:latin typeface="Carlito"/>
                <a:cs typeface="Carlito"/>
              </a:rPr>
              <a:t>that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failures </a:t>
            </a:r>
            <a:r>
              <a:rPr sz="2000" spc="-5" dirty="0">
                <a:latin typeface="Carlito"/>
                <a:cs typeface="Carlito"/>
              </a:rPr>
              <a:t>can land in the sea </a:t>
            </a:r>
            <a:r>
              <a:rPr sz="2000" spc="-40" dirty="0">
                <a:latin typeface="Carlito"/>
                <a:cs typeface="Carlito"/>
              </a:rPr>
              <a:t>to  </a:t>
            </a:r>
            <a:r>
              <a:rPr sz="2000" spc="-25" dirty="0">
                <a:latin typeface="Carlito"/>
                <a:cs typeface="Carlito"/>
              </a:rPr>
              <a:t>avoid </a:t>
            </a:r>
            <a:r>
              <a:rPr sz="2000" spc="-40" dirty="0">
                <a:latin typeface="Carlito"/>
                <a:cs typeface="Carlito"/>
              </a:rPr>
              <a:t>rockets </a:t>
            </a:r>
            <a:r>
              <a:rPr sz="2000" spc="-10" dirty="0">
                <a:latin typeface="Carlito"/>
                <a:cs typeface="Carlito"/>
              </a:rPr>
              <a:t>falling </a:t>
            </a:r>
            <a:r>
              <a:rPr sz="2000" spc="-5" dirty="0">
                <a:latin typeface="Carlito"/>
                <a:cs typeface="Carlito"/>
              </a:rPr>
              <a:t>on densely </a:t>
            </a:r>
            <a:r>
              <a:rPr sz="2000" spc="-20" dirty="0">
                <a:latin typeface="Carlito"/>
                <a:cs typeface="Carlito"/>
              </a:rPr>
              <a:t>populated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latin typeface="Carlito"/>
                <a:cs typeface="Carlito"/>
              </a:rPr>
              <a:t>Commercial </a:t>
            </a:r>
            <a:r>
              <a:rPr sz="2200" spc="-10" dirty="0">
                <a:latin typeface="Carlito"/>
                <a:cs typeface="Carlito"/>
              </a:rPr>
              <a:t>Space </a:t>
            </a:r>
            <a:r>
              <a:rPr sz="2200" spc="-25" dirty="0">
                <a:latin typeface="Carlito"/>
                <a:cs typeface="Carlito"/>
              </a:rPr>
              <a:t>Age </a:t>
            </a:r>
            <a:r>
              <a:rPr sz="2200" spc="-5" dirty="0">
                <a:latin typeface="Carlito"/>
                <a:cs typeface="Carlito"/>
              </a:rPr>
              <a:t>is</a:t>
            </a:r>
            <a:r>
              <a:rPr sz="2200" spc="5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Here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latin typeface="Carlito"/>
                <a:cs typeface="Carlito"/>
              </a:rPr>
              <a:t>Space </a:t>
            </a:r>
            <a:r>
              <a:rPr sz="2200" spc="-5" dirty="0">
                <a:latin typeface="Carlito"/>
                <a:cs typeface="Carlito"/>
              </a:rPr>
              <a:t>X </a:t>
            </a:r>
            <a:r>
              <a:rPr sz="2200" spc="-15" dirty="0">
                <a:latin typeface="Carlito"/>
                <a:cs typeface="Carlito"/>
              </a:rPr>
              <a:t>has </a:t>
            </a:r>
            <a:r>
              <a:rPr sz="2200" spc="-20" dirty="0">
                <a:latin typeface="Carlito"/>
                <a:cs typeface="Carlito"/>
              </a:rPr>
              <a:t>best pricing </a:t>
            </a:r>
            <a:r>
              <a:rPr sz="2200" spc="-15" dirty="0">
                <a:latin typeface="Carlito"/>
                <a:cs typeface="Carlito"/>
              </a:rPr>
              <a:t>($62 </a:t>
            </a:r>
            <a:r>
              <a:rPr sz="2200" spc="-5" dirty="0">
                <a:latin typeface="Carlito"/>
                <a:cs typeface="Carlito"/>
              </a:rPr>
              <a:t>million </a:t>
            </a:r>
            <a:r>
              <a:rPr sz="2200" spc="-15" dirty="0">
                <a:latin typeface="Carlito"/>
                <a:cs typeface="Carlito"/>
              </a:rPr>
              <a:t>vs. </a:t>
            </a:r>
            <a:r>
              <a:rPr sz="2200" spc="-5" dirty="0">
                <a:latin typeface="Carlito"/>
                <a:cs typeface="Carlito"/>
              </a:rPr>
              <a:t>$165 million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USD)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latin typeface="Carlito"/>
                <a:cs typeface="Carlito"/>
              </a:rPr>
              <a:t>Largely </a:t>
            </a:r>
            <a:r>
              <a:rPr sz="2200" spc="-15" dirty="0">
                <a:latin typeface="Carlito"/>
                <a:cs typeface="Carlito"/>
              </a:rPr>
              <a:t>due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ability </a:t>
            </a:r>
            <a:r>
              <a:rPr sz="2200" spc="-30" dirty="0">
                <a:latin typeface="Carlito"/>
                <a:cs typeface="Carlito"/>
              </a:rPr>
              <a:t>to recover </a:t>
            </a:r>
            <a:r>
              <a:rPr sz="2200" spc="-15" dirty="0">
                <a:latin typeface="Carlito"/>
                <a:cs typeface="Carlito"/>
              </a:rPr>
              <a:t>part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45" dirty="0">
                <a:latin typeface="Carlito"/>
                <a:cs typeface="Carlito"/>
              </a:rPr>
              <a:t>rocket </a:t>
            </a:r>
            <a:r>
              <a:rPr sz="2200" spc="-25" dirty="0">
                <a:latin typeface="Carlito"/>
                <a:cs typeface="Carlito"/>
              </a:rPr>
              <a:t>(Stage</a:t>
            </a:r>
            <a:r>
              <a:rPr sz="2200" spc="13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1)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latin typeface="Carlito"/>
                <a:cs typeface="Carlito"/>
              </a:rPr>
              <a:t>Space </a:t>
            </a:r>
            <a:r>
              <a:rPr sz="2200" spc="-5" dirty="0">
                <a:latin typeface="Carlito"/>
                <a:cs typeface="Carlito"/>
              </a:rPr>
              <a:t>Y </a:t>
            </a:r>
            <a:r>
              <a:rPr sz="2200" spc="-25" dirty="0">
                <a:latin typeface="Carlito"/>
                <a:cs typeface="Carlito"/>
              </a:rPr>
              <a:t>wants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25" dirty="0">
                <a:latin typeface="Carlito"/>
                <a:cs typeface="Carlito"/>
              </a:rPr>
              <a:t>compete </a:t>
            </a:r>
            <a:r>
              <a:rPr sz="2200" spc="-5" dirty="0">
                <a:latin typeface="Carlito"/>
                <a:cs typeface="Carlito"/>
              </a:rPr>
              <a:t>with </a:t>
            </a:r>
            <a:r>
              <a:rPr sz="2200" spc="-10" dirty="0">
                <a:latin typeface="Carlito"/>
                <a:cs typeface="Carlito"/>
              </a:rPr>
              <a:t>Space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X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 dirty="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 dirty="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rlito"/>
                <a:cs typeface="Carlito"/>
              </a:rPr>
              <a:t>Space </a:t>
            </a:r>
            <a:r>
              <a:rPr sz="2200" spc="-5" dirty="0">
                <a:latin typeface="Carlito"/>
                <a:cs typeface="Carlito"/>
              </a:rPr>
              <a:t>Y </a:t>
            </a:r>
            <a:r>
              <a:rPr sz="2200" spc="-25" dirty="0">
                <a:latin typeface="Carlito"/>
                <a:cs typeface="Carlito"/>
              </a:rPr>
              <a:t>tasks </a:t>
            </a:r>
            <a:r>
              <a:rPr sz="2200" spc="-5" dirty="0">
                <a:latin typeface="Carlito"/>
                <a:cs typeface="Carlito"/>
              </a:rPr>
              <a:t>us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25" dirty="0">
                <a:latin typeface="Carlito"/>
                <a:cs typeface="Carlito"/>
              </a:rPr>
              <a:t>train </a:t>
            </a:r>
            <a:r>
              <a:rPr sz="2200" spc="-5" dirty="0">
                <a:latin typeface="Carlito"/>
                <a:cs typeface="Carlito"/>
              </a:rPr>
              <a:t>a machine learning model </a:t>
            </a:r>
            <a:r>
              <a:rPr sz="2200" spc="-60" dirty="0">
                <a:latin typeface="Carlito"/>
                <a:cs typeface="Carlito"/>
              </a:rPr>
              <a:t>to  </a:t>
            </a:r>
            <a:r>
              <a:rPr sz="2200" spc="-20" dirty="0">
                <a:latin typeface="Carlito"/>
                <a:cs typeface="Carlito"/>
              </a:rPr>
              <a:t>predict successful </a:t>
            </a:r>
            <a:r>
              <a:rPr sz="2200" spc="-25" dirty="0">
                <a:latin typeface="Carlito"/>
                <a:cs typeface="Carlito"/>
              </a:rPr>
              <a:t>Stage </a:t>
            </a:r>
            <a:r>
              <a:rPr sz="2200" spc="-5" dirty="0">
                <a:latin typeface="Carlito"/>
                <a:cs typeface="Carlito"/>
              </a:rPr>
              <a:t>1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recovery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257173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877981"/>
            <a:ext cx="838199" cy="18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latin typeface="Carlito"/>
                <a:cs typeface="Carlito"/>
              </a:rPr>
              <a:t>This is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distribution of successful </a:t>
            </a:r>
            <a:r>
              <a:rPr sz="2000" dirty="0">
                <a:latin typeface="Carlito"/>
                <a:cs typeface="Carlito"/>
              </a:rPr>
              <a:t>landings </a:t>
            </a:r>
            <a:r>
              <a:rPr sz="2000" spc="-20" dirty="0">
                <a:latin typeface="Carlito"/>
                <a:cs typeface="Carlito"/>
              </a:rPr>
              <a:t>across </a:t>
            </a:r>
            <a:r>
              <a:rPr sz="2000" dirty="0">
                <a:latin typeface="Carlito"/>
                <a:cs typeface="Carlito"/>
              </a:rPr>
              <a:t>all launch </a:t>
            </a:r>
            <a:r>
              <a:rPr sz="2000" spc="-20" dirty="0">
                <a:latin typeface="Carlito"/>
                <a:cs typeface="Carlito"/>
              </a:rPr>
              <a:t>sites. </a:t>
            </a:r>
            <a:r>
              <a:rPr sz="2000" spc="-5" dirty="0">
                <a:latin typeface="Carlito"/>
                <a:cs typeface="Carlito"/>
              </a:rPr>
              <a:t>CCAFS </a:t>
            </a:r>
            <a:r>
              <a:rPr sz="2000" spc="-10" dirty="0">
                <a:latin typeface="Carlito"/>
                <a:cs typeface="Carlito"/>
              </a:rPr>
              <a:t>LC-40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old name of  CCAFS SLC-40 </a:t>
            </a:r>
            <a:r>
              <a:rPr sz="2000" dirty="0">
                <a:latin typeface="Carlito"/>
                <a:cs typeface="Carlito"/>
              </a:rPr>
              <a:t>so </a:t>
            </a:r>
            <a:r>
              <a:rPr sz="2000" spc="-5" dirty="0">
                <a:latin typeface="Carlito"/>
                <a:cs typeface="Carlito"/>
              </a:rPr>
              <a:t>CCAFS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KSC </a:t>
            </a:r>
            <a:r>
              <a:rPr sz="2000" spc="-35" dirty="0">
                <a:latin typeface="Carlito"/>
                <a:cs typeface="Carlito"/>
              </a:rPr>
              <a:t>have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same amount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successful landings, but </a:t>
            </a:r>
            <a:r>
              <a:rPr sz="2000" dirty="0">
                <a:latin typeface="Carlito"/>
                <a:cs typeface="Carlito"/>
              </a:rPr>
              <a:t>a majority of the 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landings </a:t>
            </a:r>
            <a:r>
              <a:rPr sz="2000" spc="-5" dirty="0">
                <a:latin typeface="Carlito"/>
                <a:cs typeface="Carlito"/>
              </a:rPr>
              <a:t>where </a:t>
            </a:r>
            <a:r>
              <a:rPr sz="2000" spc="-20" dirty="0">
                <a:latin typeface="Carlito"/>
                <a:cs typeface="Carlito"/>
              </a:rPr>
              <a:t>performed </a:t>
            </a:r>
            <a:r>
              <a:rPr sz="2000" spc="-25" dirty="0">
                <a:latin typeface="Carlito"/>
                <a:cs typeface="Carlito"/>
              </a:rPr>
              <a:t>before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name </a:t>
            </a:r>
            <a:r>
              <a:rPr sz="2000" dirty="0">
                <a:latin typeface="Carlito"/>
                <a:cs typeface="Carlito"/>
              </a:rPr>
              <a:t>change. </a:t>
            </a:r>
            <a:r>
              <a:rPr sz="2000" spc="-40" dirty="0">
                <a:latin typeface="Carlito"/>
                <a:cs typeface="Carlito"/>
              </a:rPr>
              <a:t>VAFB </a:t>
            </a:r>
            <a:r>
              <a:rPr sz="2000" spc="-5" dirty="0">
                <a:latin typeface="Carlito"/>
                <a:cs typeface="Carlito"/>
              </a:rPr>
              <a:t>has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smallest share </a:t>
            </a:r>
            <a:r>
              <a:rPr sz="2000" spc="-5" dirty="0">
                <a:latin typeface="Carlito"/>
                <a:cs typeface="Carlito"/>
              </a:rPr>
              <a:t>of successful  </a:t>
            </a:r>
            <a:r>
              <a:rPr sz="2000" dirty="0">
                <a:latin typeface="Carlito"/>
                <a:cs typeface="Carlito"/>
              </a:rPr>
              <a:t>landings. </a:t>
            </a: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spc="-25" dirty="0">
                <a:latin typeface="Carlito"/>
                <a:cs typeface="Carlito"/>
              </a:rPr>
              <a:t>may </a:t>
            </a:r>
            <a:r>
              <a:rPr sz="2000" dirty="0">
                <a:latin typeface="Carlito"/>
                <a:cs typeface="Carlito"/>
              </a:rPr>
              <a:t>be due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smaller sample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increase in </a:t>
            </a:r>
            <a:r>
              <a:rPr sz="2000" spc="-15" dirty="0">
                <a:latin typeface="Carlito"/>
                <a:cs typeface="Carlito"/>
              </a:rPr>
              <a:t>difficulty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launching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5" dirty="0">
                <a:latin typeface="Carlito"/>
                <a:cs typeface="Carlito"/>
              </a:rPr>
              <a:t>west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coast.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257173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877981"/>
            <a:ext cx="838199" cy="18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KSC LC-39A has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highest </a:t>
            </a:r>
            <a:r>
              <a:rPr sz="2000" dirty="0">
                <a:latin typeface="Carlito"/>
                <a:cs typeface="Carlito"/>
              </a:rPr>
              <a:t>success </a:t>
            </a:r>
            <a:r>
              <a:rPr sz="2000" spc="-40" dirty="0">
                <a:latin typeface="Carlito"/>
                <a:cs typeface="Carlito"/>
              </a:rPr>
              <a:t>rate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10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landings and 3 </a:t>
            </a:r>
            <a:r>
              <a:rPr sz="2000" spc="-20" dirty="0">
                <a:latin typeface="Carlito"/>
                <a:cs typeface="Carlito"/>
              </a:rPr>
              <a:t>failed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landings.</a:t>
            </a: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03312" y="2052918"/>
            <a:ext cx="8946541" cy="1342614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lang="en-US" dirty="0">
                <a:effectLst/>
                <a:latin typeface=".SF NS"/>
              </a:rPr>
              <a:t>Predictive Analysis  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877981"/>
            <a:ext cx="838199" cy="18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43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latin typeface="Arial"/>
                <a:cs typeface="Arial"/>
              </a:rPr>
              <a:t>GRIDSEARCHCV(CV=10)	</a:t>
            </a:r>
            <a:r>
              <a:rPr sz="2400" spc="-200" dirty="0">
                <a:latin typeface="Arial"/>
                <a:cs typeface="Arial"/>
              </a:rPr>
              <a:t>ON	</a:t>
            </a:r>
            <a:r>
              <a:rPr sz="2400" spc="-160" dirty="0">
                <a:latin typeface="Arial"/>
                <a:cs typeface="Arial"/>
              </a:rPr>
              <a:t>LOGISTIC	</a:t>
            </a:r>
            <a:r>
              <a:rPr sz="2400" spc="-190" dirty="0">
                <a:latin typeface="Arial"/>
                <a:cs typeface="Arial"/>
              </a:rPr>
              <a:t>REGRESSION,	</a:t>
            </a:r>
            <a:r>
              <a:rPr sz="2400" spc="-95" dirty="0">
                <a:latin typeface="Arial"/>
                <a:cs typeface="Arial"/>
              </a:rPr>
              <a:t>SVM,	</a:t>
            </a:r>
            <a:r>
              <a:rPr sz="2400" spc="-150" dirty="0"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latin typeface="Arial"/>
                <a:cs typeface="Arial"/>
              </a:rPr>
              <a:t>TREE,	</a:t>
            </a:r>
            <a:r>
              <a:rPr sz="2400" spc="-155" dirty="0">
                <a:latin typeface="Arial"/>
                <a:cs typeface="Arial"/>
              </a:rPr>
              <a:t>AND	</a:t>
            </a:r>
            <a:r>
              <a:rPr sz="2400" spc="-180" dirty="0"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chemeClr val="tx1"/>
                </a:solidFill>
              </a:rPr>
              <a:t>Classification</a:t>
            </a:r>
            <a:r>
              <a:rPr sz="3600" spc="-340" dirty="0">
                <a:solidFill>
                  <a:schemeClr val="tx1"/>
                </a:solidFill>
              </a:rPr>
              <a:t> </a:t>
            </a:r>
            <a:r>
              <a:rPr sz="3600" spc="-280" dirty="0">
                <a:solidFill>
                  <a:schemeClr val="tx1"/>
                </a:solidFill>
              </a:rPr>
              <a:t>Accuracy</a:t>
            </a:r>
            <a:endParaRPr sz="3600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877981"/>
            <a:ext cx="838199" cy="18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44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All models had virtually the </a:t>
            </a:r>
            <a:r>
              <a:rPr sz="1600" spc="-10" dirty="0">
                <a:latin typeface="Carlito"/>
                <a:cs typeface="Carlito"/>
              </a:rPr>
              <a:t>same </a:t>
            </a:r>
            <a:r>
              <a:rPr sz="1600" spc="-20" dirty="0">
                <a:latin typeface="Carlito"/>
                <a:cs typeface="Carlito"/>
              </a:rPr>
              <a:t>accuracy </a:t>
            </a:r>
            <a:r>
              <a:rPr sz="1600" spc="-5" dirty="0">
                <a:latin typeface="Carlito"/>
                <a:cs typeface="Carlito"/>
              </a:rPr>
              <a:t>on the </a:t>
            </a:r>
            <a:r>
              <a:rPr sz="1600" spc="-20" dirty="0">
                <a:latin typeface="Carlito"/>
                <a:cs typeface="Carlito"/>
              </a:rPr>
              <a:t>test set </a:t>
            </a:r>
            <a:r>
              <a:rPr sz="1600" spc="-15" dirty="0">
                <a:latin typeface="Carlito"/>
                <a:cs typeface="Carlito"/>
              </a:rPr>
              <a:t>at </a:t>
            </a:r>
            <a:r>
              <a:rPr sz="1600" spc="-20" dirty="0">
                <a:latin typeface="Carlito"/>
                <a:cs typeface="Carlito"/>
              </a:rPr>
              <a:t>83.33% </a:t>
            </a:r>
            <a:r>
              <a:rPr sz="1600" spc="-45" dirty="0">
                <a:latin typeface="Carlito"/>
                <a:cs typeface="Carlito"/>
              </a:rPr>
              <a:t>accuracy.  </a:t>
            </a:r>
            <a:r>
              <a:rPr sz="1600" dirty="0">
                <a:latin typeface="Carlito"/>
                <a:cs typeface="Carlito"/>
              </a:rPr>
              <a:t>It </a:t>
            </a:r>
            <a:r>
              <a:rPr sz="1600" spc="-5" dirty="0">
                <a:latin typeface="Carlito"/>
                <a:cs typeface="Carlito"/>
              </a:rPr>
              <a:t>should be </a:t>
            </a:r>
            <a:r>
              <a:rPr sz="1600" spc="-15" dirty="0">
                <a:latin typeface="Carlito"/>
                <a:cs typeface="Carlito"/>
              </a:rPr>
              <a:t>noted </a:t>
            </a:r>
            <a:r>
              <a:rPr sz="1600" spc="-10" dirty="0">
                <a:latin typeface="Carlito"/>
                <a:cs typeface="Carlito"/>
              </a:rPr>
              <a:t>that </a:t>
            </a:r>
            <a:r>
              <a:rPr sz="1600" spc="-20" dirty="0">
                <a:latin typeface="Carlito"/>
                <a:cs typeface="Carlito"/>
              </a:rPr>
              <a:t>test size </a:t>
            </a:r>
            <a:r>
              <a:rPr sz="1600" dirty="0">
                <a:latin typeface="Carlito"/>
                <a:cs typeface="Carlito"/>
              </a:rPr>
              <a:t>is </a:t>
            </a:r>
            <a:r>
              <a:rPr sz="1600" spc="-5" dirty="0">
                <a:latin typeface="Carlito"/>
                <a:cs typeface="Carlito"/>
              </a:rPr>
              <a:t>small </a:t>
            </a:r>
            <a:r>
              <a:rPr sz="1600" spc="-15" dirty="0">
                <a:latin typeface="Carlito"/>
                <a:cs typeface="Carlito"/>
              </a:rPr>
              <a:t>at </a:t>
            </a:r>
            <a:r>
              <a:rPr sz="1600" spc="-5" dirty="0">
                <a:latin typeface="Carlito"/>
                <a:cs typeface="Carlito"/>
              </a:rPr>
              <a:t>only </a:t>
            </a:r>
            <a:r>
              <a:rPr sz="1600" spc="-10" dirty="0">
                <a:latin typeface="Carlito"/>
                <a:cs typeface="Carlito"/>
              </a:rPr>
              <a:t>sample </a:t>
            </a:r>
            <a:r>
              <a:rPr sz="1600" spc="-20" dirty="0">
                <a:latin typeface="Carlito"/>
                <a:cs typeface="Carlito"/>
              </a:rPr>
              <a:t>size </a:t>
            </a:r>
            <a:r>
              <a:rPr sz="1600" spc="-5" dirty="0">
                <a:latin typeface="Carlito"/>
                <a:cs typeface="Carlito"/>
              </a:rPr>
              <a:t>of</a:t>
            </a:r>
            <a:r>
              <a:rPr sz="1600" spc="-204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latin typeface="Carlito"/>
                <a:cs typeface="Carlito"/>
              </a:rPr>
              <a:t>This </a:t>
            </a:r>
            <a:r>
              <a:rPr sz="1600" spc="-20" dirty="0">
                <a:latin typeface="Carlito"/>
                <a:cs typeface="Carlito"/>
              </a:rPr>
              <a:t>can cause large variance </a:t>
            </a:r>
            <a:r>
              <a:rPr sz="1600" dirty="0">
                <a:latin typeface="Carlito"/>
                <a:cs typeface="Carlito"/>
              </a:rPr>
              <a:t>in </a:t>
            </a:r>
            <a:r>
              <a:rPr sz="1600" spc="-20" dirty="0">
                <a:latin typeface="Carlito"/>
                <a:cs typeface="Carlito"/>
              </a:rPr>
              <a:t>accuracy results, </a:t>
            </a:r>
            <a:r>
              <a:rPr sz="1600" spc="-15" dirty="0">
                <a:latin typeface="Carlito"/>
                <a:cs typeface="Carlito"/>
              </a:rPr>
              <a:t>such </a:t>
            </a:r>
            <a:r>
              <a:rPr sz="1600" spc="-5" dirty="0">
                <a:latin typeface="Carlito"/>
                <a:cs typeface="Carlito"/>
              </a:rPr>
              <a:t>as those in </a:t>
            </a:r>
            <a:r>
              <a:rPr sz="1600" spc="-15" dirty="0">
                <a:latin typeface="Carlito"/>
                <a:cs typeface="Carlito"/>
              </a:rPr>
              <a:t>Decision </a:t>
            </a:r>
            <a:r>
              <a:rPr sz="1600" spc="-65" dirty="0">
                <a:latin typeface="Carlito"/>
                <a:cs typeface="Carlito"/>
              </a:rPr>
              <a:t>Tree </a:t>
            </a:r>
            <a:r>
              <a:rPr sz="1600" spc="-10" dirty="0">
                <a:latin typeface="Carlito"/>
                <a:cs typeface="Carlito"/>
              </a:rPr>
              <a:t>Classifier </a:t>
            </a:r>
            <a:r>
              <a:rPr sz="1600" spc="-5" dirty="0">
                <a:latin typeface="Carlito"/>
                <a:cs typeface="Carlito"/>
              </a:rPr>
              <a:t>model in </a:t>
            </a:r>
            <a:r>
              <a:rPr sz="1600" spc="-25" dirty="0">
                <a:latin typeface="Carlito"/>
                <a:cs typeface="Carlito"/>
              </a:rPr>
              <a:t>repeated</a:t>
            </a:r>
            <a:r>
              <a:rPr sz="1600" spc="6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latin typeface="Carlito"/>
                <a:cs typeface="Carlito"/>
              </a:rPr>
              <a:t>We </a:t>
            </a:r>
            <a:r>
              <a:rPr sz="1600" spc="-20" dirty="0">
                <a:latin typeface="Carlito"/>
                <a:cs typeface="Carlito"/>
              </a:rPr>
              <a:t>likely </a:t>
            </a:r>
            <a:r>
              <a:rPr sz="1600" spc="-15" dirty="0">
                <a:latin typeface="Carlito"/>
                <a:cs typeface="Carlito"/>
              </a:rPr>
              <a:t>need </a:t>
            </a:r>
            <a:r>
              <a:rPr sz="1600" spc="-25" dirty="0">
                <a:latin typeface="Carlito"/>
                <a:cs typeface="Carlito"/>
              </a:rPr>
              <a:t>more data </a:t>
            </a:r>
            <a:r>
              <a:rPr sz="1600" spc="-15" dirty="0">
                <a:latin typeface="Carlito"/>
                <a:cs typeface="Carlito"/>
              </a:rPr>
              <a:t>to </a:t>
            </a:r>
            <a:r>
              <a:rPr sz="1600" spc="-20" dirty="0">
                <a:latin typeface="Carlito"/>
                <a:cs typeface="Carlito"/>
              </a:rPr>
              <a:t>determine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20" dirty="0">
                <a:latin typeface="Carlito"/>
                <a:cs typeface="Carlito"/>
              </a:rPr>
              <a:t>best</a:t>
            </a:r>
            <a:r>
              <a:rPr sz="1600" spc="114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chemeClr val="tx1"/>
                </a:solidFill>
              </a:rPr>
              <a:t>Confusion</a:t>
            </a:r>
            <a:r>
              <a:rPr sz="3600" spc="-330" dirty="0">
                <a:solidFill>
                  <a:schemeClr val="tx1"/>
                </a:solidFill>
              </a:rPr>
              <a:t> </a:t>
            </a:r>
            <a:r>
              <a:rPr sz="3600" spc="-114" dirty="0">
                <a:solidFill>
                  <a:schemeClr val="tx1"/>
                </a:solidFill>
              </a:rPr>
              <a:t>Matrix</a:t>
            </a:r>
            <a:endParaRPr sz="360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877981"/>
            <a:ext cx="838199" cy="18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45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Since </a:t>
            </a:r>
            <a:r>
              <a:rPr sz="1600" dirty="0">
                <a:latin typeface="Carlito"/>
                <a:cs typeface="Carlito"/>
              </a:rPr>
              <a:t>all </a:t>
            </a:r>
            <a:r>
              <a:rPr sz="1600" spc="-5" dirty="0">
                <a:latin typeface="Carlito"/>
                <a:cs typeface="Carlito"/>
              </a:rPr>
              <a:t>models </a:t>
            </a:r>
            <a:r>
              <a:rPr sz="1600" spc="-25" dirty="0">
                <a:latin typeface="Carlito"/>
                <a:cs typeface="Carlito"/>
              </a:rPr>
              <a:t>performed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same </a:t>
            </a:r>
            <a:r>
              <a:rPr sz="1600" spc="-25" dirty="0">
                <a:latin typeface="Carlito"/>
                <a:cs typeface="Carlito"/>
              </a:rPr>
              <a:t>for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20" dirty="0">
                <a:latin typeface="Carlito"/>
                <a:cs typeface="Carlito"/>
              </a:rPr>
              <a:t>test set,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20" dirty="0">
                <a:latin typeface="Carlito"/>
                <a:cs typeface="Carlito"/>
              </a:rPr>
              <a:t>confusion </a:t>
            </a:r>
            <a:r>
              <a:rPr sz="1600" spc="-10" dirty="0">
                <a:latin typeface="Carlito"/>
                <a:cs typeface="Carlito"/>
              </a:rPr>
              <a:t>matrix is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same </a:t>
            </a:r>
            <a:r>
              <a:rPr sz="1600" spc="-20" dirty="0">
                <a:latin typeface="Carlito"/>
                <a:cs typeface="Carlito"/>
              </a:rPr>
              <a:t>across </a:t>
            </a:r>
            <a:r>
              <a:rPr sz="1600" dirty="0">
                <a:latin typeface="Carlito"/>
                <a:cs typeface="Carlito"/>
              </a:rPr>
              <a:t>all </a:t>
            </a:r>
            <a:r>
              <a:rPr sz="1600" spc="-5" dirty="0">
                <a:latin typeface="Carlito"/>
                <a:cs typeface="Carlito"/>
              </a:rPr>
              <a:t>models.  The </a:t>
            </a:r>
            <a:r>
              <a:rPr sz="1600" spc="-15" dirty="0">
                <a:latin typeface="Carlito"/>
                <a:cs typeface="Carlito"/>
              </a:rPr>
              <a:t>models </a:t>
            </a:r>
            <a:r>
              <a:rPr sz="1600" spc="-20" dirty="0">
                <a:latin typeface="Carlito"/>
                <a:cs typeface="Carlito"/>
              </a:rPr>
              <a:t>predicted </a:t>
            </a:r>
            <a:r>
              <a:rPr sz="1600" spc="-5" dirty="0">
                <a:latin typeface="Carlito"/>
                <a:cs typeface="Carlito"/>
              </a:rPr>
              <a:t>12 </a:t>
            </a:r>
            <a:r>
              <a:rPr sz="1600" spc="-20" dirty="0">
                <a:latin typeface="Carlito"/>
                <a:cs typeface="Carlito"/>
              </a:rPr>
              <a:t>successful </a:t>
            </a:r>
            <a:r>
              <a:rPr sz="1600" spc="-10" dirty="0">
                <a:latin typeface="Carlito"/>
                <a:cs typeface="Carlito"/>
              </a:rPr>
              <a:t>landings </a:t>
            </a:r>
            <a:r>
              <a:rPr sz="1600" spc="-5" dirty="0">
                <a:latin typeface="Carlito"/>
                <a:cs typeface="Carlito"/>
              </a:rPr>
              <a:t>when the true label</a:t>
            </a:r>
            <a:r>
              <a:rPr sz="1600" spc="275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was successful </a:t>
            </a:r>
            <a:r>
              <a:rPr sz="1600" spc="-10" dirty="0"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5" dirty="0">
                <a:latin typeface="Carlito"/>
                <a:cs typeface="Carlito"/>
              </a:rPr>
              <a:t>models </a:t>
            </a:r>
            <a:r>
              <a:rPr sz="1600" spc="-20" dirty="0">
                <a:latin typeface="Carlito"/>
                <a:cs typeface="Carlito"/>
              </a:rPr>
              <a:t>predicted </a:t>
            </a:r>
            <a:r>
              <a:rPr sz="1600" spc="-5" dirty="0">
                <a:latin typeface="Carlito"/>
                <a:cs typeface="Carlito"/>
              </a:rPr>
              <a:t>3 </a:t>
            </a:r>
            <a:r>
              <a:rPr sz="1600" spc="-20" dirty="0">
                <a:latin typeface="Carlito"/>
                <a:cs typeface="Carlito"/>
              </a:rPr>
              <a:t>unsuccessful </a:t>
            </a:r>
            <a:r>
              <a:rPr sz="1600" spc="-10" dirty="0">
                <a:latin typeface="Carlito"/>
                <a:cs typeface="Carlito"/>
              </a:rPr>
              <a:t>landings </a:t>
            </a:r>
            <a:r>
              <a:rPr sz="1600" spc="-5" dirty="0">
                <a:latin typeface="Carlito"/>
                <a:cs typeface="Carlito"/>
              </a:rPr>
              <a:t>when the true label </a:t>
            </a:r>
            <a:r>
              <a:rPr sz="1600" spc="-15" dirty="0">
                <a:latin typeface="Carlito"/>
                <a:cs typeface="Carlito"/>
              </a:rPr>
              <a:t>was </a:t>
            </a:r>
            <a:r>
              <a:rPr sz="1600" spc="-20" dirty="0">
                <a:latin typeface="Carlito"/>
                <a:cs typeface="Carlito"/>
              </a:rPr>
              <a:t>unsuccessful</a:t>
            </a:r>
            <a:r>
              <a:rPr sz="1600" spc="1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5" dirty="0">
                <a:latin typeface="Carlito"/>
                <a:cs typeface="Carlito"/>
              </a:rPr>
              <a:t>models </a:t>
            </a:r>
            <a:r>
              <a:rPr sz="1600" spc="-20" dirty="0">
                <a:latin typeface="Carlito"/>
                <a:cs typeface="Carlito"/>
              </a:rPr>
              <a:t>predicted </a:t>
            </a:r>
            <a:r>
              <a:rPr sz="1600" spc="-5" dirty="0">
                <a:latin typeface="Carlito"/>
                <a:cs typeface="Carlito"/>
              </a:rPr>
              <a:t>3 </a:t>
            </a:r>
            <a:r>
              <a:rPr sz="1600" spc="-20" dirty="0">
                <a:latin typeface="Carlito"/>
                <a:cs typeface="Carlito"/>
              </a:rPr>
              <a:t>successful </a:t>
            </a:r>
            <a:r>
              <a:rPr sz="1600" spc="-10" dirty="0">
                <a:latin typeface="Carlito"/>
                <a:cs typeface="Carlito"/>
              </a:rPr>
              <a:t>landings </a:t>
            </a:r>
            <a:r>
              <a:rPr sz="1600" spc="-5" dirty="0">
                <a:latin typeface="Carlito"/>
                <a:cs typeface="Carlito"/>
              </a:rPr>
              <a:t>when the true label </a:t>
            </a:r>
            <a:r>
              <a:rPr sz="1600" spc="-20" dirty="0">
                <a:latin typeface="Carlito"/>
                <a:cs typeface="Carlito"/>
              </a:rPr>
              <a:t>was unsuccessful </a:t>
            </a:r>
            <a:r>
              <a:rPr sz="1600" spc="-10" dirty="0">
                <a:latin typeface="Carlito"/>
                <a:cs typeface="Carlito"/>
              </a:rPr>
              <a:t>landings </a:t>
            </a:r>
            <a:r>
              <a:rPr sz="1600" spc="-20" dirty="0">
                <a:latin typeface="Carlito"/>
                <a:cs typeface="Carlito"/>
              </a:rPr>
              <a:t>(false positives).  </a:t>
            </a:r>
            <a:r>
              <a:rPr sz="1600" spc="-15" dirty="0">
                <a:latin typeface="Carlito"/>
                <a:cs typeface="Carlito"/>
              </a:rPr>
              <a:t>Our </a:t>
            </a:r>
            <a:r>
              <a:rPr sz="1600" spc="-5" dirty="0">
                <a:latin typeface="Carlito"/>
                <a:cs typeface="Carlito"/>
              </a:rPr>
              <a:t>models </a:t>
            </a:r>
            <a:r>
              <a:rPr sz="1600" spc="-20" dirty="0">
                <a:latin typeface="Carlito"/>
                <a:cs typeface="Carlito"/>
              </a:rPr>
              <a:t>over predict successful</a:t>
            </a:r>
            <a:r>
              <a:rPr sz="1600" spc="1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8" y="506095"/>
            <a:ext cx="3548381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dirty="0">
                <a:solidFill>
                  <a:srgbClr val="000000"/>
                </a:solidFill>
                <a:effectLst/>
                <a:latin typeface=".SF NS"/>
              </a:rPr>
              <a:t>CONCLUSION</a:t>
            </a:r>
            <a:br>
              <a:rPr lang="en-US" dirty="0">
                <a:solidFill>
                  <a:srgbClr val="000000"/>
                </a:solidFill>
                <a:effectLst/>
                <a:latin typeface=".SF NS"/>
              </a:rPr>
            </a:br>
            <a:endParaRPr spc="-670" dirty="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877981"/>
            <a:ext cx="838199" cy="18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46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730508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latin typeface="Carlito"/>
                <a:cs typeface="Carlito"/>
              </a:rPr>
              <a:t>Our </a:t>
            </a:r>
            <a:r>
              <a:rPr sz="2000" spc="-5" dirty="0">
                <a:latin typeface="Carlito"/>
                <a:cs typeface="Carlito"/>
              </a:rPr>
              <a:t>task: </a:t>
            </a:r>
            <a:r>
              <a:rPr sz="2000" spc="-20" dirty="0">
                <a:latin typeface="Carlito"/>
                <a:cs typeface="Carlito"/>
              </a:rPr>
              <a:t>to develop </a:t>
            </a:r>
            <a:r>
              <a:rPr sz="2000" dirty="0">
                <a:latin typeface="Carlito"/>
                <a:cs typeface="Carlito"/>
              </a:rPr>
              <a:t>a machine learning model </a:t>
            </a:r>
            <a:r>
              <a:rPr sz="2000" spc="-2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Space Y who </a:t>
            </a:r>
            <a:r>
              <a:rPr sz="2000" spc="-20" dirty="0">
                <a:latin typeface="Carlito"/>
                <a:cs typeface="Carlito"/>
              </a:rPr>
              <a:t>wants to </a:t>
            </a:r>
            <a:r>
              <a:rPr sz="2000" spc="-5" dirty="0">
                <a:latin typeface="Carlito"/>
                <a:cs typeface="Carlito"/>
              </a:rPr>
              <a:t>bid </a:t>
            </a:r>
            <a:r>
              <a:rPr sz="2000" spc="-20" dirty="0">
                <a:latin typeface="Carlito"/>
                <a:cs typeface="Carlito"/>
              </a:rPr>
              <a:t>against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SpaceX</a:t>
            </a: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latin typeface="Carlito"/>
                <a:cs typeface="Carlito"/>
              </a:rPr>
              <a:t>The goal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model is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predict when </a:t>
            </a:r>
            <a:r>
              <a:rPr sz="2000" spc="-15" dirty="0">
                <a:latin typeface="Carlito"/>
                <a:cs typeface="Carlito"/>
              </a:rPr>
              <a:t>Stage </a:t>
            </a:r>
            <a:r>
              <a:rPr sz="2000" dirty="0">
                <a:latin typeface="Carlito"/>
                <a:cs typeface="Carlito"/>
              </a:rPr>
              <a:t>1 </a:t>
            </a:r>
            <a:r>
              <a:rPr sz="2000" spc="-5" dirty="0">
                <a:latin typeface="Carlito"/>
                <a:cs typeface="Carlito"/>
              </a:rPr>
              <a:t>will successfully </a:t>
            </a:r>
            <a:r>
              <a:rPr sz="2000" dirty="0">
                <a:latin typeface="Carlito"/>
                <a:cs typeface="Carlito"/>
              </a:rPr>
              <a:t>land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35" dirty="0">
                <a:latin typeface="Carlito"/>
                <a:cs typeface="Carlito"/>
              </a:rPr>
              <a:t>save </a:t>
            </a:r>
            <a:r>
              <a:rPr sz="2000" spc="-5" dirty="0">
                <a:latin typeface="Carlito"/>
                <a:cs typeface="Carlito"/>
              </a:rPr>
              <a:t>~$100 million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USD</a:t>
            </a: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latin typeface="Carlito"/>
                <a:cs typeface="Carlito"/>
              </a:rPr>
              <a:t>Used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20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dirty="0">
                <a:latin typeface="Carlito"/>
                <a:cs typeface="Carlito"/>
              </a:rPr>
              <a:t>SpaceX API and </a:t>
            </a:r>
            <a:r>
              <a:rPr sz="2000" spc="-5" dirty="0">
                <a:latin typeface="Carlito"/>
                <a:cs typeface="Carlito"/>
              </a:rPr>
              <a:t>web scraping </a:t>
            </a:r>
            <a:r>
              <a:rPr sz="2000" dirty="0">
                <a:latin typeface="Carlito"/>
                <a:cs typeface="Carlito"/>
              </a:rPr>
              <a:t>SpaceX Wikipedia</a:t>
            </a:r>
            <a:r>
              <a:rPr sz="2000" spc="-19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page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latin typeface="Carlito"/>
                <a:cs typeface="Carlito"/>
              </a:rPr>
              <a:t>Created data </a:t>
            </a:r>
            <a:r>
              <a:rPr sz="2000" spc="-5" dirty="0">
                <a:latin typeface="Carlito"/>
                <a:cs typeface="Carlito"/>
              </a:rPr>
              <a:t>labels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25" dirty="0">
                <a:latin typeface="Carlito"/>
                <a:cs typeface="Carlito"/>
              </a:rPr>
              <a:t>stored data into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DB2 SQL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latin typeface="Carlito"/>
                <a:cs typeface="Carlito"/>
              </a:rPr>
              <a:t>Created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dashboard </a:t>
            </a:r>
            <a:r>
              <a:rPr sz="2000" spc="-25" dirty="0">
                <a:latin typeface="Carlito"/>
                <a:cs typeface="Carlito"/>
              </a:rPr>
              <a:t>for</a:t>
            </a:r>
            <a:r>
              <a:rPr sz="2000" spc="-12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visualization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latin typeface="Carlito"/>
                <a:cs typeface="Carlito"/>
              </a:rPr>
              <a:t>We </a:t>
            </a:r>
            <a:r>
              <a:rPr sz="2000" spc="-25" dirty="0">
                <a:latin typeface="Carlito"/>
                <a:cs typeface="Carlito"/>
              </a:rPr>
              <a:t>created </a:t>
            </a:r>
            <a:r>
              <a:rPr sz="2000" dirty="0">
                <a:latin typeface="Carlito"/>
                <a:cs typeface="Carlito"/>
              </a:rPr>
              <a:t>a machine learning model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spc="-5" dirty="0">
                <a:latin typeface="Carlito"/>
                <a:cs typeface="Carlito"/>
              </a:rPr>
              <a:t>accuracy of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83%</a:t>
            </a: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latin typeface="Carlito"/>
                <a:cs typeface="Carlito"/>
              </a:rPr>
              <a:t>Allon </a:t>
            </a:r>
            <a:r>
              <a:rPr sz="2000" dirty="0">
                <a:latin typeface="Carlito"/>
                <a:cs typeface="Carlito"/>
              </a:rPr>
              <a:t>Mask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SpaceY </a:t>
            </a:r>
            <a:r>
              <a:rPr sz="2000" spc="-5" dirty="0">
                <a:latin typeface="Carlito"/>
                <a:cs typeface="Carlito"/>
              </a:rPr>
              <a:t>can use </a:t>
            </a:r>
            <a:r>
              <a:rPr sz="2000" dirty="0">
                <a:latin typeface="Carlito"/>
                <a:cs typeface="Carlito"/>
              </a:rPr>
              <a:t>this model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predict with </a:t>
            </a:r>
            <a:r>
              <a:rPr sz="2000" spc="-20" dirty="0">
                <a:latin typeface="Carlito"/>
                <a:cs typeface="Carlito"/>
              </a:rPr>
              <a:t>relatively </a:t>
            </a:r>
            <a:r>
              <a:rPr sz="2000" spc="-5" dirty="0">
                <a:latin typeface="Carlito"/>
                <a:cs typeface="Carlito"/>
              </a:rPr>
              <a:t>high accuracy whether </a:t>
            </a:r>
            <a:r>
              <a:rPr sz="2000" dirty="0">
                <a:latin typeface="Carlito"/>
                <a:cs typeface="Carlito"/>
              </a:rPr>
              <a:t>a  launch </a:t>
            </a:r>
            <a:r>
              <a:rPr sz="2000" spc="-5" dirty="0">
                <a:latin typeface="Carlito"/>
                <a:cs typeface="Carlito"/>
              </a:rPr>
              <a:t>will </a:t>
            </a:r>
            <a:r>
              <a:rPr sz="2000" spc="-35" dirty="0">
                <a:latin typeface="Carlito"/>
                <a:cs typeface="Carlito"/>
              </a:rPr>
              <a:t>have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spc="-20" dirty="0">
                <a:latin typeface="Carlito"/>
                <a:cs typeface="Carlito"/>
              </a:rPr>
              <a:t>Stage </a:t>
            </a:r>
            <a:r>
              <a:rPr sz="2000" dirty="0">
                <a:latin typeface="Carlito"/>
                <a:cs typeface="Carlito"/>
              </a:rPr>
              <a:t>1 landing </a:t>
            </a:r>
            <a:r>
              <a:rPr sz="2000" spc="-25" dirty="0">
                <a:latin typeface="Carlito"/>
                <a:cs typeface="Carlito"/>
              </a:rPr>
              <a:t>before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determine whether </a:t>
            </a:r>
            <a:r>
              <a:rPr sz="2000" dirty="0">
                <a:latin typeface="Carlito"/>
                <a:cs typeface="Carlito"/>
              </a:rPr>
              <a:t>the launch  </a:t>
            </a:r>
            <a:r>
              <a:rPr sz="2000" spc="-5" dirty="0">
                <a:latin typeface="Carlito"/>
                <a:cs typeface="Carlito"/>
              </a:rPr>
              <a:t>should be </a:t>
            </a:r>
            <a:r>
              <a:rPr sz="2000" dirty="0">
                <a:latin typeface="Carlito"/>
                <a:cs typeface="Carlito"/>
              </a:rPr>
              <a:t>made </a:t>
            </a:r>
            <a:r>
              <a:rPr sz="2000" spc="-5" dirty="0">
                <a:latin typeface="Carlito"/>
                <a:cs typeface="Carlito"/>
              </a:rPr>
              <a:t>or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not</a:t>
            </a:r>
            <a:endParaRPr sz="2000" dirty="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latin typeface="Carlito"/>
                <a:cs typeface="Carlito"/>
              </a:rPr>
              <a:t>If possible </a:t>
            </a:r>
            <a:r>
              <a:rPr sz="2000" spc="-20" dirty="0">
                <a:latin typeface="Carlito"/>
                <a:cs typeface="Carlito"/>
              </a:rPr>
              <a:t>more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should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5" dirty="0">
                <a:latin typeface="Carlito"/>
                <a:cs typeface="Carlito"/>
              </a:rPr>
              <a:t>collected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25" dirty="0">
                <a:latin typeface="Carlito"/>
                <a:cs typeface="Carlito"/>
              </a:rPr>
              <a:t>better </a:t>
            </a:r>
            <a:r>
              <a:rPr sz="2000" spc="-5" dirty="0">
                <a:latin typeface="Carlito"/>
                <a:cs typeface="Carlito"/>
              </a:rPr>
              <a:t>determine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best </a:t>
            </a:r>
            <a:r>
              <a:rPr sz="2000" dirty="0">
                <a:latin typeface="Carlito"/>
                <a:cs typeface="Carlito"/>
              </a:rPr>
              <a:t>machine learning model  and </a:t>
            </a:r>
            <a:r>
              <a:rPr sz="2000" spc="-25" dirty="0">
                <a:latin typeface="Carlito"/>
                <a:cs typeface="Carlito"/>
              </a:rPr>
              <a:t>improve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accuracy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925399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841968"/>
            <a:ext cx="10896600" cy="3963263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800" spc="-35" dirty="0">
                <a:latin typeface="Carlito"/>
                <a:cs typeface="Carlito"/>
              </a:rPr>
              <a:t>Data </a:t>
            </a:r>
            <a:r>
              <a:rPr sz="2800" spc="-20" dirty="0">
                <a:latin typeface="Carlito"/>
                <a:cs typeface="Carlito"/>
              </a:rPr>
              <a:t>collection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methodology:</a:t>
            </a:r>
            <a:endParaRPr sz="28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400" spc="-5" dirty="0">
                <a:latin typeface="Carlito"/>
                <a:cs typeface="Carlito"/>
              </a:rPr>
              <a:t>Combined </a:t>
            </a:r>
            <a:r>
              <a:rPr sz="2400" spc="-20" dirty="0">
                <a:latin typeface="Carlito"/>
                <a:cs typeface="Carlito"/>
              </a:rPr>
              <a:t>data from </a:t>
            </a:r>
            <a:r>
              <a:rPr sz="2400" spc="-5" dirty="0">
                <a:latin typeface="Carlito"/>
                <a:cs typeface="Carlito"/>
              </a:rPr>
              <a:t>SpaceX public </a:t>
            </a:r>
            <a:r>
              <a:rPr sz="2400" dirty="0">
                <a:latin typeface="Carlito"/>
                <a:cs typeface="Carlito"/>
              </a:rPr>
              <a:t>API and </a:t>
            </a:r>
            <a:r>
              <a:rPr sz="2400" spc="-5" dirty="0">
                <a:latin typeface="Carlito"/>
                <a:cs typeface="Carlito"/>
              </a:rPr>
              <a:t>SpaceX Wikipedia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page</a:t>
            </a:r>
            <a:endParaRPr sz="24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800" spc="-40" dirty="0">
                <a:latin typeface="Carlito"/>
                <a:cs typeface="Carlito"/>
              </a:rPr>
              <a:t>Perform </a:t>
            </a:r>
            <a:r>
              <a:rPr sz="2800" spc="-35" dirty="0">
                <a:latin typeface="Carlito"/>
                <a:cs typeface="Carlito"/>
              </a:rPr>
              <a:t>data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wrangling</a:t>
            </a:r>
            <a:endParaRPr sz="28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400" spc="-5" dirty="0">
                <a:latin typeface="Carlito"/>
                <a:cs typeface="Carlito"/>
              </a:rPr>
              <a:t>Classifying true landings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5" dirty="0">
                <a:latin typeface="Carlito"/>
                <a:cs typeface="Carlito"/>
              </a:rPr>
              <a:t>successful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unsuccessful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otherwise</a:t>
            </a:r>
            <a:endParaRPr sz="24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800" spc="-40" dirty="0">
                <a:latin typeface="Carlito"/>
                <a:cs typeface="Carlito"/>
              </a:rPr>
              <a:t>Perform </a:t>
            </a:r>
            <a:r>
              <a:rPr sz="2800" spc="-25" dirty="0">
                <a:latin typeface="Carlito"/>
                <a:cs typeface="Carlito"/>
              </a:rPr>
              <a:t>exploratory </a:t>
            </a:r>
            <a:r>
              <a:rPr sz="2800" spc="-35" dirty="0">
                <a:latin typeface="Carlito"/>
                <a:cs typeface="Carlito"/>
              </a:rPr>
              <a:t>data </a:t>
            </a:r>
            <a:r>
              <a:rPr sz="2800" spc="-20" dirty="0">
                <a:latin typeface="Carlito"/>
                <a:cs typeface="Carlito"/>
              </a:rPr>
              <a:t>analysis </a:t>
            </a:r>
            <a:r>
              <a:rPr sz="2800" spc="-25" dirty="0">
                <a:latin typeface="Carlito"/>
                <a:cs typeface="Carlito"/>
              </a:rPr>
              <a:t>(EDA) </a:t>
            </a:r>
            <a:r>
              <a:rPr sz="2800" spc="-15" dirty="0">
                <a:latin typeface="Carlito"/>
                <a:cs typeface="Carlito"/>
              </a:rPr>
              <a:t>using </a:t>
            </a:r>
            <a:r>
              <a:rPr sz="2800" spc="-20" dirty="0">
                <a:latin typeface="Carlito"/>
                <a:cs typeface="Carlito"/>
              </a:rPr>
              <a:t>visualization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15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SQL</a:t>
            </a:r>
            <a:endParaRPr sz="2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800" spc="-40" dirty="0">
                <a:latin typeface="Carlito"/>
                <a:cs typeface="Carlito"/>
              </a:rPr>
              <a:t>Perform </a:t>
            </a:r>
            <a:r>
              <a:rPr sz="2800" spc="-30" dirty="0">
                <a:latin typeface="Carlito"/>
                <a:cs typeface="Carlito"/>
              </a:rPr>
              <a:t>interactive </a:t>
            </a:r>
            <a:r>
              <a:rPr sz="2800" spc="-5" dirty="0">
                <a:latin typeface="Carlito"/>
                <a:cs typeface="Carlito"/>
              </a:rPr>
              <a:t>visual analytics </a:t>
            </a:r>
            <a:r>
              <a:rPr sz="2800" spc="-15" dirty="0">
                <a:latin typeface="Carlito"/>
                <a:cs typeface="Carlito"/>
              </a:rPr>
              <a:t>using </a:t>
            </a:r>
            <a:r>
              <a:rPr sz="2800" spc="-20" dirty="0">
                <a:latin typeface="Carlito"/>
                <a:cs typeface="Carlito"/>
              </a:rPr>
              <a:t>Folium </a:t>
            </a:r>
            <a:r>
              <a:rPr sz="2800" spc="-5" dirty="0">
                <a:latin typeface="Carlito"/>
                <a:cs typeface="Carlito"/>
              </a:rPr>
              <a:t>and Plotly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Dash</a:t>
            </a:r>
            <a:endParaRPr sz="2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800" spc="-40" dirty="0">
                <a:latin typeface="Carlito"/>
                <a:cs typeface="Carlito"/>
              </a:rPr>
              <a:t>Perform </a:t>
            </a:r>
            <a:r>
              <a:rPr sz="2800" spc="-25" dirty="0">
                <a:latin typeface="Carlito"/>
                <a:cs typeface="Carlito"/>
              </a:rPr>
              <a:t>predictive </a:t>
            </a:r>
            <a:r>
              <a:rPr sz="2800" spc="-20" dirty="0">
                <a:latin typeface="Carlito"/>
                <a:cs typeface="Carlito"/>
              </a:rPr>
              <a:t>analysis </a:t>
            </a:r>
            <a:r>
              <a:rPr sz="2800" spc="-15" dirty="0">
                <a:latin typeface="Carlito"/>
                <a:cs typeface="Carlito"/>
              </a:rPr>
              <a:t>using </a:t>
            </a:r>
            <a:r>
              <a:rPr sz="2800" spc="-20" dirty="0">
                <a:latin typeface="Carlito"/>
                <a:cs typeface="Carlito"/>
              </a:rPr>
              <a:t>classification</a:t>
            </a:r>
            <a:r>
              <a:rPr sz="2800" spc="17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models</a:t>
            </a:r>
            <a:endParaRPr sz="28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400" spc="-45" dirty="0">
                <a:latin typeface="Carlito"/>
                <a:cs typeface="Carlito"/>
              </a:rPr>
              <a:t>Tuned </a:t>
            </a:r>
            <a:r>
              <a:rPr sz="2400" dirty="0">
                <a:latin typeface="Carlito"/>
                <a:cs typeface="Carlito"/>
              </a:rPr>
              <a:t>models </a:t>
            </a:r>
            <a:r>
              <a:rPr sz="2400" spc="-5" dirty="0">
                <a:latin typeface="Carlito"/>
                <a:cs typeface="Carlito"/>
              </a:rPr>
              <a:t>using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GridSearchCV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latin typeface="Arial"/>
                <a:cs typeface="Arial"/>
              </a:rPr>
              <a:t>OVERVIEW </a:t>
            </a:r>
            <a:r>
              <a:rPr sz="2400" spc="-285" dirty="0">
                <a:latin typeface="Arial"/>
                <a:cs typeface="Arial"/>
              </a:rPr>
              <a:t>OF </a:t>
            </a:r>
            <a:r>
              <a:rPr sz="2400" spc="-340" dirty="0">
                <a:latin typeface="Arial"/>
                <a:cs typeface="Arial"/>
              </a:rPr>
              <a:t>DATA </a:t>
            </a:r>
            <a:r>
              <a:rPr sz="2400" spc="-140" dirty="0">
                <a:latin typeface="Arial"/>
                <a:cs typeface="Arial"/>
              </a:rPr>
              <a:t>COLLECTION, </a:t>
            </a:r>
            <a:r>
              <a:rPr sz="2400" spc="-95" dirty="0">
                <a:latin typeface="Arial"/>
                <a:cs typeface="Arial"/>
              </a:rPr>
              <a:t>WRANGLING,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VISUALIZATION,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latin typeface="Arial"/>
                <a:cs typeface="Arial"/>
              </a:rPr>
              <a:t>DASHBOARD,	</a:t>
            </a:r>
            <a:r>
              <a:rPr sz="2400" spc="-155" dirty="0">
                <a:latin typeface="Arial"/>
                <a:cs typeface="Arial"/>
              </a:rPr>
              <a:t>AND	</a:t>
            </a:r>
            <a:r>
              <a:rPr sz="2400" spc="-140" dirty="0">
                <a:latin typeface="Arial"/>
                <a:cs typeface="Arial"/>
              </a:rPr>
              <a:t>MODEL	</a:t>
            </a:r>
            <a:r>
              <a:rPr sz="2400" spc="-150" dirty="0">
                <a:latin typeface="Arial"/>
                <a:cs typeface="Arial"/>
              </a:rPr>
              <a:t>METHODS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collection </a:t>
            </a:r>
            <a:r>
              <a:rPr sz="2000" spc="-20" dirty="0">
                <a:latin typeface="Carlito"/>
                <a:cs typeface="Carlito"/>
              </a:rPr>
              <a:t>process </a:t>
            </a:r>
            <a:r>
              <a:rPr sz="2000" spc="-25" dirty="0">
                <a:latin typeface="Carlito"/>
                <a:cs typeface="Carlito"/>
              </a:rPr>
              <a:t>involved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combination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API </a:t>
            </a:r>
            <a:r>
              <a:rPr sz="2000" spc="-20" dirty="0">
                <a:latin typeface="Carlito"/>
                <a:cs typeface="Carlito"/>
              </a:rPr>
              <a:t>requests from </a:t>
            </a:r>
            <a:r>
              <a:rPr sz="2000" dirty="0">
                <a:latin typeface="Carlito"/>
                <a:cs typeface="Carlito"/>
              </a:rPr>
              <a:t>Space X </a:t>
            </a: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dirty="0">
                <a:latin typeface="Carlito"/>
                <a:cs typeface="Carlito"/>
              </a:rPr>
              <a:t>API and </a:t>
            </a:r>
            <a:r>
              <a:rPr sz="2000" spc="-5" dirty="0">
                <a:latin typeface="Carlito"/>
                <a:cs typeface="Carlito"/>
              </a:rPr>
              <a:t>web  scraping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20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table in </a:t>
            </a:r>
            <a:r>
              <a:rPr sz="2000" dirty="0">
                <a:latin typeface="Carlito"/>
                <a:cs typeface="Carlito"/>
              </a:rPr>
              <a:t>Space </a:t>
            </a:r>
            <a:r>
              <a:rPr sz="2000" spc="-75" dirty="0">
                <a:latin typeface="Carlito"/>
                <a:cs typeface="Carlito"/>
              </a:rPr>
              <a:t>X’s </a:t>
            </a:r>
            <a:r>
              <a:rPr sz="2000" dirty="0">
                <a:latin typeface="Carlito"/>
                <a:cs typeface="Carlito"/>
              </a:rPr>
              <a:t>Wikipedia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spc="-45" dirty="0">
                <a:latin typeface="Carlito"/>
                <a:cs typeface="Carlito"/>
              </a:rPr>
              <a:t>entry.</a:t>
            </a:r>
            <a:endParaRPr sz="2000" dirty="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next </a:t>
            </a:r>
            <a:r>
              <a:rPr sz="2000" spc="-5" dirty="0">
                <a:latin typeface="Carlito"/>
                <a:cs typeface="Carlito"/>
              </a:rPr>
              <a:t>slide will show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flowchart of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collection </a:t>
            </a:r>
            <a:r>
              <a:rPr sz="2000" spc="-20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API and the </a:t>
            </a:r>
            <a:r>
              <a:rPr sz="2000" spc="-5" dirty="0">
                <a:latin typeface="Carlito"/>
                <a:cs typeface="Carlito"/>
              </a:rPr>
              <a:t>one </a:t>
            </a:r>
            <a:r>
              <a:rPr sz="2000" spc="-20" dirty="0">
                <a:latin typeface="Carlito"/>
                <a:cs typeface="Carlito"/>
              </a:rPr>
              <a:t>after </a:t>
            </a:r>
            <a:r>
              <a:rPr sz="2000" spc="-5" dirty="0">
                <a:latin typeface="Carlito"/>
                <a:cs typeface="Carlito"/>
              </a:rPr>
              <a:t>will show 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flowchart of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collection </a:t>
            </a:r>
            <a:r>
              <a:rPr sz="2000" spc="-20" dirty="0">
                <a:latin typeface="Carlito"/>
                <a:cs typeface="Carlito"/>
              </a:rPr>
              <a:t>from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webscraping.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spc="-2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spc="-9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latin typeface="Carlito"/>
                <a:cs typeface="Carlito"/>
              </a:rPr>
              <a:t>FlightNumber, </a:t>
            </a:r>
            <a:r>
              <a:rPr sz="2000" spc="-20" dirty="0">
                <a:latin typeface="Carlito"/>
                <a:cs typeface="Carlito"/>
              </a:rPr>
              <a:t>Date, </a:t>
            </a:r>
            <a:r>
              <a:rPr sz="2000" spc="-25" dirty="0">
                <a:latin typeface="Carlito"/>
                <a:cs typeface="Carlito"/>
              </a:rPr>
              <a:t>BoosterVersion, </a:t>
            </a:r>
            <a:r>
              <a:rPr sz="2000" spc="-20" dirty="0">
                <a:latin typeface="Carlito"/>
                <a:cs typeface="Carlito"/>
              </a:rPr>
              <a:t>PayloadMass, </a:t>
            </a:r>
            <a:r>
              <a:rPr sz="2000" spc="-5" dirty="0">
                <a:latin typeface="Carlito"/>
                <a:cs typeface="Carlito"/>
              </a:rPr>
              <a:t>Orbit, LaunchSite, </a:t>
            </a:r>
            <a:r>
              <a:rPr sz="2000" spc="-15" dirty="0">
                <a:latin typeface="Carlito"/>
                <a:cs typeface="Carlito"/>
              </a:rPr>
              <a:t>Outcome, </a:t>
            </a:r>
            <a:r>
              <a:rPr sz="2000" spc="-5" dirty="0">
                <a:latin typeface="Carlito"/>
                <a:cs typeface="Carlito"/>
              </a:rPr>
              <a:t>Flights,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GridFins,</a:t>
            </a:r>
          </a:p>
          <a:p>
            <a:pPr marL="12700">
              <a:lnSpc>
                <a:spcPts val="2300"/>
              </a:lnSpc>
            </a:pPr>
            <a:r>
              <a:rPr sz="2000" spc="-5" dirty="0">
                <a:latin typeface="Carlito"/>
                <a:cs typeface="Carlito"/>
              </a:rPr>
              <a:t>Reused, Legs, </a:t>
            </a:r>
            <a:r>
              <a:rPr sz="2000" spc="-10" dirty="0">
                <a:latin typeface="Carlito"/>
                <a:cs typeface="Carlito"/>
              </a:rPr>
              <a:t>LandingPad, </a:t>
            </a:r>
            <a:r>
              <a:rPr sz="2000" dirty="0">
                <a:latin typeface="Carlito"/>
                <a:cs typeface="Carlito"/>
              </a:rPr>
              <a:t>Block, </a:t>
            </a:r>
            <a:r>
              <a:rPr sz="2000" spc="-10" dirty="0">
                <a:latin typeface="Carlito"/>
                <a:cs typeface="Carlito"/>
              </a:rPr>
              <a:t>ReusedCount, </a:t>
            </a:r>
            <a:r>
              <a:rPr sz="2000" spc="-5" dirty="0">
                <a:latin typeface="Carlito"/>
                <a:cs typeface="Carlito"/>
              </a:rPr>
              <a:t>Serial, Longitude,</a:t>
            </a:r>
            <a:r>
              <a:rPr sz="2000" spc="-229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Latitude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spc="-2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spc="-12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latin typeface="Carlito"/>
                <a:cs typeface="Carlito"/>
              </a:rPr>
              <a:t>Flight </a:t>
            </a:r>
            <a:r>
              <a:rPr sz="2000" dirty="0">
                <a:latin typeface="Carlito"/>
                <a:cs typeface="Carlito"/>
              </a:rPr>
              <a:t>No.,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site, </a:t>
            </a:r>
            <a:r>
              <a:rPr sz="2000" spc="-25" dirty="0">
                <a:latin typeface="Carlito"/>
                <a:cs typeface="Carlito"/>
              </a:rPr>
              <a:t>Payload, </a:t>
            </a:r>
            <a:r>
              <a:rPr sz="2000" spc="-20" dirty="0">
                <a:latin typeface="Carlito"/>
                <a:cs typeface="Carlito"/>
              </a:rPr>
              <a:t>PayloadMass, </a:t>
            </a:r>
            <a:r>
              <a:rPr sz="2000" spc="-5" dirty="0">
                <a:latin typeface="Carlito"/>
                <a:cs typeface="Carlito"/>
              </a:rPr>
              <a:t>Orbit, </a:t>
            </a:r>
            <a:r>
              <a:rPr sz="2000" spc="-60" dirty="0">
                <a:latin typeface="Carlito"/>
                <a:cs typeface="Carlito"/>
              </a:rPr>
              <a:t>Customer,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outcome, </a:t>
            </a:r>
            <a:r>
              <a:rPr sz="2000" spc="-45" dirty="0">
                <a:latin typeface="Carlito"/>
                <a:cs typeface="Carlito"/>
              </a:rPr>
              <a:t>Version  </a:t>
            </a:r>
            <a:r>
              <a:rPr sz="2000" spc="-60" dirty="0">
                <a:latin typeface="Carlito"/>
                <a:cs typeface="Carlito"/>
              </a:rPr>
              <a:t>Booster,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dirty="0">
                <a:latin typeface="Carlito"/>
                <a:cs typeface="Carlito"/>
              </a:rPr>
              <a:t>landing, </a:t>
            </a:r>
            <a:r>
              <a:rPr sz="2000" spc="-20" dirty="0">
                <a:latin typeface="Carlito"/>
                <a:cs typeface="Carlito"/>
              </a:rPr>
              <a:t>Date,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Time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  <a:noFill/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8602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https://github.com/Ayyodeji/Applied_Data_Science_Capstone/blob/main/Week 1 Introduction/Data Collection Api 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8669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https://github.com/Ayyodeji/Applied_Data_Science_Capstone/blob/main/Week 1 Introduction/Data Collection with Web 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{3F7344DB-C542-E949-8E37-F7EC168C5621}tf10001062</Template>
  <TotalTime>229</TotalTime>
  <Words>2815</Words>
  <Application>Microsoft Office PowerPoint</Application>
  <PresentationFormat>Widescreen</PresentationFormat>
  <Paragraphs>276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.SF NS</vt:lpstr>
      <vt:lpstr>Arial</vt:lpstr>
      <vt:lpstr>Bahnschrift Condensed</vt:lpstr>
      <vt:lpstr>Bahnschrift Light SemiCondensed</vt:lpstr>
      <vt:lpstr>Carlito</vt:lpstr>
      <vt:lpstr>Century Gothic</vt:lpstr>
      <vt:lpstr>Wingdings 3</vt:lpstr>
      <vt:lpstr>Ion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Omar AlObaidi</cp:lastModifiedBy>
  <cp:revision>6</cp:revision>
  <dcterms:created xsi:type="dcterms:W3CDTF">2021-08-26T16:53:12Z</dcterms:created>
  <dcterms:modified xsi:type="dcterms:W3CDTF">2023-09-02T00:51:02Z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