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57" d="100"/>
          <a:sy n="57" d="100"/>
        </p:scale>
        <p:origin x="17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5/28/2023</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8000">
              <a:schemeClr val="accent1">
                <a:lumMod val="67000"/>
              </a:schemeClr>
            </a:gs>
            <a:gs pos="56000">
              <a:schemeClr val="accent1">
                <a:lumMod val="97000"/>
                <a:lumOff val="3000"/>
              </a:schemeClr>
            </a:gs>
            <a:gs pos="73000">
              <a:schemeClr val="accent1">
                <a:alpha val="78000"/>
                <a:lumMod val="87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0"/>
            <a:ext cx="6857999" cy="1283749"/>
          </a:xfrm>
          <a:gradFill>
            <a:gsLst>
              <a:gs pos="32000">
                <a:schemeClr val="accent1">
                  <a:lumMod val="60000"/>
                  <a:lumOff val="40000"/>
                </a:schemeClr>
              </a:gs>
              <a:gs pos="62000">
                <a:schemeClr val="accent1">
                  <a:lumMod val="97000"/>
                  <a:lumOff val="3000"/>
                </a:schemeClr>
              </a:gs>
              <a:gs pos="100000">
                <a:schemeClr val="accent1">
                  <a:lumMod val="87000"/>
                  <a:alpha val="76000"/>
                </a:schemeClr>
              </a:gs>
            </a:gsLst>
            <a:path path="shape">
              <a:fillToRect l="50000" t="50000" r="50000" b="50000"/>
            </a:path>
          </a:gradFill>
          <a:ln w="76200">
            <a:noFill/>
          </a:ln>
          <a:effectLst>
            <a:softEdge rad="317500"/>
          </a:effectLst>
        </p:spPr>
        <p:style>
          <a:lnRef idx="2">
            <a:schemeClr val="accent4"/>
          </a:lnRef>
          <a:fillRef idx="1">
            <a:schemeClr val="lt1"/>
          </a:fillRef>
          <a:effectRef idx="0">
            <a:schemeClr val="accent4"/>
          </a:effectRef>
          <a:fontRef idx="minor">
            <a:schemeClr val="dk1"/>
          </a:fontRef>
        </p:style>
        <p:txBody>
          <a:bodyPr>
            <a:normAutofit/>
          </a:bodyPr>
          <a:lstStyle/>
          <a:p>
            <a:pPr defTabSz="951583"/>
            <a:r>
              <a:rPr lang="en-US" sz="1307" b="1" dirty="0">
                <a:solidFill>
                  <a:srgbClr val="FF0000"/>
                </a:solidFill>
                <a:latin typeface="Calibri"/>
                <a:cs typeface="Arial"/>
              </a:rPr>
              <a:t> </a:t>
            </a:r>
            <a:br>
              <a:rPr lang="en-US" sz="1307" b="1" dirty="0">
                <a:solidFill>
                  <a:srgbClr val="FF0000"/>
                </a:solidFill>
                <a:latin typeface="Calibri"/>
                <a:cs typeface="Arial"/>
              </a:rPr>
            </a:br>
            <a:br>
              <a:rPr lang="en-US" sz="1307" b="1" dirty="0">
                <a:solidFill>
                  <a:schemeClr val="tx1"/>
                </a:solidFill>
                <a:latin typeface="Calibri"/>
                <a:cs typeface="Arial"/>
              </a:rPr>
            </a:br>
            <a:r>
              <a:rPr lang="en-US" sz="1307" b="1" dirty="0">
                <a:solidFill>
                  <a:schemeClr val="tx1"/>
                </a:solidFill>
                <a:latin typeface="Calibri"/>
                <a:cs typeface="Arial"/>
              </a:rPr>
              <a:t>Find My Place</a:t>
            </a:r>
            <a:br>
              <a:rPr lang="en-US" sz="1307" b="1" dirty="0">
                <a:solidFill>
                  <a:schemeClr val="tx1"/>
                </a:solidFill>
                <a:latin typeface="Calibri"/>
                <a:cs typeface="Arial"/>
              </a:rPr>
            </a:br>
            <a:r>
              <a:rPr lang="en-US" sz="1307" b="1" dirty="0">
                <a:solidFill>
                  <a:schemeClr val="tx1"/>
                </a:solidFill>
                <a:latin typeface="Calibri"/>
                <a:cs typeface="Arial"/>
              </a:rPr>
              <a:t>Ohad Shirazi &amp; Dvir Biton &amp; Itamar Asulin</a:t>
            </a:r>
            <a:br>
              <a:rPr lang="en-US" sz="1307" b="1" dirty="0">
                <a:solidFill>
                  <a:schemeClr val="tx1"/>
                </a:solidFill>
                <a:latin typeface="Calibri"/>
                <a:cs typeface="Arial"/>
              </a:rPr>
            </a:br>
            <a:r>
              <a:rPr lang="en-US" sz="1307" b="1" dirty="0">
                <a:solidFill>
                  <a:schemeClr val="tx1"/>
                </a:solidFill>
                <a:latin typeface="Calibri"/>
                <a:cs typeface="Arial"/>
              </a:rPr>
              <a:t>Saed Asaly</a:t>
            </a:r>
            <a:br>
              <a:rPr lang="en-US" sz="1307" b="1" dirty="0">
                <a:solidFill>
                  <a:srgbClr val="FF0000"/>
                </a:solidFill>
                <a:latin typeface="Calibri"/>
                <a:cs typeface="Arial"/>
              </a:rPr>
            </a:br>
            <a:endParaRPr lang="he-IL" sz="1307" b="1" dirty="0">
              <a:solidFill>
                <a:srgbClr val="FF0000"/>
              </a:solidFill>
              <a:latin typeface="Calibri"/>
              <a:cs typeface="Arial"/>
            </a:endParaRPr>
          </a:p>
        </p:txBody>
      </p:sp>
      <p:sp>
        <p:nvSpPr>
          <p:cNvPr id="8" name="TextBox 7"/>
          <p:cNvSpPr txBox="1"/>
          <p:nvPr/>
        </p:nvSpPr>
        <p:spPr>
          <a:xfrm>
            <a:off x="-244880" y="5002000"/>
            <a:ext cx="184730" cy="173766"/>
          </a:xfrm>
          <a:prstGeom prst="rect">
            <a:avLst/>
          </a:prstGeom>
          <a:noFill/>
        </p:spPr>
        <p:txBody>
          <a:bodyPr wrap="none" rtlCol="1">
            <a:spAutoFit/>
          </a:bodyPr>
          <a:lstStyle/>
          <a:p>
            <a:pPr algn="r" rtl="1"/>
            <a:endParaRPr lang="he-IL" sz="490" dirty="0"/>
          </a:p>
        </p:txBody>
      </p:sp>
      <p:sp>
        <p:nvSpPr>
          <p:cNvPr id="12" name="Rounded Rectangle 6"/>
          <p:cNvSpPr/>
          <p:nvPr/>
        </p:nvSpPr>
        <p:spPr>
          <a:xfrm>
            <a:off x="3316928" y="1316878"/>
            <a:ext cx="3539648" cy="3088534"/>
          </a:xfrm>
          <a:prstGeom prst="roundRect">
            <a:avLst/>
          </a:prstGeom>
          <a:ln w="38100">
            <a:solidFill>
              <a:srgbClr val="002060"/>
            </a:solidFill>
          </a:ln>
        </p:spPr>
        <p:style>
          <a:lnRef idx="2">
            <a:schemeClr val="accent5"/>
          </a:lnRef>
          <a:fillRef idx="1">
            <a:schemeClr val="lt1"/>
          </a:fillRef>
          <a:effectRef idx="0">
            <a:schemeClr val="accent5"/>
          </a:effectRef>
          <a:fontRef idx="minor">
            <a:schemeClr val="dk1"/>
          </a:fontRef>
        </p:style>
        <p:txBody>
          <a:bodyPr rtlCol="1" anchor="t"/>
          <a:lstStyle/>
          <a:p>
            <a:pPr>
              <a:defRPr/>
            </a:pPr>
            <a:r>
              <a:rPr lang="en-US" sz="1000" b="1" u="sng" dirty="0">
                <a:solidFill>
                  <a:prstClr val="black"/>
                </a:solidFill>
                <a:ea typeface="Tahoma" pitchFamily="34" charset="0"/>
                <a:cs typeface="Arial" pitchFamily="34" charset="0"/>
              </a:rPr>
              <a:t>Introduction</a:t>
            </a:r>
            <a:r>
              <a:rPr lang="en-US" sz="1000" u="sng" dirty="0">
                <a:solidFill>
                  <a:prstClr val="black"/>
                </a:solidFill>
                <a:ea typeface="Tahoma" pitchFamily="34" charset="0"/>
                <a:cs typeface="Arial" pitchFamily="34" charset="0"/>
              </a:rPr>
              <a:t>:</a:t>
            </a:r>
            <a:br>
              <a:rPr lang="en-US" sz="1000" dirty="0">
                <a:solidFill>
                  <a:prstClr val="black"/>
                </a:solidFill>
                <a:ea typeface="Tahoma" pitchFamily="34" charset="0"/>
                <a:cs typeface="Arial" pitchFamily="34" charset="0"/>
              </a:rPr>
            </a:br>
            <a:r>
              <a:rPr lang="en-US" sz="1000" b="0" i="0" u="none" strike="noStrike" dirty="0">
                <a:solidFill>
                  <a:srgbClr val="000000"/>
                </a:solidFill>
                <a:effectLst/>
              </a:rPr>
              <a:t>Our project focuses on implementing live monitoring of people density, with a specific emphasis on the university library. The main objective is to provide students with accurate and real-time information regarding available seating areas within the library, enabling them to make informed decisions and optimize their study time.</a:t>
            </a:r>
            <a:br>
              <a:rPr lang="en-US" sz="1000" b="0" i="0" u="none" strike="noStrike" dirty="0">
                <a:solidFill>
                  <a:srgbClr val="2F5496"/>
                </a:solidFill>
                <a:effectLst/>
              </a:rPr>
            </a:br>
            <a:r>
              <a:rPr lang="en-US" sz="1000" b="0" i="0" u="none" strike="noStrike" dirty="0">
                <a:solidFill>
                  <a:srgbClr val="000000"/>
                </a:solidFill>
                <a:effectLst/>
              </a:rPr>
              <a:t>By developing a user-friendly website interface, students can scan QR codes placed on tables and fill in their expected duration of stay. This information is processed and stored in a secure database. The system utilizes Flask in the backend, and JavaScript and HTML in the frontend. Our solution aims to enhance the student experience by offering real-time reporting and efficient utilization of library spaces. With the ability to quickly identify free tables and the number of people occupying them, students can minimize the time spent searching for available seats and focus on their academic pursuits.</a:t>
            </a:r>
            <a:endParaRPr lang="he-IL" sz="1000" dirty="0">
              <a:solidFill>
                <a:prstClr val="black"/>
              </a:solidFill>
              <a:ea typeface="Tahoma" pitchFamily="34" charset="0"/>
              <a:cs typeface="Arial" pitchFamily="34" charset="0"/>
            </a:endParaRPr>
          </a:p>
        </p:txBody>
      </p:sp>
      <p:sp>
        <p:nvSpPr>
          <p:cNvPr id="17" name="Rounded Rectangle 6"/>
          <p:cNvSpPr/>
          <p:nvPr/>
        </p:nvSpPr>
        <p:spPr>
          <a:xfrm>
            <a:off x="13447" y="3337901"/>
            <a:ext cx="3316927" cy="3104302"/>
          </a:xfrm>
          <a:prstGeom prst="roundRect">
            <a:avLst/>
          </a:prstGeom>
          <a:ln w="38100">
            <a:solidFill>
              <a:srgbClr val="002060"/>
            </a:solidFill>
          </a:ln>
        </p:spPr>
        <p:style>
          <a:lnRef idx="2">
            <a:schemeClr val="accent1"/>
          </a:lnRef>
          <a:fillRef idx="1">
            <a:schemeClr val="lt1"/>
          </a:fillRef>
          <a:effectRef idx="0">
            <a:schemeClr val="accent1"/>
          </a:effectRef>
          <a:fontRef idx="minor">
            <a:schemeClr val="dk1"/>
          </a:fontRef>
        </p:style>
        <p:txBody>
          <a:bodyPr rtlCol="1" anchor="t"/>
          <a:lstStyle/>
          <a:p>
            <a:pPr>
              <a:defRPr/>
            </a:pPr>
            <a:r>
              <a:rPr lang="en-US" sz="1000" b="1" u="sng" dirty="0"/>
              <a:t>Methods/algorithms/Alternatives or Design Considerations:</a:t>
            </a:r>
            <a:br>
              <a:rPr lang="en-US" sz="1000" b="1" dirty="0"/>
            </a:br>
            <a:r>
              <a:rPr lang="en-US" sz="1000" b="0" i="0" u="none" strike="noStrike" dirty="0">
                <a:solidFill>
                  <a:srgbClr val="000000"/>
                </a:solidFill>
                <a:effectLst/>
              </a:rPr>
              <a:t>During our planning we originally planned to use raspberry pies with Wi-Fi antennas to count Wi-Fi signal transmitted by the mobile devices of the student in the libraries, but due to security features added in both Android and IOS it was impossible, as all devices send probe requests using randomized MAC addresses.</a:t>
            </a:r>
            <a:br>
              <a:rPr lang="en-US" sz="1000" b="0" i="0" u="none" strike="noStrike" dirty="0">
                <a:solidFill>
                  <a:srgbClr val="000000"/>
                </a:solidFill>
                <a:effectLst/>
              </a:rPr>
            </a:br>
            <a:r>
              <a:rPr lang="en-US" sz="1000" b="0" i="0" u="none" strike="noStrike" dirty="0">
                <a:solidFill>
                  <a:srgbClr val="000000"/>
                </a:solidFill>
                <a:effectLst/>
              </a:rPr>
              <a:t>Another method is by using CCTV cameras with combination of image processing in order to determine the number of people in the filmed area, but due to costs and scaling complexity it was discarded.</a:t>
            </a:r>
            <a:br>
              <a:rPr lang="en-US" sz="1000" b="0" i="0" u="none" strike="noStrike" dirty="0">
                <a:solidFill>
                  <a:srgbClr val="000000"/>
                </a:solidFill>
                <a:effectLst/>
              </a:rPr>
            </a:br>
            <a:r>
              <a:rPr lang="en-US" sz="1000" b="0" i="0" u="none" strike="noStrike" dirty="0">
                <a:solidFill>
                  <a:srgbClr val="000000"/>
                </a:solidFill>
                <a:effectLst/>
              </a:rPr>
              <a:t>We also considered using IR sensors to determine the amount of people passing by them, with the direction they are heading, but we neglected it as it couldn’t provide data with the accuracy in the tables level.</a:t>
            </a:r>
            <a:br>
              <a:rPr lang="en-US" sz="600" b="1" dirty="0">
                <a:ea typeface="Tahoma" pitchFamily="34" charset="0"/>
                <a:cs typeface="Arial" pitchFamily="34" charset="0"/>
              </a:rPr>
            </a:br>
            <a:r>
              <a:rPr lang="he-IL" sz="600" b="1" dirty="0">
                <a:ea typeface="Tahoma" pitchFamily="34" charset="0"/>
                <a:cs typeface="Arial" pitchFamily="34" charset="0"/>
              </a:rPr>
              <a:t> </a:t>
            </a:r>
            <a:endParaRPr lang="en-US" sz="600" b="1" dirty="0">
              <a:ea typeface="Tahoma" pitchFamily="34" charset="0"/>
              <a:cs typeface="Arial" pitchFamily="34" charset="0"/>
            </a:endParaRPr>
          </a:p>
        </p:txBody>
      </p:sp>
      <p:sp>
        <p:nvSpPr>
          <p:cNvPr id="29" name="Rounded Rectangle 6"/>
          <p:cNvSpPr/>
          <p:nvPr/>
        </p:nvSpPr>
        <p:spPr>
          <a:xfrm>
            <a:off x="3406182" y="4487338"/>
            <a:ext cx="3401713" cy="3352851"/>
          </a:xfrm>
          <a:prstGeom prst="roundRect">
            <a:avLst/>
          </a:prstGeom>
          <a:ln w="38100">
            <a:solidFill>
              <a:srgbClr val="002060"/>
            </a:solidFill>
          </a:ln>
        </p:spPr>
        <p:style>
          <a:lnRef idx="2">
            <a:schemeClr val="accent2"/>
          </a:lnRef>
          <a:fillRef idx="1">
            <a:schemeClr val="lt1"/>
          </a:fillRef>
          <a:effectRef idx="0">
            <a:schemeClr val="accent2"/>
          </a:effectRef>
          <a:fontRef idx="minor">
            <a:schemeClr val="dk1"/>
          </a:fontRef>
        </p:style>
        <p:txBody>
          <a:bodyPr rtlCol="1" anchor="t"/>
          <a:lstStyle/>
          <a:p>
            <a:pPr algn="l">
              <a:defRPr/>
            </a:pPr>
            <a:r>
              <a:rPr lang="en-US" sz="1000" b="1" u="sng" dirty="0">
                <a:solidFill>
                  <a:prstClr val="black"/>
                </a:solidFill>
                <a:ea typeface="Tahoma" pitchFamily="34" charset="0"/>
                <a:cs typeface="Arial" pitchFamily="34" charset="0"/>
              </a:rPr>
              <a:t>Selected Approach:</a:t>
            </a:r>
            <a:br>
              <a:rPr lang="en-US" sz="1000" b="1" dirty="0">
                <a:solidFill>
                  <a:prstClr val="black"/>
                </a:solidFill>
                <a:ea typeface="Tahoma" pitchFamily="34" charset="0"/>
                <a:cs typeface="Arial" pitchFamily="34" charset="0"/>
              </a:rPr>
            </a:br>
            <a:r>
              <a:rPr lang="en-US" sz="1000" b="0" i="0" u="none" strike="noStrike" dirty="0">
                <a:solidFill>
                  <a:srgbClr val="000000"/>
                </a:solidFill>
                <a:effectLst/>
              </a:rPr>
              <a:t>Our selected approach for live monitoring of people density in the university library involves creating a user-based system, in which the students can update their stay time and at which table they are sitting via a QR code and form submission.  There is a user-friendly website interface that integrates the backend and frontend components, through which the students can get real time data about the amount of people in the different locations of the library, and decide where to sit in order to optimize their studies. We utilize Flask in the backend for efficient communication with the database and JavaScript/HTML in the frontend for a responsive user interface. A relational database is used for data storage. Additionally, an automated alerting system is implemented to notify users when their allotted time is about to end. This approach aims to provide an efficient, secure, and user-friendly system for real-time monitoring of seating availability in the university library.</a:t>
            </a:r>
            <a:endParaRPr lang="he-IL" sz="1000" b="1" dirty="0">
              <a:solidFill>
                <a:prstClr val="black"/>
              </a:solidFill>
              <a:ea typeface="Tahoma" pitchFamily="34" charset="0"/>
              <a:cs typeface="Arial" pitchFamily="34" charset="0"/>
            </a:endParaRPr>
          </a:p>
        </p:txBody>
      </p:sp>
      <p:sp>
        <p:nvSpPr>
          <p:cNvPr id="36" name="Rounded Rectangle 6"/>
          <p:cNvSpPr/>
          <p:nvPr/>
        </p:nvSpPr>
        <p:spPr>
          <a:xfrm>
            <a:off x="72197" y="7963064"/>
            <a:ext cx="6686710" cy="2060695"/>
          </a:xfrm>
          <a:prstGeom prst="roundRect">
            <a:avLst/>
          </a:prstGeom>
          <a:ln w="38100">
            <a:solidFill>
              <a:srgbClr val="002060"/>
            </a:solidFill>
          </a:ln>
        </p:spPr>
        <p:style>
          <a:lnRef idx="2">
            <a:schemeClr val="accent3"/>
          </a:lnRef>
          <a:fillRef idx="1">
            <a:schemeClr val="lt1"/>
          </a:fillRef>
          <a:effectRef idx="0">
            <a:schemeClr val="accent3"/>
          </a:effectRef>
          <a:fontRef idx="minor">
            <a:schemeClr val="dk1"/>
          </a:fontRef>
        </p:style>
        <p:txBody>
          <a:bodyPr rtlCol="1" anchor="t"/>
          <a:lstStyle/>
          <a:p>
            <a:pPr rtl="1">
              <a:defRPr/>
            </a:pPr>
            <a:r>
              <a:rPr lang="en-US" sz="1000" b="1" u="sng" dirty="0">
                <a:solidFill>
                  <a:prstClr val="black"/>
                </a:solidFill>
                <a:ea typeface="Tahoma" pitchFamily="34" charset="0"/>
                <a:cs typeface="Arial" pitchFamily="34" charset="0"/>
              </a:rPr>
              <a:t>Solution Description:</a:t>
            </a:r>
            <a:br>
              <a:rPr lang="en-US" sz="1000" dirty="0">
                <a:solidFill>
                  <a:prstClr val="black"/>
                </a:solidFill>
                <a:ea typeface="Tahoma" pitchFamily="34" charset="0"/>
                <a:cs typeface="Arial" pitchFamily="34" charset="0"/>
              </a:rPr>
            </a:br>
            <a:r>
              <a:rPr lang="en-US" sz="1000" b="1" i="0" u="none" strike="noStrike" dirty="0">
                <a:solidFill>
                  <a:srgbClr val="000000"/>
                </a:solidFill>
                <a:effectLst/>
              </a:rPr>
              <a:t>Data Collection:</a:t>
            </a:r>
            <a:r>
              <a:rPr lang="en-US" sz="1000" b="0" i="0" u="none" strike="noStrike" dirty="0">
                <a:solidFill>
                  <a:srgbClr val="000000"/>
                </a:solidFill>
                <a:effectLst/>
              </a:rPr>
              <a:t> To gather data on people density, we implemented a system where students can scan QR codes placed on tables and fill out a form indicating their expected duration of stay. This data is crucial for accurately determining the availability of seating areas.</a:t>
            </a:r>
            <a:br>
              <a:rPr lang="en-US" sz="1000" b="0" i="0" u="none" strike="noStrike" dirty="0">
                <a:solidFill>
                  <a:srgbClr val="000000"/>
                </a:solidFill>
                <a:effectLst/>
              </a:rPr>
            </a:br>
            <a:r>
              <a:rPr lang="en-US" sz="1000" b="1" i="0" u="none" strike="noStrike" dirty="0">
                <a:solidFill>
                  <a:srgbClr val="000000"/>
                </a:solidFill>
                <a:effectLst/>
              </a:rPr>
              <a:t>Database Management:</a:t>
            </a:r>
            <a:r>
              <a:rPr lang="en-US" sz="1000" b="0" i="0" u="none" strike="noStrike" dirty="0">
                <a:solidFill>
                  <a:srgbClr val="000000"/>
                </a:solidFill>
                <a:effectLst/>
              </a:rPr>
              <a:t> We utilized a relational database to store and manage the collected data. This allows for efficient retrieval and processing of information, ensuring real-time reporting and quick decision-making for students.</a:t>
            </a:r>
            <a:br>
              <a:rPr lang="en-US" sz="1000" b="0" i="0" u="none" strike="noStrike" dirty="0">
                <a:solidFill>
                  <a:srgbClr val="000000"/>
                </a:solidFill>
                <a:effectLst/>
              </a:rPr>
            </a:br>
            <a:r>
              <a:rPr lang="en-US" sz="1000" b="1" i="0" u="none" strike="noStrike" dirty="0">
                <a:solidFill>
                  <a:srgbClr val="000000"/>
                </a:solidFill>
                <a:effectLst/>
              </a:rPr>
              <a:t>Backend Implementation:</a:t>
            </a:r>
            <a:r>
              <a:rPr lang="en-US" sz="1000" b="0" i="0" u="none" strike="noStrike" dirty="0">
                <a:solidFill>
                  <a:srgbClr val="000000"/>
                </a:solidFill>
                <a:effectLst/>
              </a:rPr>
              <a:t> The backend of our system was built using the Flask library in Python. Flask provides a lightweight and flexible framework for handling requests from the frontend and interacting with the database.</a:t>
            </a:r>
            <a:br>
              <a:rPr lang="en-US" sz="1000" b="0" i="0" u="none" strike="noStrike" dirty="0">
                <a:solidFill>
                  <a:srgbClr val="000000"/>
                </a:solidFill>
                <a:effectLst/>
              </a:rPr>
            </a:br>
            <a:r>
              <a:rPr lang="en-US" sz="1000" b="1" i="0" u="none" strike="noStrike" dirty="0">
                <a:solidFill>
                  <a:srgbClr val="000000"/>
                </a:solidFill>
                <a:effectLst/>
              </a:rPr>
              <a:t>Algorithm for Alerting:</a:t>
            </a:r>
            <a:r>
              <a:rPr lang="en-US" sz="1000" b="0" i="0" u="none" strike="noStrike" dirty="0">
                <a:solidFill>
                  <a:srgbClr val="000000"/>
                </a:solidFill>
                <a:effectLst/>
              </a:rPr>
              <a:t> We developed a Python script that periodically checks the database for users with less than 15 minutes remaining in their allocated time. When such users are identified, the script sends email alerts to notify them and provides an option to extend their stay if needed.</a:t>
            </a:r>
            <a:br>
              <a:rPr lang="en-US" sz="1000" dirty="0">
                <a:solidFill>
                  <a:prstClr val="black"/>
                </a:solidFill>
                <a:ea typeface="Tahoma" pitchFamily="34" charset="0"/>
                <a:cs typeface="Arial" pitchFamily="34" charset="0"/>
              </a:rPr>
            </a:br>
            <a:r>
              <a:rPr lang="en-US" sz="1000" dirty="0">
                <a:solidFill>
                  <a:prstClr val="black"/>
                </a:solidFill>
                <a:ea typeface="Tahoma" pitchFamily="34" charset="0"/>
                <a:cs typeface="Arial" pitchFamily="34" charset="0"/>
              </a:rPr>
              <a:t>  </a:t>
            </a:r>
            <a:endParaRPr lang="he-IL" sz="1000" dirty="0">
              <a:solidFill>
                <a:prstClr val="black"/>
              </a:solidFill>
              <a:ea typeface="Tahoma" pitchFamily="34" charset="0"/>
              <a:cs typeface="Arial" pitchFamily="34" charset="0"/>
            </a:endParaRPr>
          </a:p>
        </p:txBody>
      </p:sp>
      <p:sp>
        <p:nvSpPr>
          <p:cNvPr id="14" name="Arrow: Left 13">
            <a:extLst>
              <a:ext uri="{FF2B5EF4-FFF2-40B4-BE49-F238E27FC236}">
                <a16:creationId xmlns:a16="http://schemas.microsoft.com/office/drawing/2014/main" id="{74739229-DA93-498A-93F3-E36AC736CA39}"/>
              </a:ext>
            </a:extLst>
          </p:cNvPr>
          <p:cNvSpPr/>
          <p:nvPr/>
        </p:nvSpPr>
        <p:spPr>
          <a:xfrm rot="10800000">
            <a:off x="2927896" y="1832484"/>
            <a:ext cx="501103" cy="264268"/>
          </a:xfrm>
          <a:prstGeom prst="lef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52" name="Arrow: Left 51">
            <a:extLst>
              <a:ext uri="{FF2B5EF4-FFF2-40B4-BE49-F238E27FC236}">
                <a16:creationId xmlns:a16="http://schemas.microsoft.com/office/drawing/2014/main" id="{B42B5E19-1352-4CD7-BA33-5F59FA87A388}"/>
              </a:ext>
            </a:extLst>
          </p:cNvPr>
          <p:cNvSpPr/>
          <p:nvPr/>
        </p:nvSpPr>
        <p:spPr>
          <a:xfrm rot="10800000">
            <a:off x="3312428" y="4493763"/>
            <a:ext cx="369181" cy="247529"/>
          </a:xfrm>
          <a:prstGeom prst="lef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6" name="Arrow: Down 15">
            <a:extLst>
              <a:ext uri="{FF2B5EF4-FFF2-40B4-BE49-F238E27FC236}">
                <a16:creationId xmlns:a16="http://schemas.microsoft.com/office/drawing/2014/main" id="{934A1CC8-3731-4427-9E37-E524BEB70E91}"/>
              </a:ext>
            </a:extLst>
          </p:cNvPr>
          <p:cNvSpPr/>
          <p:nvPr/>
        </p:nvSpPr>
        <p:spPr>
          <a:xfrm>
            <a:off x="6114003" y="7840189"/>
            <a:ext cx="231594" cy="302499"/>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8" name="Rounded Rectangle 6">
            <a:extLst>
              <a:ext uri="{FF2B5EF4-FFF2-40B4-BE49-F238E27FC236}">
                <a16:creationId xmlns:a16="http://schemas.microsoft.com/office/drawing/2014/main" id="{833CA314-16B2-48AE-972C-270F5704890A}"/>
              </a:ext>
            </a:extLst>
          </p:cNvPr>
          <p:cNvSpPr/>
          <p:nvPr/>
        </p:nvSpPr>
        <p:spPr>
          <a:xfrm>
            <a:off x="50867" y="1329116"/>
            <a:ext cx="3012120" cy="1894312"/>
          </a:xfrm>
          <a:prstGeom prst="roundRect">
            <a:avLst/>
          </a:prstGeom>
          <a:ln w="38100">
            <a:solidFill>
              <a:srgbClr val="002060"/>
            </a:solidFill>
          </a:ln>
        </p:spPr>
        <p:style>
          <a:lnRef idx="2">
            <a:schemeClr val="accent5"/>
          </a:lnRef>
          <a:fillRef idx="1">
            <a:schemeClr val="lt1"/>
          </a:fillRef>
          <a:effectRef idx="0">
            <a:schemeClr val="accent5"/>
          </a:effectRef>
          <a:fontRef idx="minor">
            <a:schemeClr val="dk1"/>
          </a:fontRef>
        </p:style>
        <p:txBody>
          <a:bodyPr rtlCol="1" anchor="t"/>
          <a:lstStyle/>
          <a:p>
            <a:pPr>
              <a:defRPr/>
            </a:pPr>
            <a:r>
              <a:rPr lang="en-US" sz="1000" b="1" u="sng" dirty="0"/>
              <a:t>Contribution/project goal:</a:t>
            </a:r>
            <a:br>
              <a:rPr lang="en-US" sz="800" dirty="0"/>
            </a:br>
            <a:r>
              <a:rPr lang="en-US" sz="1000" b="0" i="0" u="none" strike="noStrike" dirty="0">
                <a:solidFill>
                  <a:srgbClr val="000000"/>
                </a:solidFill>
                <a:effectLst/>
              </a:rPr>
              <a:t>The goal of our project is to implement live monitoring of people density, with a specific focus on the university library. We aim to provide accurate and real-time data to students, enabling them to make informed decisions about available seating areas within the library. By offering a fast search experience and real-time reporting. Our project aims to optimize the student experience and maximize their productivity during study sessions.</a:t>
            </a:r>
            <a:endParaRPr lang="he-IL" sz="800" dirty="0">
              <a:solidFill>
                <a:prstClr val="black"/>
              </a:solidFill>
              <a:ea typeface="Tahoma" pitchFamily="34" charset="0"/>
            </a:endParaRPr>
          </a:p>
        </p:txBody>
      </p:sp>
      <p:sp>
        <p:nvSpPr>
          <p:cNvPr id="9" name="TextBox 8">
            <a:extLst>
              <a:ext uri="{FF2B5EF4-FFF2-40B4-BE49-F238E27FC236}">
                <a16:creationId xmlns:a16="http://schemas.microsoft.com/office/drawing/2014/main" id="{EF3F334E-0FC7-49AB-A5E6-5E33276B81C9}"/>
              </a:ext>
            </a:extLst>
          </p:cNvPr>
          <p:cNvSpPr txBox="1"/>
          <p:nvPr/>
        </p:nvSpPr>
        <p:spPr>
          <a:xfrm>
            <a:off x="40137" y="7382551"/>
            <a:ext cx="1462260" cy="261610"/>
          </a:xfrm>
          <a:prstGeom prst="rect">
            <a:avLst/>
          </a:prstGeom>
          <a:noFill/>
        </p:spPr>
        <p:txBody>
          <a:bodyPr wrap="none" rtlCol="0">
            <a:spAutoFit/>
          </a:bodyPr>
          <a:lstStyle/>
          <a:p>
            <a:pPr algn="r" rtl="1"/>
            <a:r>
              <a:rPr lang="en-US" sz="1100" b="1" dirty="0"/>
              <a:t>For full code in </a:t>
            </a:r>
            <a:r>
              <a:rPr lang="en-US" sz="1100" b="1" dirty="0" err="1"/>
              <a:t>github</a:t>
            </a:r>
            <a:endParaRPr lang="en-US" sz="1100" b="1" dirty="0"/>
          </a:p>
        </p:txBody>
      </p:sp>
      <p:pic>
        <p:nvPicPr>
          <p:cNvPr id="4" name="תמונה 3" descr="תמונה שמכילה גופן, צילום מסך, גרפיקה, עיצוב גרפי&#10;&#10;התיאור נוצר באופן אוטומטי">
            <a:extLst>
              <a:ext uri="{FF2B5EF4-FFF2-40B4-BE49-F238E27FC236}">
                <a16:creationId xmlns:a16="http://schemas.microsoft.com/office/drawing/2014/main" id="{7CED902A-72AF-1527-193B-4F080709A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1" y="173310"/>
            <a:ext cx="1535204" cy="873544"/>
          </a:xfrm>
          <a:prstGeom prst="rect">
            <a:avLst/>
          </a:prstGeom>
        </p:spPr>
      </p:pic>
      <p:pic>
        <p:nvPicPr>
          <p:cNvPr id="10" name="תמונה 9">
            <a:extLst>
              <a:ext uri="{FF2B5EF4-FFF2-40B4-BE49-F238E27FC236}">
                <a16:creationId xmlns:a16="http://schemas.microsoft.com/office/drawing/2014/main" id="{5CB5E185-9164-8E3C-0EB5-B338CE4D66F4}"/>
              </a:ext>
            </a:extLst>
          </p:cNvPr>
          <p:cNvPicPr>
            <a:picLocks noChangeAspect="1"/>
          </p:cNvPicPr>
          <p:nvPr/>
        </p:nvPicPr>
        <p:blipFill>
          <a:blip r:embed="rId3"/>
          <a:stretch>
            <a:fillRect/>
          </a:stretch>
        </p:blipFill>
        <p:spPr>
          <a:xfrm>
            <a:off x="5601602" y="0"/>
            <a:ext cx="1256397" cy="1283749"/>
          </a:xfrm>
          <a:prstGeom prst="rect">
            <a:avLst/>
          </a:prstGeom>
        </p:spPr>
      </p:pic>
      <p:sp>
        <p:nvSpPr>
          <p:cNvPr id="19" name="מלבן 18">
            <a:extLst>
              <a:ext uri="{FF2B5EF4-FFF2-40B4-BE49-F238E27FC236}">
                <a16:creationId xmlns:a16="http://schemas.microsoft.com/office/drawing/2014/main" id="{B27CD599-ADC2-3AC6-22F6-924278156912}"/>
              </a:ext>
            </a:extLst>
          </p:cNvPr>
          <p:cNvSpPr/>
          <p:nvPr/>
        </p:nvSpPr>
        <p:spPr>
          <a:xfrm>
            <a:off x="4829324" y="839334"/>
            <a:ext cx="1102297"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Calibri"/>
                <a:cs typeface="Arial"/>
              </a:rPr>
              <a:t>25</a:t>
            </a:r>
            <a:endParaRPr lang="he-IL" sz="2800" dirty="0">
              <a:ln w="0"/>
              <a:effectLst>
                <a:outerShdw blurRad="38100" dist="19050" dir="2700000" algn="tl" rotWithShape="0">
                  <a:schemeClr val="dk1">
                    <a:alpha val="40000"/>
                  </a:schemeClr>
                </a:outerShdw>
              </a:effectLst>
            </a:endParaRPr>
          </a:p>
        </p:txBody>
      </p:sp>
      <p:sp>
        <p:nvSpPr>
          <p:cNvPr id="20" name="Arrow: Right 14">
            <a:extLst>
              <a:ext uri="{FF2B5EF4-FFF2-40B4-BE49-F238E27FC236}">
                <a16:creationId xmlns:a16="http://schemas.microsoft.com/office/drawing/2014/main" id="{7096A6E1-52E5-51B5-7B60-5C8DC25B58B7}"/>
              </a:ext>
            </a:extLst>
          </p:cNvPr>
          <p:cNvSpPr/>
          <p:nvPr/>
        </p:nvSpPr>
        <p:spPr>
          <a:xfrm rot="10800000">
            <a:off x="3001493" y="3268793"/>
            <a:ext cx="315433" cy="264267"/>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pic>
        <p:nvPicPr>
          <p:cNvPr id="22" name="תמונה 21" descr="תמונה שמכילה דפוס, גרפיקה, פיקסל, עיצוב&#10;&#10;התיאור נוצר באופן אוטומטי">
            <a:extLst>
              <a:ext uri="{FF2B5EF4-FFF2-40B4-BE49-F238E27FC236}">
                <a16:creationId xmlns:a16="http://schemas.microsoft.com/office/drawing/2014/main" id="{D1C7EB58-690E-F40F-C18C-749C149067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05" y="6735548"/>
            <a:ext cx="578784" cy="578784"/>
          </a:xfrm>
          <a:prstGeom prst="rect">
            <a:avLst/>
          </a:prstGeom>
        </p:spPr>
      </p:pic>
      <p:pic>
        <p:nvPicPr>
          <p:cNvPr id="24" name="תמונה 23" descr="תמונה שמכילה דפוס, גרפיקה, עיצוב, פיקסל&#10;&#10;התיאור נוצר באופן אוטומטי">
            <a:extLst>
              <a:ext uri="{FF2B5EF4-FFF2-40B4-BE49-F238E27FC236}">
                <a16:creationId xmlns:a16="http://schemas.microsoft.com/office/drawing/2014/main" id="{3A29BC7D-8191-9D53-47AA-8F9D29BB5C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6148" y="6735548"/>
            <a:ext cx="578784" cy="578784"/>
          </a:xfrm>
          <a:prstGeom prst="rect">
            <a:avLst/>
          </a:prstGeom>
        </p:spPr>
      </p:pic>
      <p:sp>
        <p:nvSpPr>
          <p:cNvPr id="25" name="TextBox 8">
            <a:extLst>
              <a:ext uri="{FF2B5EF4-FFF2-40B4-BE49-F238E27FC236}">
                <a16:creationId xmlns:a16="http://schemas.microsoft.com/office/drawing/2014/main" id="{36D03E21-657A-26AF-C210-8DDF4B93020B}"/>
              </a:ext>
            </a:extLst>
          </p:cNvPr>
          <p:cNvSpPr txBox="1"/>
          <p:nvPr/>
        </p:nvSpPr>
        <p:spPr>
          <a:xfrm>
            <a:off x="1868231" y="7385188"/>
            <a:ext cx="1172116" cy="261610"/>
          </a:xfrm>
          <a:prstGeom prst="rect">
            <a:avLst/>
          </a:prstGeom>
          <a:noFill/>
        </p:spPr>
        <p:txBody>
          <a:bodyPr wrap="none" rtlCol="0">
            <a:spAutoFit/>
          </a:bodyPr>
          <a:lstStyle/>
          <a:p>
            <a:pPr algn="r" rtl="1"/>
            <a:r>
              <a:rPr lang="en-US" sz="1100" b="1" dirty="0"/>
              <a:t>Visit out website</a:t>
            </a:r>
          </a:p>
        </p:txBody>
      </p:sp>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273</TotalTime>
  <Words>765</Words>
  <Application>Microsoft Office PowerPoint</Application>
  <PresentationFormat>מותאם אישית</PresentationFormat>
  <Paragraphs>9</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Ohad Shirazi</cp:lastModifiedBy>
  <cp:revision>16</cp:revision>
  <dcterms:created xsi:type="dcterms:W3CDTF">2020-05-21T09:41:20Z</dcterms:created>
  <dcterms:modified xsi:type="dcterms:W3CDTF">2023-05-28T08:19:08Z</dcterms:modified>
</cp:coreProperties>
</file>