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64" r:id="rId4"/>
    <p:sldId id="258" r:id="rId5"/>
    <p:sldId id="265" r:id="rId6"/>
    <p:sldId id="259"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D0C195-D588-3D95-1811-EFE538F6AD0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84ADB43-2EF1-AAB1-5A70-85666DB04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D849BE7-14C9-AA18-3D3B-785FA7F30B61}"/>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0C316FB9-FEAC-E273-8E24-E2DB5EC290A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19D311E-8793-1218-7BF3-511638B4A5E0}"/>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279759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BEE9E1-6FEC-8798-0E35-AC64346C009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40349B4-42C6-C6F5-AD99-8EFA654D723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8A76B13-D26C-840F-AA4B-626FADEF3450}"/>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C64F5A02-6B9C-2382-CAAF-73C318A0D08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BADB467-7B1E-FD32-34EB-F51DC2008DB5}"/>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316103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CA1E17C-250D-52E5-5329-8E184CF7D16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11D1667-94F7-429E-2CD4-24027914641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D179CF0-ED96-4A43-59F7-59E4DB3E8AFA}"/>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7F8310A6-D224-6218-3F67-6A2E0D2EFEC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6EBEBB8-F804-1C26-616C-27627626B1CD}"/>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395156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B68FE-5511-C96C-B88E-EF6FEB0917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326904C-4C9D-C237-7783-B3C5F30A598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F7A5E35-89BB-10BD-D59E-09163DBEF30A}"/>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6A3575FF-085E-B583-2D79-480980A9E92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99E66BE-E44C-15DA-0311-2E3CEEE2358D}"/>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356892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0929E8-A6B0-B526-44A5-728710DFBC9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D8FD022-6DAC-AAC8-E8C9-6924B84AD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3FE8A86-C7A2-4FE3-672B-762E420467ED}"/>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DAED6C50-8F8D-786D-E808-C72F7104A98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1A1CF12-FCAD-F55C-B822-C042A25696B4}"/>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48091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8E94E6-F7B0-523C-C075-370A6311CD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F6C7D57-9DDA-4094-E6D9-CBF14B1630E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41BE762-D87B-7EC5-6E7D-2EC8DFE099B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85B7C72-11D8-E21F-E380-4F1D27B106B3}"/>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6" name="מציין מיקום של כותרת תחתונה 5">
            <a:extLst>
              <a:ext uri="{FF2B5EF4-FFF2-40B4-BE49-F238E27FC236}">
                <a16:creationId xmlns:a16="http://schemas.microsoft.com/office/drawing/2014/main" id="{C346FDD4-C149-3548-4344-0B5AC83D711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6BDAFA2-09B6-F0B2-0D7C-0D6125B3787F}"/>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425965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5B1C86-81F4-069A-8083-52212218158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DF62FD5-2194-9AC3-19DA-42B5552E8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CDB15DF-345F-5EE4-0113-249A68C09488}"/>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19F5FD0-ACB2-210A-7351-07CDF0EE8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FC481A5-FD93-E507-040D-A1705B6CBAF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D5EC1F3-3752-31E7-32D5-055E900933DD}"/>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8" name="מציין מיקום של כותרת תחתונה 7">
            <a:extLst>
              <a:ext uri="{FF2B5EF4-FFF2-40B4-BE49-F238E27FC236}">
                <a16:creationId xmlns:a16="http://schemas.microsoft.com/office/drawing/2014/main" id="{4F105349-70A9-48DF-B6EB-93F454C6383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59F6727-D7A3-8C25-BC94-90047ACAA550}"/>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208389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8AC8AF-1FA7-B2C0-B3A9-78F71C22FE2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42F6065D-7169-DBC3-D798-DBFBF091F28D}"/>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4" name="מציין מיקום של כותרת תחתונה 3">
            <a:extLst>
              <a:ext uri="{FF2B5EF4-FFF2-40B4-BE49-F238E27FC236}">
                <a16:creationId xmlns:a16="http://schemas.microsoft.com/office/drawing/2014/main" id="{3CA86ADF-3A68-AB0F-A656-8A59ED0FB55C}"/>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9BA0213-DF85-E1D1-84C0-3344CF97A8D4}"/>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35007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2A5BF07-307E-94F6-8763-F2FD693AEBF1}"/>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3" name="מציין מיקום של כותרת תחתונה 2">
            <a:extLst>
              <a:ext uri="{FF2B5EF4-FFF2-40B4-BE49-F238E27FC236}">
                <a16:creationId xmlns:a16="http://schemas.microsoft.com/office/drawing/2014/main" id="{AD5020DD-4519-0610-FA1A-3F3D45BC3FB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81603BA-00A3-7A5B-80A2-46C88CBEF9CB}"/>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6573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95132F-842F-C529-7768-8D9A704A77A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1D9A4AB-F1CD-671F-9EA6-F7E9EF1D4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C5545F9-E13C-E30F-7673-D44979F65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BED8ACF-15A6-8CE5-18BC-CC250A1AE152}"/>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6" name="מציין מיקום של כותרת תחתונה 5">
            <a:extLst>
              <a:ext uri="{FF2B5EF4-FFF2-40B4-BE49-F238E27FC236}">
                <a16:creationId xmlns:a16="http://schemas.microsoft.com/office/drawing/2014/main" id="{B46E35BA-5F60-2405-4133-88ADC8DB160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3E1B4BF-5C34-83EF-F926-514682CDF66F}"/>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422010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D33549-96C1-88F2-3918-A4E3D1670BA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51D7A6D-68EF-0217-C40E-0D010CBBB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661E0542-87E6-EEEA-3FA3-85C29651A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B9942B3-687D-C591-2EA5-196F2189264F}"/>
              </a:ext>
            </a:extLst>
          </p:cNvPr>
          <p:cNvSpPr>
            <a:spLocks noGrp="1"/>
          </p:cNvSpPr>
          <p:nvPr>
            <p:ph type="dt" sz="half" idx="10"/>
          </p:nvPr>
        </p:nvSpPr>
        <p:spPr/>
        <p:txBody>
          <a:bodyPr/>
          <a:lstStyle/>
          <a:p>
            <a:fld id="{D27DB6E6-3CA6-4CE2-938C-132C2CB3F3C6}" type="datetimeFigureOut">
              <a:rPr lang="he-IL" smtClean="0"/>
              <a:t>ו'/אב/תשפ"ג</a:t>
            </a:fld>
            <a:endParaRPr lang="he-IL"/>
          </a:p>
        </p:txBody>
      </p:sp>
      <p:sp>
        <p:nvSpPr>
          <p:cNvPr id="6" name="מציין מיקום של כותרת תחתונה 5">
            <a:extLst>
              <a:ext uri="{FF2B5EF4-FFF2-40B4-BE49-F238E27FC236}">
                <a16:creationId xmlns:a16="http://schemas.microsoft.com/office/drawing/2014/main" id="{5666960C-928E-571F-4D62-12DB074AE90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D27855B-C09B-5F0B-6C43-E98900E4F801}"/>
              </a:ext>
            </a:extLst>
          </p:cNvPr>
          <p:cNvSpPr>
            <a:spLocks noGrp="1"/>
          </p:cNvSpPr>
          <p:nvPr>
            <p:ph type="sldNum" sz="quarter" idx="12"/>
          </p:nvPr>
        </p:nvSpPr>
        <p:spPr/>
        <p:txBody>
          <a:bodyPr/>
          <a:lstStyle/>
          <a:p>
            <a:fld id="{039AC10E-D660-443B-9864-6FB9C04595DF}" type="slidenum">
              <a:rPr lang="he-IL" smtClean="0"/>
              <a:t>‹#›</a:t>
            </a:fld>
            <a:endParaRPr lang="he-IL"/>
          </a:p>
        </p:txBody>
      </p:sp>
    </p:spTree>
    <p:extLst>
      <p:ext uri="{BB962C8B-B14F-4D97-AF65-F5344CB8AC3E}">
        <p14:creationId xmlns:p14="http://schemas.microsoft.com/office/powerpoint/2010/main" val="28209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58C5562-B55C-A7AE-23C6-CB970135173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06F4335-422A-EC92-3B8C-83E7F52717A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F17B1F4-B254-C120-A288-02E37C3FAA7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27DB6E6-3CA6-4CE2-938C-132C2CB3F3C6}" type="datetimeFigureOut">
              <a:rPr lang="he-IL" smtClean="0"/>
              <a:t>ו'/אב/תשפ"ג</a:t>
            </a:fld>
            <a:endParaRPr lang="he-IL"/>
          </a:p>
        </p:txBody>
      </p:sp>
      <p:sp>
        <p:nvSpPr>
          <p:cNvPr id="5" name="מציין מיקום של כותרת תחתונה 4">
            <a:extLst>
              <a:ext uri="{FF2B5EF4-FFF2-40B4-BE49-F238E27FC236}">
                <a16:creationId xmlns:a16="http://schemas.microsoft.com/office/drawing/2014/main" id="{64240ED0-BBF1-9411-DB71-33714C765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392A6F35-2965-E34A-7AC5-C512CDCA4EB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39AC10E-D660-443B-9864-6FB9C04595DF}" type="slidenum">
              <a:rPr lang="he-IL" smtClean="0"/>
              <a:t>‹#›</a:t>
            </a:fld>
            <a:endParaRPr lang="he-IL"/>
          </a:p>
        </p:txBody>
      </p:sp>
    </p:spTree>
    <p:extLst>
      <p:ext uri="{BB962C8B-B14F-4D97-AF65-F5344CB8AC3E}">
        <p14:creationId xmlns:p14="http://schemas.microsoft.com/office/powerpoint/2010/main" val="2208968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had1s/Find_My_Pla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414EDC-AE12-9677-015B-60FDA52867E2}"/>
              </a:ext>
            </a:extLst>
          </p:cNvPr>
          <p:cNvSpPr>
            <a:spLocks noGrp="1"/>
          </p:cNvSpPr>
          <p:nvPr>
            <p:ph type="ctrTitle"/>
          </p:nvPr>
        </p:nvSpPr>
        <p:spPr/>
        <p:txBody>
          <a:bodyPr>
            <a:normAutofit/>
          </a:bodyPr>
          <a:lstStyle/>
          <a:p>
            <a:r>
              <a:rPr lang="en-US" sz="7200" b="1" dirty="0"/>
              <a:t>Find My Place</a:t>
            </a:r>
            <a:endParaRPr lang="he-IL" sz="7200" b="1" dirty="0"/>
          </a:p>
        </p:txBody>
      </p:sp>
      <p:sp>
        <p:nvSpPr>
          <p:cNvPr id="3" name="כותרת משנה 2">
            <a:extLst>
              <a:ext uri="{FF2B5EF4-FFF2-40B4-BE49-F238E27FC236}">
                <a16:creationId xmlns:a16="http://schemas.microsoft.com/office/drawing/2014/main" id="{8C8B3FC1-0555-B3F5-7D14-EBCDA9383B95}"/>
              </a:ext>
            </a:extLst>
          </p:cNvPr>
          <p:cNvSpPr>
            <a:spLocks noGrp="1"/>
          </p:cNvSpPr>
          <p:nvPr>
            <p:ph type="subTitle" idx="1"/>
          </p:nvPr>
        </p:nvSpPr>
        <p:spPr>
          <a:xfrm>
            <a:off x="1031132" y="3602038"/>
            <a:ext cx="10291864" cy="1655762"/>
          </a:xfrm>
        </p:spPr>
        <p:txBody>
          <a:bodyPr/>
          <a:lstStyle/>
          <a:p>
            <a:r>
              <a:rPr lang="en-US" dirty="0"/>
              <a:t> A Solution for Live Monitoring of People Density in the University Library</a:t>
            </a:r>
            <a:endParaRPr lang="he-IL" dirty="0"/>
          </a:p>
        </p:txBody>
      </p:sp>
      <p:sp>
        <p:nvSpPr>
          <p:cNvPr id="4" name="כותרת משנה 2">
            <a:extLst>
              <a:ext uri="{FF2B5EF4-FFF2-40B4-BE49-F238E27FC236}">
                <a16:creationId xmlns:a16="http://schemas.microsoft.com/office/drawing/2014/main" id="{F010E1FA-049F-69D7-F090-B61F20F92629}"/>
              </a:ext>
            </a:extLst>
          </p:cNvPr>
          <p:cNvSpPr txBox="1">
            <a:spLocks/>
          </p:cNvSpPr>
          <p:nvPr/>
        </p:nvSpPr>
        <p:spPr>
          <a:xfrm>
            <a:off x="869004" y="4429919"/>
            <a:ext cx="10291864"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t>Ohad Shirazi</a:t>
            </a:r>
          </a:p>
          <a:p>
            <a:r>
              <a:rPr lang="en-US" sz="2800" dirty="0"/>
              <a:t>Dvir Biton</a:t>
            </a:r>
          </a:p>
          <a:p>
            <a:r>
              <a:rPr lang="en-US" sz="2800" dirty="0"/>
              <a:t>Itamar Asulin</a:t>
            </a:r>
            <a:endParaRPr lang="he-IL" sz="2800" dirty="0"/>
          </a:p>
        </p:txBody>
      </p:sp>
      <p:pic>
        <p:nvPicPr>
          <p:cNvPr id="6" name="תמונה 5" descr="תמונה שמכילה טקסט, ספר, עיצוב גרפי, גרפיקה&#10;&#10;התיאור נוצר באופן אוטומטי">
            <a:extLst>
              <a:ext uri="{FF2B5EF4-FFF2-40B4-BE49-F238E27FC236}">
                <a16:creationId xmlns:a16="http://schemas.microsoft.com/office/drawing/2014/main" id="{E2B76594-78B0-35DF-1F22-1FC6ABE33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81" y="350037"/>
            <a:ext cx="2127414" cy="2137309"/>
          </a:xfrm>
          <a:prstGeom prst="rect">
            <a:avLst/>
          </a:prstGeom>
        </p:spPr>
      </p:pic>
      <p:pic>
        <p:nvPicPr>
          <p:cNvPr id="1026" name="Picture 2" descr="אוניברסיטת אריאל בשומרון – ויקיפדיה">
            <a:extLst>
              <a:ext uri="{FF2B5EF4-FFF2-40B4-BE49-F238E27FC236}">
                <a16:creationId xmlns:a16="http://schemas.microsoft.com/office/drawing/2014/main" id="{CF71C63A-BCDD-6DBB-8A53-CF04882AA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779" y="350037"/>
            <a:ext cx="3257145" cy="180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D971F9-7B90-8B96-4E27-12E909B3AF0E}"/>
              </a:ext>
            </a:extLst>
          </p:cNvPr>
          <p:cNvSpPr>
            <a:spLocks noGrp="1"/>
          </p:cNvSpPr>
          <p:nvPr>
            <p:ph type="title"/>
          </p:nvPr>
        </p:nvSpPr>
        <p:spPr>
          <a:xfrm>
            <a:off x="838200" y="228938"/>
            <a:ext cx="10515600" cy="1325563"/>
          </a:xfrm>
        </p:spPr>
        <p:txBody>
          <a:bodyPr>
            <a:normAutofit/>
          </a:bodyPr>
          <a:lstStyle/>
          <a:p>
            <a:pPr algn="l" rtl="0"/>
            <a:r>
              <a:rPr lang="en-US" sz="4800" b="1" dirty="0"/>
              <a:t>About</a:t>
            </a:r>
            <a:endParaRPr lang="he-IL" sz="4800" b="1" dirty="0"/>
          </a:p>
        </p:txBody>
      </p:sp>
      <p:sp>
        <p:nvSpPr>
          <p:cNvPr id="3" name="מציין מיקום תוכן 2">
            <a:extLst>
              <a:ext uri="{FF2B5EF4-FFF2-40B4-BE49-F238E27FC236}">
                <a16:creationId xmlns:a16="http://schemas.microsoft.com/office/drawing/2014/main" id="{D4F6DF4E-344D-911B-F2BF-3875EFDFB54A}"/>
              </a:ext>
            </a:extLst>
          </p:cNvPr>
          <p:cNvSpPr>
            <a:spLocks noGrp="1"/>
          </p:cNvSpPr>
          <p:nvPr>
            <p:ph idx="1"/>
          </p:nvPr>
        </p:nvSpPr>
        <p:spPr>
          <a:xfrm>
            <a:off x="838200" y="1554501"/>
            <a:ext cx="10515600" cy="4351338"/>
          </a:xfrm>
        </p:spPr>
        <p:txBody>
          <a:bodyPr>
            <a:normAutofit/>
          </a:bodyPr>
          <a:lstStyle/>
          <a:p>
            <a:pPr algn="l" rtl="0"/>
            <a:r>
              <a:rPr lang="en-US" sz="2400" dirty="0"/>
              <a:t>This project aims to provide a solution for live monitoring of people density, with a specific focus on the university library. The goal is to offer accurate and real-time data to students, enabling them to make informed decisions about available seating areas within the library. By implementing a user-friendly website interface, students can easily access information about seat availability and optimize their study time.</a:t>
            </a:r>
          </a:p>
          <a:p>
            <a:pPr algn="l" rtl="0"/>
            <a:r>
              <a:rPr lang="en-US" sz="2400" dirty="0"/>
              <a:t>The project utilizes Flask in the backend to handle requests and interact with the database, while the frontend is implemented using JavaScript and HTML to provide a responsive and intuitive user interface. By scanning QR codes placed on tables and submitting their expected duration of stay, students contribute to the live monitoring of people density in the library.</a:t>
            </a:r>
            <a:endParaRPr lang="he-IL" sz="2400" dirty="0"/>
          </a:p>
        </p:txBody>
      </p:sp>
    </p:spTree>
    <p:extLst>
      <p:ext uri="{BB962C8B-B14F-4D97-AF65-F5344CB8AC3E}">
        <p14:creationId xmlns:p14="http://schemas.microsoft.com/office/powerpoint/2010/main" val="420900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6C05BE-4B78-43CC-3436-0E39D55FC332}"/>
              </a:ext>
            </a:extLst>
          </p:cNvPr>
          <p:cNvSpPr>
            <a:spLocks noGrp="1"/>
          </p:cNvSpPr>
          <p:nvPr>
            <p:ph type="title"/>
          </p:nvPr>
        </p:nvSpPr>
        <p:spPr/>
        <p:txBody>
          <a:bodyPr>
            <a:normAutofit/>
          </a:bodyPr>
          <a:lstStyle/>
          <a:p>
            <a:pPr algn="l" rtl="0"/>
            <a:r>
              <a:rPr lang="en-US" sz="4800" b="1" dirty="0"/>
              <a:t>Selected Approach</a:t>
            </a:r>
            <a:endParaRPr lang="he-IL" sz="4800" b="1" dirty="0"/>
          </a:p>
        </p:txBody>
      </p:sp>
      <p:sp>
        <p:nvSpPr>
          <p:cNvPr id="3" name="מציין מיקום תוכן 2">
            <a:extLst>
              <a:ext uri="{FF2B5EF4-FFF2-40B4-BE49-F238E27FC236}">
                <a16:creationId xmlns:a16="http://schemas.microsoft.com/office/drawing/2014/main" id="{751EE064-12D0-4489-98BC-5CE9B6F0B48D}"/>
              </a:ext>
            </a:extLst>
          </p:cNvPr>
          <p:cNvSpPr>
            <a:spLocks noGrp="1"/>
          </p:cNvSpPr>
          <p:nvPr>
            <p:ph idx="1"/>
          </p:nvPr>
        </p:nvSpPr>
        <p:spPr>
          <a:xfrm>
            <a:off x="663912" y="1835353"/>
            <a:ext cx="10864175" cy="2863107"/>
          </a:xfrm>
        </p:spPr>
        <p:txBody>
          <a:bodyPr>
            <a:normAutofit fontScale="77500" lnSpcReduction="20000"/>
          </a:bodyPr>
          <a:lstStyle/>
          <a:p>
            <a:pPr algn="l" rtl="0"/>
            <a:r>
              <a:rPr lang="en-US" dirty="0"/>
              <a:t>The selected approach for the Find My Place project involves a user-based system where students can update their stay time and table location by scanning QR codes and submitting a form. The backend is built with Flask, providing efficient communication with the database, while the frontend utilizes JavaScript and HTML for a user-friendly and responsive interface.</a:t>
            </a:r>
          </a:p>
          <a:p>
            <a:pPr algn="l" rtl="0"/>
            <a:endParaRPr lang="en-US" dirty="0"/>
          </a:p>
          <a:p>
            <a:pPr algn="l" rtl="0"/>
            <a:r>
              <a:rPr lang="en-US" dirty="0"/>
              <a:t>This approach ensures real-time reporting and allows students to access the current people density information in different areas of the library. By providing accurate data, students can make informed decisions about where to sit, optimizing their study experience.</a:t>
            </a:r>
            <a:endParaRPr lang="he-IL" dirty="0"/>
          </a:p>
        </p:txBody>
      </p:sp>
      <p:pic>
        <p:nvPicPr>
          <p:cNvPr id="5" name="תמונה 4">
            <a:extLst>
              <a:ext uri="{FF2B5EF4-FFF2-40B4-BE49-F238E27FC236}">
                <a16:creationId xmlns:a16="http://schemas.microsoft.com/office/drawing/2014/main" id="{EA11C2B8-C956-251B-8432-2BB321A177B8}"/>
              </a:ext>
            </a:extLst>
          </p:cNvPr>
          <p:cNvPicPr>
            <a:picLocks noChangeAspect="1"/>
          </p:cNvPicPr>
          <p:nvPr/>
        </p:nvPicPr>
        <p:blipFill>
          <a:blip r:embed="rId2"/>
          <a:stretch>
            <a:fillRect/>
          </a:stretch>
        </p:blipFill>
        <p:spPr>
          <a:xfrm>
            <a:off x="1478604" y="4337995"/>
            <a:ext cx="8706255" cy="2388884"/>
          </a:xfrm>
          <a:prstGeom prst="rect">
            <a:avLst/>
          </a:prstGeom>
        </p:spPr>
      </p:pic>
    </p:spTree>
    <p:extLst>
      <p:ext uri="{BB962C8B-B14F-4D97-AF65-F5344CB8AC3E}">
        <p14:creationId xmlns:p14="http://schemas.microsoft.com/office/powerpoint/2010/main" val="224361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206165F5-E710-EF92-2485-64A027DEF944}"/>
              </a:ext>
            </a:extLst>
          </p:cNvPr>
          <p:cNvSpPr>
            <a:spLocks noGrp="1"/>
          </p:cNvSpPr>
          <p:nvPr>
            <p:ph idx="1"/>
          </p:nvPr>
        </p:nvSpPr>
        <p:spPr>
          <a:xfrm>
            <a:off x="760378" y="1104117"/>
            <a:ext cx="10515600" cy="1394230"/>
          </a:xfrm>
        </p:spPr>
        <p:txBody>
          <a:bodyPr>
            <a:normAutofit fontScale="92500" lnSpcReduction="10000"/>
          </a:bodyPr>
          <a:lstStyle/>
          <a:p>
            <a:pPr algn="l" rtl="0"/>
            <a:r>
              <a:rPr lang="en-US" dirty="0"/>
              <a:t>To collect data on people density, students can scan QR codes placed on tables and fill out a form indicating their expected duration of stay. This information is crucial for accurately determining the availability of seating areas within the library.</a:t>
            </a:r>
            <a:endParaRPr lang="he-IL" dirty="0"/>
          </a:p>
        </p:txBody>
      </p:sp>
      <p:sp>
        <p:nvSpPr>
          <p:cNvPr id="7" name="כותרת 6">
            <a:extLst>
              <a:ext uri="{FF2B5EF4-FFF2-40B4-BE49-F238E27FC236}">
                <a16:creationId xmlns:a16="http://schemas.microsoft.com/office/drawing/2014/main" id="{F3664A71-8E28-C134-E34C-1D5C07412FB6}"/>
              </a:ext>
            </a:extLst>
          </p:cNvPr>
          <p:cNvSpPr>
            <a:spLocks noGrp="1"/>
          </p:cNvSpPr>
          <p:nvPr>
            <p:ph type="title"/>
          </p:nvPr>
        </p:nvSpPr>
        <p:spPr>
          <a:xfrm>
            <a:off x="760378" y="-4526"/>
            <a:ext cx="10515600" cy="1325563"/>
          </a:xfrm>
        </p:spPr>
        <p:txBody>
          <a:bodyPr>
            <a:normAutofit/>
          </a:bodyPr>
          <a:lstStyle/>
          <a:p>
            <a:pPr algn="l" rtl="0"/>
            <a:r>
              <a:rPr lang="en-US" sz="4800" b="1" dirty="0"/>
              <a:t>Data Collection</a:t>
            </a:r>
            <a:endParaRPr lang="he-IL" sz="4800" b="1" dirty="0"/>
          </a:p>
        </p:txBody>
      </p:sp>
      <p:sp>
        <p:nvSpPr>
          <p:cNvPr id="8" name="מציין מיקום תוכן 4">
            <a:extLst>
              <a:ext uri="{FF2B5EF4-FFF2-40B4-BE49-F238E27FC236}">
                <a16:creationId xmlns:a16="http://schemas.microsoft.com/office/drawing/2014/main" id="{7E81ECAF-A68C-9C63-C887-8023E06E231F}"/>
              </a:ext>
            </a:extLst>
          </p:cNvPr>
          <p:cNvSpPr txBox="1">
            <a:spLocks/>
          </p:cNvSpPr>
          <p:nvPr/>
        </p:nvSpPr>
        <p:spPr>
          <a:xfrm>
            <a:off x="838200" y="5098645"/>
            <a:ext cx="10515600" cy="1394230"/>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he-IL" dirty="0"/>
          </a:p>
        </p:txBody>
      </p:sp>
      <p:sp>
        <p:nvSpPr>
          <p:cNvPr id="9" name="כותרת 6">
            <a:extLst>
              <a:ext uri="{FF2B5EF4-FFF2-40B4-BE49-F238E27FC236}">
                <a16:creationId xmlns:a16="http://schemas.microsoft.com/office/drawing/2014/main" id="{9176E87B-392B-B956-6F8D-4415286C4E13}"/>
              </a:ext>
            </a:extLst>
          </p:cNvPr>
          <p:cNvSpPr txBox="1">
            <a:spLocks/>
          </p:cNvSpPr>
          <p:nvPr/>
        </p:nvSpPr>
        <p:spPr>
          <a:xfrm>
            <a:off x="838200" y="363814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endParaRPr lang="he-IL" dirty="0"/>
          </a:p>
        </p:txBody>
      </p:sp>
      <p:sp>
        <p:nvSpPr>
          <p:cNvPr id="10" name="מציין מיקום תוכן 4">
            <a:extLst>
              <a:ext uri="{FF2B5EF4-FFF2-40B4-BE49-F238E27FC236}">
                <a16:creationId xmlns:a16="http://schemas.microsoft.com/office/drawing/2014/main" id="{9F2E6C9F-2232-78AA-3B96-F142F9AF96D8}"/>
              </a:ext>
            </a:extLst>
          </p:cNvPr>
          <p:cNvSpPr txBox="1">
            <a:spLocks/>
          </p:cNvSpPr>
          <p:nvPr/>
        </p:nvSpPr>
        <p:spPr>
          <a:xfrm>
            <a:off x="565826" y="5381998"/>
            <a:ext cx="10515600" cy="1394230"/>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600" dirty="0"/>
              <a:t>A relational database is utilized to store and manage the collected data. This ensures efficient retrieval and processing of information, enabling real-time reporting and quick decision-making for students.</a:t>
            </a:r>
            <a:endParaRPr lang="he-IL" sz="2600" dirty="0"/>
          </a:p>
        </p:txBody>
      </p:sp>
      <p:sp>
        <p:nvSpPr>
          <p:cNvPr id="11" name="כותרת 6">
            <a:extLst>
              <a:ext uri="{FF2B5EF4-FFF2-40B4-BE49-F238E27FC236}">
                <a16:creationId xmlns:a16="http://schemas.microsoft.com/office/drawing/2014/main" id="{ED4A320E-75DF-5244-EAD1-329A7DF19AB7}"/>
              </a:ext>
            </a:extLst>
          </p:cNvPr>
          <p:cNvSpPr txBox="1">
            <a:spLocks/>
          </p:cNvSpPr>
          <p:nvPr/>
        </p:nvSpPr>
        <p:spPr>
          <a:xfrm>
            <a:off x="702013" y="4343096"/>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sz="4800" b="1" dirty="0"/>
              <a:t>Database Management</a:t>
            </a:r>
            <a:endParaRPr lang="he-IL" sz="4800" b="1" dirty="0"/>
          </a:p>
        </p:txBody>
      </p:sp>
      <p:pic>
        <p:nvPicPr>
          <p:cNvPr id="13" name="תמונה 12" descr="תמונה שמכילה דפוס, צילום מסך, פיקסל&#10;&#10;התיאור נוצר באופן אוטומטי">
            <a:extLst>
              <a:ext uri="{FF2B5EF4-FFF2-40B4-BE49-F238E27FC236}">
                <a16:creationId xmlns:a16="http://schemas.microsoft.com/office/drawing/2014/main" id="{AC534EDE-0D25-63C8-0488-68C270F4D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358" y="2959786"/>
            <a:ext cx="1192549" cy="1192549"/>
          </a:xfrm>
          <a:prstGeom prst="rect">
            <a:avLst/>
          </a:prstGeom>
        </p:spPr>
      </p:pic>
      <p:pic>
        <p:nvPicPr>
          <p:cNvPr id="15" name="תמונה 14">
            <a:extLst>
              <a:ext uri="{FF2B5EF4-FFF2-40B4-BE49-F238E27FC236}">
                <a16:creationId xmlns:a16="http://schemas.microsoft.com/office/drawing/2014/main" id="{CA786833-B4D9-5CDC-F169-CA2DEF848551}"/>
              </a:ext>
            </a:extLst>
          </p:cNvPr>
          <p:cNvPicPr>
            <a:picLocks noChangeAspect="1"/>
          </p:cNvPicPr>
          <p:nvPr/>
        </p:nvPicPr>
        <p:blipFill>
          <a:blip r:embed="rId3"/>
          <a:stretch>
            <a:fillRect/>
          </a:stretch>
        </p:blipFill>
        <p:spPr>
          <a:xfrm>
            <a:off x="6096001" y="2319525"/>
            <a:ext cx="5257800" cy="2152342"/>
          </a:xfrm>
          <a:prstGeom prst="rect">
            <a:avLst/>
          </a:prstGeom>
        </p:spPr>
      </p:pic>
    </p:spTree>
    <p:extLst>
      <p:ext uri="{BB962C8B-B14F-4D97-AF65-F5344CB8AC3E}">
        <p14:creationId xmlns:p14="http://schemas.microsoft.com/office/powerpoint/2010/main" val="110533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3858C5-5E68-FEF6-7E8C-8AA59B29252D}"/>
              </a:ext>
            </a:extLst>
          </p:cNvPr>
          <p:cNvSpPr>
            <a:spLocks noGrp="1"/>
          </p:cNvSpPr>
          <p:nvPr>
            <p:ph type="title"/>
          </p:nvPr>
        </p:nvSpPr>
        <p:spPr/>
        <p:txBody>
          <a:bodyPr>
            <a:normAutofit/>
          </a:bodyPr>
          <a:lstStyle/>
          <a:p>
            <a:pPr algn="l" rtl="0"/>
            <a:r>
              <a:rPr lang="en-US" sz="4800" b="1" dirty="0"/>
              <a:t>Backend Implementation</a:t>
            </a:r>
            <a:endParaRPr lang="he-IL" sz="4800" b="1" dirty="0"/>
          </a:p>
        </p:txBody>
      </p:sp>
      <p:sp>
        <p:nvSpPr>
          <p:cNvPr id="3" name="מציין מיקום תוכן 2">
            <a:extLst>
              <a:ext uri="{FF2B5EF4-FFF2-40B4-BE49-F238E27FC236}">
                <a16:creationId xmlns:a16="http://schemas.microsoft.com/office/drawing/2014/main" id="{B87467DD-FAED-0D5C-8CD6-DA2C977D93F3}"/>
              </a:ext>
            </a:extLst>
          </p:cNvPr>
          <p:cNvSpPr>
            <a:spLocks noGrp="1"/>
          </p:cNvSpPr>
          <p:nvPr>
            <p:ph idx="1"/>
          </p:nvPr>
        </p:nvSpPr>
        <p:spPr/>
        <p:txBody>
          <a:bodyPr/>
          <a:lstStyle/>
          <a:p>
            <a:pPr algn="l" rtl="0"/>
            <a:r>
              <a:rPr lang="en-US" dirty="0"/>
              <a:t>The backend of the system is implemented using the Flask library in Python. Flask provides a lightweight and flexible framework for handling requests from the frontend and interacting with the database. It ensures seamless communication and efficient data management.</a:t>
            </a:r>
            <a:endParaRPr lang="he-IL" dirty="0"/>
          </a:p>
        </p:txBody>
      </p:sp>
      <p:pic>
        <p:nvPicPr>
          <p:cNvPr id="5" name="תמונה 4">
            <a:extLst>
              <a:ext uri="{FF2B5EF4-FFF2-40B4-BE49-F238E27FC236}">
                <a16:creationId xmlns:a16="http://schemas.microsoft.com/office/drawing/2014/main" id="{004FE2F2-C102-2F60-0B22-919967CD545A}"/>
              </a:ext>
            </a:extLst>
          </p:cNvPr>
          <p:cNvPicPr>
            <a:picLocks noChangeAspect="1"/>
          </p:cNvPicPr>
          <p:nvPr/>
        </p:nvPicPr>
        <p:blipFill>
          <a:blip r:embed="rId2"/>
          <a:stretch>
            <a:fillRect/>
          </a:stretch>
        </p:blipFill>
        <p:spPr>
          <a:xfrm>
            <a:off x="5212948" y="4186220"/>
            <a:ext cx="5268060" cy="1695687"/>
          </a:xfrm>
          <a:prstGeom prst="rect">
            <a:avLst/>
          </a:prstGeom>
        </p:spPr>
      </p:pic>
    </p:spTree>
    <p:extLst>
      <p:ext uri="{BB962C8B-B14F-4D97-AF65-F5344CB8AC3E}">
        <p14:creationId xmlns:p14="http://schemas.microsoft.com/office/powerpoint/2010/main" val="282937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908D99-17F1-4450-74E6-AA922479B460}"/>
              </a:ext>
            </a:extLst>
          </p:cNvPr>
          <p:cNvSpPr>
            <a:spLocks noGrp="1"/>
          </p:cNvSpPr>
          <p:nvPr>
            <p:ph type="title"/>
          </p:nvPr>
        </p:nvSpPr>
        <p:spPr>
          <a:xfrm>
            <a:off x="838200" y="151117"/>
            <a:ext cx="10515600" cy="1325563"/>
          </a:xfrm>
        </p:spPr>
        <p:txBody>
          <a:bodyPr>
            <a:normAutofit/>
          </a:bodyPr>
          <a:lstStyle/>
          <a:p>
            <a:pPr algn="l" rtl="0"/>
            <a:r>
              <a:rPr lang="en-US" sz="4800" b="1" dirty="0"/>
              <a:t>Algorithm for Alerting</a:t>
            </a:r>
            <a:endParaRPr lang="he-IL" sz="4800" b="1" dirty="0"/>
          </a:p>
        </p:txBody>
      </p:sp>
      <p:sp>
        <p:nvSpPr>
          <p:cNvPr id="3" name="מציין מיקום תוכן 2">
            <a:extLst>
              <a:ext uri="{FF2B5EF4-FFF2-40B4-BE49-F238E27FC236}">
                <a16:creationId xmlns:a16="http://schemas.microsoft.com/office/drawing/2014/main" id="{BFBCE0EE-D834-8DA8-F5C7-7FC4F23C734B}"/>
              </a:ext>
            </a:extLst>
          </p:cNvPr>
          <p:cNvSpPr>
            <a:spLocks noGrp="1"/>
          </p:cNvSpPr>
          <p:nvPr>
            <p:ph idx="1"/>
          </p:nvPr>
        </p:nvSpPr>
        <p:spPr>
          <a:xfrm>
            <a:off x="838200" y="1476680"/>
            <a:ext cx="10515600" cy="1238588"/>
          </a:xfrm>
        </p:spPr>
        <p:txBody>
          <a:bodyPr>
            <a:normAutofit fontScale="77500" lnSpcReduction="20000"/>
          </a:bodyPr>
          <a:lstStyle/>
          <a:p>
            <a:pPr algn="l" rtl="0"/>
            <a:r>
              <a:rPr lang="en-US" dirty="0"/>
              <a:t>A Python script has been developed to periodically check the database for users with less than 15 minutes remaining in their allocated time. When such users are identified, the script sends email alerts to notify them and provides an option to extend their stay if needed. This helps manage seat availability and ensures fairness among students.</a:t>
            </a:r>
            <a:endParaRPr lang="he-IL" dirty="0"/>
          </a:p>
        </p:txBody>
      </p:sp>
      <p:pic>
        <p:nvPicPr>
          <p:cNvPr id="6" name="תמונה 5">
            <a:extLst>
              <a:ext uri="{FF2B5EF4-FFF2-40B4-BE49-F238E27FC236}">
                <a16:creationId xmlns:a16="http://schemas.microsoft.com/office/drawing/2014/main" id="{DC469810-4F50-5E9F-B8A3-7CC4EB40B11F}"/>
              </a:ext>
            </a:extLst>
          </p:cNvPr>
          <p:cNvPicPr>
            <a:picLocks noChangeAspect="1"/>
          </p:cNvPicPr>
          <p:nvPr/>
        </p:nvPicPr>
        <p:blipFill>
          <a:blip r:embed="rId2"/>
          <a:stretch>
            <a:fillRect/>
          </a:stretch>
        </p:blipFill>
        <p:spPr>
          <a:xfrm>
            <a:off x="2390572" y="2604648"/>
            <a:ext cx="9263165" cy="2763908"/>
          </a:xfrm>
          <a:prstGeom prst="rect">
            <a:avLst/>
          </a:prstGeom>
        </p:spPr>
      </p:pic>
      <p:pic>
        <p:nvPicPr>
          <p:cNvPr id="7" name="תמונה 6">
            <a:extLst>
              <a:ext uri="{FF2B5EF4-FFF2-40B4-BE49-F238E27FC236}">
                <a16:creationId xmlns:a16="http://schemas.microsoft.com/office/drawing/2014/main" id="{E25C2439-07D4-4E21-B4FE-E7D2BBA69D4A}"/>
              </a:ext>
            </a:extLst>
          </p:cNvPr>
          <p:cNvPicPr>
            <a:picLocks noChangeAspect="1"/>
          </p:cNvPicPr>
          <p:nvPr/>
        </p:nvPicPr>
        <p:blipFill>
          <a:blip r:embed="rId3"/>
          <a:stretch>
            <a:fillRect/>
          </a:stretch>
        </p:blipFill>
        <p:spPr>
          <a:xfrm>
            <a:off x="361545" y="3624807"/>
            <a:ext cx="5611239" cy="3013982"/>
          </a:xfrm>
          <a:prstGeom prst="rect">
            <a:avLst/>
          </a:prstGeom>
        </p:spPr>
      </p:pic>
    </p:spTree>
    <p:extLst>
      <p:ext uri="{BB962C8B-B14F-4D97-AF65-F5344CB8AC3E}">
        <p14:creationId xmlns:p14="http://schemas.microsoft.com/office/powerpoint/2010/main" val="422199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519BF5-710B-05DB-C7B6-D1C5EA52C456}"/>
              </a:ext>
            </a:extLst>
          </p:cNvPr>
          <p:cNvSpPr>
            <a:spLocks noGrp="1"/>
          </p:cNvSpPr>
          <p:nvPr>
            <p:ph type="title"/>
          </p:nvPr>
        </p:nvSpPr>
        <p:spPr/>
        <p:txBody>
          <a:bodyPr>
            <a:normAutofit/>
          </a:bodyPr>
          <a:lstStyle/>
          <a:p>
            <a:pPr algn="l" rtl="0"/>
            <a:r>
              <a:rPr lang="en-US" sz="4800" b="1" dirty="0"/>
              <a:t>Usage</a:t>
            </a:r>
            <a:endParaRPr lang="he-IL" sz="4800" b="1" dirty="0"/>
          </a:p>
        </p:txBody>
      </p:sp>
      <p:sp>
        <p:nvSpPr>
          <p:cNvPr id="3" name="מציין מיקום תוכן 2">
            <a:extLst>
              <a:ext uri="{FF2B5EF4-FFF2-40B4-BE49-F238E27FC236}">
                <a16:creationId xmlns:a16="http://schemas.microsoft.com/office/drawing/2014/main" id="{66E1C064-3EC1-1543-C0A5-D1D1793371C5}"/>
              </a:ext>
            </a:extLst>
          </p:cNvPr>
          <p:cNvSpPr>
            <a:spLocks noGrp="1"/>
          </p:cNvSpPr>
          <p:nvPr>
            <p:ph idx="1"/>
          </p:nvPr>
        </p:nvSpPr>
        <p:spPr/>
        <p:txBody>
          <a:bodyPr/>
          <a:lstStyle/>
          <a:p>
            <a:pPr marL="514350" indent="-514350" algn="l" rtl="0">
              <a:buFont typeface="+mj-lt"/>
              <a:buAutoNum type="arabicPeriod"/>
            </a:pPr>
            <a:r>
              <a:rPr lang="en-US" dirty="0"/>
              <a:t>Access the system by opening the website interface in your browser.</a:t>
            </a:r>
          </a:p>
          <a:p>
            <a:pPr marL="514350" indent="-514350" algn="l" rtl="0">
              <a:buFont typeface="+mj-lt"/>
              <a:buAutoNum type="arabicPeriod"/>
            </a:pPr>
            <a:r>
              <a:rPr lang="en-US" dirty="0"/>
              <a:t>Scan the QR code placed on the table you wish to occupy.</a:t>
            </a:r>
          </a:p>
          <a:p>
            <a:pPr marL="514350" indent="-514350" algn="l" rtl="0">
              <a:buFont typeface="+mj-lt"/>
              <a:buAutoNum type="arabicPeriod"/>
            </a:pPr>
            <a:r>
              <a:rPr lang="en-US" dirty="0"/>
              <a:t>Fill out the form indicating your expected duration of stay.</a:t>
            </a:r>
          </a:p>
          <a:p>
            <a:pPr marL="514350" indent="-514350" algn="l" rtl="0">
              <a:buFont typeface="+mj-lt"/>
              <a:buAutoNum type="arabicPeriod"/>
            </a:pPr>
            <a:r>
              <a:rPr lang="en-US" dirty="0"/>
              <a:t>The system will update the database with your information.</a:t>
            </a:r>
          </a:p>
          <a:p>
            <a:pPr marL="514350" indent="-514350" algn="l" rtl="0">
              <a:buFont typeface="+mj-lt"/>
              <a:buAutoNum type="arabicPeriod"/>
            </a:pPr>
            <a:r>
              <a:rPr lang="en-US" dirty="0"/>
              <a:t>View the real-time reporting to find available seating areas in the library.</a:t>
            </a:r>
          </a:p>
          <a:p>
            <a:pPr marL="514350" indent="-514350" algn="l" rtl="0">
              <a:buFont typeface="+mj-lt"/>
              <a:buAutoNum type="arabicPeriod"/>
            </a:pPr>
            <a:r>
              <a:rPr lang="en-US" dirty="0"/>
              <a:t>Make informed decisions about your study space and optimize your productivity.</a:t>
            </a:r>
          </a:p>
        </p:txBody>
      </p:sp>
    </p:spTree>
    <p:extLst>
      <p:ext uri="{BB962C8B-B14F-4D97-AF65-F5344CB8AC3E}">
        <p14:creationId xmlns:p14="http://schemas.microsoft.com/office/powerpoint/2010/main" val="375383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1EEFD9-5CE1-2E5E-735F-F72B9170D86D}"/>
              </a:ext>
            </a:extLst>
          </p:cNvPr>
          <p:cNvSpPr>
            <a:spLocks noGrp="1"/>
          </p:cNvSpPr>
          <p:nvPr>
            <p:ph type="title"/>
          </p:nvPr>
        </p:nvSpPr>
        <p:spPr/>
        <p:txBody>
          <a:bodyPr>
            <a:normAutofit/>
          </a:bodyPr>
          <a:lstStyle/>
          <a:p>
            <a:pPr algn="l" rtl="0"/>
            <a:r>
              <a:rPr lang="en-US" sz="4800" b="1" dirty="0"/>
              <a:t>GitHub:</a:t>
            </a:r>
            <a:endParaRPr lang="he-IL" sz="4800" b="1" dirty="0"/>
          </a:p>
        </p:txBody>
      </p:sp>
      <p:sp>
        <p:nvSpPr>
          <p:cNvPr id="3" name="מציין מיקום תוכן 2">
            <a:extLst>
              <a:ext uri="{FF2B5EF4-FFF2-40B4-BE49-F238E27FC236}">
                <a16:creationId xmlns:a16="http://schemas.microsoft.com/office/drawing/2014/main" id="{5C68110E-596F-B468-423C-BE9B9080A153}"/>
              </a:ext>
            </a:extLst>
          </p:cNvPr>
          <p:cNvSpPr>
            <a:spLocks noGrp="1"/>
          </p:cNvSpPr>
          <p:nvPr>
            <p:ph idx="1"/>
          </p:nvPr>
        </p:nvSpPr>
        <p:spPr>
          <a:xfrm>
            <a:off x="838200" y="2110902"/>
            <a:ext cx="10515600" cy="4104972"/>
          </a:xfrm>
        </p:spPr>
        <p:txBody>
          <a:bodyPr/>
          <a:lstStyle/>
          <a:p>
            <a:pPr algn="l" rtl="0"/>
            <a:r>
              <a:rPr lang="en-US" dirty="0">
                <a:solidFill>
                  <a:schemeClr val="bg1"/>
                </a:solidFill>
                <a:hlinkClick r:id="rId2">
                  <a:extLst>
                    <a:ext uri="{A12FA001-AC4F-418D-AE19-62706E023703}">
                      <ahyp:hlinkClr xmlns:ahyp="http://schemas.microsoft.com/office/drawing/2018/hyperlinkcolor" val="tx"/>
                    </a:ext>
                  </a:extLst>
                </a:hlinkClick>
              </a:rPr>
              <a:t>https://github.com/ohad1s/Find_My_Place</a:t>
            </a:r>
            <a:endParaRPr lang="en-US" dirty="0">
              <a:solidFill>
                <a:schemeClr val="bg1"/>
              </a:solidFill>
            </a:endParaRPr>
          </a:p>
          <a:p>
            <a:pPr algn="l" rtl="0"/>
            <a:endParaRPr lang="en-US" dirty="0">
              <a:solidFill>
                <a:schemeClr val="bg1"/>
              </a:solidFill>
            </a:endParaRPr>
          </a:p>
          <a:p>
            <a:pPr algn="l" rtl="0"/>
            <a:endParaRPr lang="en-US" dirty="0">
              <a:solidFill>
                <a:schemeClr val="bg1"/>
              </a:solidFill>
            </a:endParaRPr>
          </a:p>
          <a:p>
            <a:pPr marL="0" indent="0" algn="l" rtl="0">
              <a:buNone/>
            </a:pPr>
            <a:r>
              <a:rPr lang="en-US" dirty="0"/>
              <a:t>We hope that the Find My Place project improves the student experience in the university library by providing real-time information on seating availability.</a:t>
            </a:r>
          </a:p>
          <a:p>
            <a:pPr algn="l" rtl="0"/>
            <a:endParaRPr lang="he-IL" dirty="0"/>
          </a:p>
        </p:txBody>
      </p:sp>
    </p:spTree>
    <p:extLst>
      <p:ext uri="{BB962C8B-B14F-4D97-AF65-F5344CB8AC3E}">
        <p14:creationId xmlns:p14="http://schemas.microsoft.com/office/powerpoint/2010/main" val="13536793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555</Words>
  <Application>Microsoft Office PowerPoint</Application>
  <PresentationFormat>מסך רחב</PresentationFormat>
  <Paragraphs>32</Paragraphs>
  <Slides>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Calibri Light</vt:lpstr>
      <vt:lpstr>ערכת נושא Office</vt:lpstr>
      <vt:lpstr>Find My Place</vt:lpstr>
      <vt:lpstr>About</vt:lpstr>
      <vt:lpstr>Selected Approach</vt:lpstr>
      <vt:lpstr>Data Collection</vt:lpstr>
      <vt:lpstr>Backend Implementation</vt:lpstr>
      <vt:lpstr>Algorithm for Alerting</vt:lpstr>
      <vt:lpstr>Usage</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Place</dc:title>
  <dc:creator>Ohad Shirazi</dc:creator>
  <cp:lastModifiedBy>Ohad Shirazi</cp:lastModifiedBy>
  <cp:revision>21</cp:revision>
  <dcterms:created xsi:type="dcterms:W3CDTF">2023-07-24T08:47:21Z</dcterms:created>
  <dcterms:modified xsi:type="dcterms:W3CDTF">2023-07-24T09:20:59Z</dcterms:modified>
</cp:coreProperties>
</file>