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58" r:id="rId7"/>
    <p:sldId id="260" r:id="rId8"/>
    <p:sldId id="276" r:id="rId9"/>
    <p:sldId id="277" r:id="rId10"/>
    <p:sldId id="278" r:id="rId11"/>
    <p:sldId id="266" r:id="rId12"/>
    <p:sldId id="279" r:id="rId13"/>
    <p:sldId id="281" r:id="rId14"/>
    <p:sldId id="280" r:id="rId15"/>
    <p:sldId id="264" r:id="rId16"/>
    <p:sldId id="283" r:id="rId17"/>
    <p:sldId id="282" r:id="rId18"/>
    <p:sldId id="271" r:id="rId19"/>
    <p:sldId id="267"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Clear/dirty</a:t>
            </a:r>
            <a:r>
              <a:rPr lang="en-US" baseline="0" dirty="0"/>
              <a:t> Benign</a:t>
            </a:r>
            <a:endParaRPr lang="he-IL"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4D00-4FD6-9BBB-4FE0D7B5139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00-4FD6-9BBB-4FE0D7B5139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E48-4354-A607-679B20C329C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E48-4354-A607-679B20C329CF}"/>
              </c:ext>
            </c:extLst>
          </c:dPt>
          <c:dLbls>
            <c:dLbl>
              <c:idx val="0"/>
              <c:tx>
                <c:rich>
                  <a:bodyPr/>
                  <a:lstStyle/>
                  <a:p>
                    <a:r>
                      <a:rPr lang="en-US" dirty="0"/>
                      <a:t>4000</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4D00-4FD6-9BBB-4FE0D7B5139A}"/>
                </c:ext>
              </c:extLst>
            </c:dLbl>
            <c:dLbl>
              <c:idx val="1"/>
              <c:tx>
                <c:rich>
                  <a:bodyPr/>
                  <a:lstStyle/>
                  <a:p>
                    <a:r>
                      <a:rPr lang="en-US" dirty="0"/>
                      <a:t>2000</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4D00-4FD6-9BBB-4FE0D7B5139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גיליון1!$A$2:$A$5</c:f>
              <c:strCache>
                <c:ptCount val="2"/>
                <c:pt idx="0">
                  <c:v>Dirty</c:v>
                </c:pt>
                <c:pt idx="1">
                  <c:v>Clear</c:v>
                </c:pt>
              </c:strCache>
            </c:strRef>
          </c:cat>
          <c:val>
            <c:numRef>
              <c:f>גיליון1!$B$2:$B$5</c:f>
              <c:numCache>
                <c:formatCode>General</c:formatCode>
                <c:ptCount val="4"/>
                <c:pt idx="0">
                  <c:v>4000</c:v>
                </c:pt>
                <c:pt idx="1">
                  <c:v>2000</c:v>
                </c:pt>
              </c:numCache>
            </c:numRef>
          </c:val>
          <c:extLst>
            <c:ext xmlns:c16="http://schemas.microsoft.com/office/drawing/2014/chart" uri="{C3380CC4-5D6E-409C-BE32-E72D297353CC}">
              <c16:uniqueId val="{00000000-4D00-4FD6-9BBB-4FE0D7B513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Malicious/benign</a:t>
            </a:r>
            <a:endParaRPr lang="he-IL"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4D00-4FD6-9BBB-4FE0D7B5139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00-4FD6-9BBB-4FE0D7B5139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FA4-458B-9BF8-C8070D3A01A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FA4-458B-9BF8-C8070D3A01A4}"/>
              </c:ext>
            </c:extLst>
          </c:dPt>
          <c:dLbls>
            <c:dLbl>
              <c:idx val="0"/>
              <c:tx>
                <c:rich>
                  <a:bodyPr/>
                  <a:lstStyle/>
                  <a:p>
                    <a:r>
                      <a:rPr lang="en-US" dirty="0"/>
                      <a:t>6085</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4D00-4FD6-9BBB-4FE0D7B5139A}"/>
                </c:ext>
              </c:extLst>
            </c:dLbl>
            <c:dLbl>
              <c:idx val="1"/>
              <c:tx>
                <c:rich>
                  <a:bodyPr/>
                  <a:lstStyle/>
                  <a:p>
                    <a:r>
                      <a:rPr lang="en-US" dirty="0"/>
                      <a:t>3941</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4D00-4FD6-9BBB-4FE0D7B5139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גיליון1!$A$2:$A$5</c:f>
              <c:strCache>
                <c:ptCount val="2"/>
                <c:pt idx="0">
                  <c:v>Benign</c:v>
                </c:pt>
                <c:pt idx="1">
                  <c:v>Malicious</c:v>
                </c:pt>
              </c:strCache>
            </c:strRef>
          </c:cat>
          <c:val>
            <c:numRef>
              <c:f>גיליון1!$B$2:$B$5</c:f>
              <c:numCache>
                <c:formatCode>General</c:formatCode>
                <c:ptCount val="4"/>
                <c:pt idx="0">
                  <c:v>6000</c:v>
                </c:pt>
                <c:pt idx="1">
                  <c:v>5000</c:v>
                </c:pt>
              </c:numCache>
            </c:numRef>
          </c:val>
          <c:extLst>
            <c:ext xmlns:c16="http://schemas.microsoft.com/office/drawing/2014/chart" uri="{C3380CC4-5D6E-409C-BE32-E72D297353CC}">
              <c16:uniqueId val="{00000000-4D00-4FD6-9BBB-4FE0D7B513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File Size</a:t>
            </a:r>
            <a:endParaRPr lang="he-I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manualLayout>
          <c:layoutTarget val="inner"/>
          <c:xMode val="edge"/>
          <c:yMode val="edge"/>
          <c:x val="0.15621525409717485"/>
          <c:y val="0.1118609769209488"/>
          <c:w val="0.72609216122998377"/>
          <c:h val="0.77313679024256288"/>
        </c:manualLayout>
      </c:layout>
      <c:barChart>
        <c:barDir val="col"/>
        <c:grouping val="clustered"/>
        <c:varyColors val="0"/>
        <c:ser>
          <c:idx val="0"/>
          <c:order val="0"/>
          <c:tx>
            <c:strRef>
              <c:f>גיליון1!$B$1</c:f>
              <c:strCache>
                <c:ptCount val="1"/>
                <c:pt idx="0">
                  <c:v>0-100 kb</c:v>
                </c:pt>
              </c:strCache>
            </c:strRef>
          </c:tx>
          <c:spPr>
            <a:solidFill>
              <a:schemeClr val="accent1"/>
            </a:solidFill>
            <a:ln>
              <a:noFill/>
            </a:ln>
            <a:effectLst/>
          </c:spPr>
          <c:invertIfNegative val="0"/>
          <c:cat>
            <c:strRef>
              <c:f>גיליון1!$A$2:$A$5</c:f>
              <c:strCache>
                <c:ptCount val="1"/>
                <c:pt idx="0">
                  <c:v>שפות</c:v>
                </c:pt>
              </c:strCache>
            </c:strRef>
          </c:cat>
          <c:val>
            <c:numRef>
              <c:f>גיליון1!$B$2:$B$5</c:f>
              <c:numCache>
                <c:formatCode>General</c:formatCode>
                <c:ptCount val="4"/>
                <c:pt idx="0">
                  <c:v>7221</c:v>
                </c:pt>
              </c:numCache>
            </c:numRef>
          </c:val>
          <c:extLst>
            <c:ext xmlns:c16="http://schemas.microsoft.com/office/drawing/2014/chart" uri="{C3380CC4-5D6E-409C-BE32-E72D297353CC}">
              <c16:uniqueId val="{00000000-CF6C-4723-94CB-B2A6F3FE2EA0}"/>
            </c:ext>
          </c:extLst>
        </c:ser>
        <c:ser>
          <c:idx val="1"/>
          <c:order val="1"/>
          <c:tx>
            <c:strRef>
              <c:f>גיליון1!$C$1</c:f>
              <c:strCache>
                <c:ptCount val="1"/>
                <c:pt idx="0">
                  <c:v>100-500 kb</c:v>
                </c:pt>
              </c:strCache>
            </c:strRef>
          </c:tx>
          <c:spPr>
            <a:solidFill>
              <a:schemeClr val="accent2"/>
            </a:solidFill>
            <a:ln>
              <a:noFill/>
            </a:ln>
            <a:effectLst/>
          </c:spPr>
          <c:invertIfNegative val="0"/>
          <c:cat>
            <c:strRef>
              <c:f>גיליון1!$A$2:$A$5</c:f>
              <c:strCache>
                <c:ptCount val="1"/>
                <c:pt idx="0">
                  <c:v>שפות</c:v>
                </c:pt>
              </c:strCache>
            </c:strRef>
          </c:cat>
          <c:val>
            <c:numRef>
              <c:f>גיליון1!$C$2:$C$5</c:f>
              <c:numCache>
                <c:formatCode>General</c:formatCode>
                <c:ptCount val="4"/>
                <c:pt idx="0">
                  <c:v>2345</c:v>
                </c:pt>
              </c:numCache>
            </c:numRef>
          </c:val>
          <c:extLst>
            <c:ext xmlns:c16="http://schemas.microsoft.com/office/drawing/2014/chart" uri="{C3380CC4-5D6E-409C-BE32-E72D297353CC}">
              <c16:uniqueId val="{00000001-CF6C-4723-94CB-B2A6F3FE2EA0}"/>
            </c:ext>
          </c:extLst>
        </c:ser>
        <c:ser>
          <c:idx val="2"/>
          <c:order val="2"/>
          <c:tx>
            <c:strRef>
              <c:f>גיליון1!$D$1</c:f>
              <c:strCache>
                <c:ptCount val="1"/>
                <c:pt idx="0">
                  <c:v>500+ kb</c:v>
                </c:pt>
              </c:strCache>
            </c:strRef>
          </c:tx>
          <c:spPr>
            <a:solidFill>
              <a:schemeClr val="accent3"/>
            </a:solidFill>
            <a:ln>
              <a:noFill/>
            </a:ln>
            <a:effectLst/>
          </c:spPr>
          <c:invertIfNegative val="0"/>
          <c:cat>
            <c:strRef>
              <c:f>גיליון1!$A$2:$A$5</c:f>
              <c:strCache>
                <c:ptCount val="1"/>
                <c:pt idx="0">
                  <c:v>שפות</c:v>
                </c:pt>
              </c:strCache>
            </c:strRef>
          </c:cat>
          <c:val>
            <c:numRef>
              <c:f>גיליון1!$D$2:$D$5</c:f>
              <c:numCache>
                <c:formatCode>General</c:formatCode>
                <c:ptCount val="4"/>
                <c:pt idx="0">
                  <c:v>2498</c:v>
                </c:pt>
              </c:numCache>
            </c:numRef>
          </c:val>
          <c:extLst>
            <c:ext xmlns:c16="http://schemas.microsoft.com/office/drawing/2014/chart" uri="{C3380CC4-5D6E-409C-BE32-E72D297353CC}">
              <c16:uniqueId val="{00000002-CF6C-4723-94CB-B2A6F3FE2EA0}"/>
            </c:ext>
          </c:extLst>
        </c:ser>
        <c:ser>
          <c:idx val="3"/>
          <c:order val="3"/>
          <c:tx>
            <c:strRef>
              <c:f>גיליון1!$E$1</c:f>
              <c:strCache>
                <c:ptCount val="1"/>
                <c:pt idx="0">
                  <c:v>עמודה1</c:v>
                </c:pt>
              </c:strCache>
            </c:strRef>
          </c:tx>
          <c:spPr>
            <a:solidFill>
              <a:schemeClr val="accent4"/>
            </a:solidFill>
            <a:ln>
              <a:noFill/>
            </a:ln>
            <a:effectLst/>
          </c:spPr>
          <c:invertIfNegative val="0"/>
          <c:cat>
            <c:strRef>
              <c:f>גיליון1!$A$2:$A$5</c:f>
              <c:strCache>
                <c:ptCount val="1"/>
                <c:pt idx="0">
                  <c:v>שפות</c:v>
                </c:pt>
              </c:strCache>
            </c:strRef>
          </c:cat>
          <c:val>
            <c:numRef>
              <c:f>גיליון1!$E$2:$E$5</c:f>
              <c:numCache>
                <c:formatCode>General</c:formatCode>
                <c:ptCount val="4"/>
              </c:numCache>
            </c:numRef>
          </c:val>
          <c:extLst>
            <c:ext xmlns:c16="http://schemas.microsoft.com/office/drawing/2014/chart" uri="{C3380CC4-5D6E-409C-BE32-E72D297353CC}">
              <c16:uniqueId val="{00000003-CF6C-4723-94CB-B2A6F3FE2EA0}"/>
            </c:ext>
          </c:extLst>
        </c:ser>
        <c:dLbls>
          <c:showLegendKey val="0"/>
          <c:showVal val="0"/>
          <c:showCatName val="0"/>
          <c:showSerName val="0"/>
          <c:showPercent val="0"/>
          <c:showBubbleSize val="0"/>
        </c:dLbls>
        <c:gapWidth val="219"/>
        <c:overlap val="-27"/>
        <c:axId val="1478276815"/>
        <c:axId val="1478280975"/>
      </c:barChart>
      <c:catAx>
        <c:axId val="1478276815"/>
        <c:scaling>
          <c:orientation val="minMax"/>
        </c:scaling>
        <c:delete val="1"/>
        <c:axPos val="b"/>
        <c:numFmt formatCode="General" sourceLinked="1"/>
        <c:majorTickMark val="none"/>
        <c:minorTickMark val="none"/>
        <c:tickLblPos val="nextTo"/>
        <c:crossAx val="1478280975"/>
        <c:crosses val="autoZero"/>
        <c:auto val="1"/>
        <c:lblAlgn val="ctr"/>
        <c:lblOffset val="100"/>
        <c:noMultiLvlLbl val="0"/>
      </c:catAx>
      <c:valAx>
        <c:axId val="147828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78276815"/>
        <c:crosses val="autoZero"/>
        <c:crossBetween val="between"/>
      </c:valAx>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80-FE03-FF8C-44A7-DC97A0E93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21B0753-2D60-75CC-1E2D-189DF8E78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6A9EEAA-131F-5B15-A027-3F3094823430}"/>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5" name="Footer Placeholder 4">
            <a:extLst>
              <a:ext uri="{FF2B5EF4-FFF2-40B4-BE49-F238E27FC236}">
                <a16:creationId xmlns:a16="http://schemas.microsoft.com/office/drawing/2014/main" id="{01076DF4-4AA1-A89E-B3F4-AA92A3B40E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C066D88-6412-9622-30D7-0734A59A6551}"/>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7158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1D-FD04-EB54-8C39-661FF29DFD6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0DD59F1-2179-2F31-319C-1B7B307BE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8DFAD97-7E3B-197E-5592-9684C2B882FE}"/>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5" name="Footer Placeholder 4">
            <a:extLst>
              <a:ext uri="{FF2B5EF4-FFF2-40B4-BE49-F238E27FC236}">
                <a16:creationId xmlns:a16="http://schemas.microsoft.com/office/drawing/2014/main" id="{7450380D-E539-CA8F-52D5-46A76D93099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A19B5F-5073-757F-3FBE-D0C22441364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7801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C09FD-05E8-70A4-BDE3-0C1B15A85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F5E96D8-1F3C-05C0-00A7-4123C8BE7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6F6366-D693-6CBC-E0B4-7DAB680EAE82}"/>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5" name="Footer Placeholder 4">
            <a:extLst>
              <a:ext uri="{FF2B5EF4-FFF2-40B4-BE49-F238E27FC236}">
                <a16:creationId xmlns:a16="http://schemas.microsoft.com/office/drawing/2014/main" id="{332DB3AF-E755-947F-D0A3-E93290B476B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C79058-276C-12C0-12AD-65E280D5483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686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259F-C9E7-D7B3-27FA-9F50ACDD535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D3E48DD-B5D7-B732-55D5-8547F6D1A8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F2A386D-1773-D9CC-B642-7B9AC0DDFC0A}"/>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5" name="Footer Placeholder 4">
            <a:extLst>
              <a:ext uri="{FF2B5EF4-FFF2-40B4-BE49-F238E27FC236}">
                <a16:creationId xmlns:a16="http://schemas.microsoft.com/office/drawing/2014/main" id="{6E6D830C-AE26-73B5-7553-D951F34463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C466A77-658E-0805-D505-1AD5BC8C143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23601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BEC7-93FB-D2A1-B46C-8DE6301C1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B437CBA-C0DD-D8D7-EB22-11F2FD4A7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5142A-73EE-BB6E-FF6F-5B36AFF653FD}"/>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5" name="Footer Placeholder 4">
            <a:extLst>
              <a:ext uri="{FF2B5EF4-FFF2-40B4-BE49-F238E27FC236}">
                <a16:creationId xmlns:a16="http://schemas.microsoft.com/office/drawing/2014/main" id="{6C9D29A7-3D36-88D8-F452-7BEDB6E63D5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DB153E5-7CE5-8411-700D-213103FEA786}"/>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2344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DE56-2DC8-7B9B-912A-C541AD76A06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E7B7D1F-39C0-AA9F-6999-18B780ED9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E331DE3-A45B-1553-358E-63EC142AD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232FCAA-2D21-44EB-0F4E-B4FE45A62E08}"/>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6" name="Footer Placeholder 5">
            <a:extLst>
              <a:ext uri="{FF2B5EF4-FFF2-40B4-BE49-F238E27FC236}">
                <a16:creationId xmlns:a16="http://schemas.microsoft.com/office/drawing/2014/main" id="{BF5989DB-C45F-FD71-ECC8-A8BA37B36FA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1E1129-C5C8-C8B9-FC16-C30F86FEA9C4}"/>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00956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1470-68D6-A15D-B6A9-BC63FE5167D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4B9C9B5-176F-006F-49BC-EF55DF46D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827A-A024-4311-D33D-0727DFFA7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2E778DE-EFD2-9A09-5935-31C5C8B24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9925C-E5BF-FC40-FAAC-FBC28DC15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37E5C24-FA6E-CA7D-CCF7-E944EF61FC8F}"/>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8" name="Footer Placeholder 7">
            <a:extLst>
              <a:ext uri="{FF2B5EF4-FFF2-40B4-BE49-F238E27FC236}">
                <a16:creationId xmlns:a16="http://schemas.microsoft.com/office/drawing/2014/main" id="{08FA9C31-655E-3506-C553-0AD9540BB62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BBC14EE-2F05-95E8-BB22-E7AF0988EF12}"/>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823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280F-4071-9BCA-3E31-618910F48C80}"/>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9D59D0F-F971-737C-8D17-E9521CF560B3}"/>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4" name="Footer Placeholder 3">
            <a:extLst>
              <a:ext uri="{FF2B5EF4-FFF2-40B4-BE49-F238E27FC236}">
                <a16:creationId xmlns:a16="http://schemas.microsoft.com/office/drawing/2014/main" id="{E0278617-8228-F6A1-0FF6-CE955FB9D9A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0AB255-A8DE-B7E7-F04D-7787B77F4AE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52895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45CF-11F0-6797-B18F-7593C6FE9F9C}"/>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3" name="Footer Placeholder 2">
            <a:extLst>
              <a:ext uri="{FF2B5EF4-FFF2-40B4-BE49-F238E27FC236}">
                <a16:creationId xmlns:a16="http://schemas.microsoft.com/office/drawing/2014/main" id="{B0FE6558-4A73-FEEF-F01F-92E7308E1A8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9FC5AF4-75AC-4804-8CDF-280F1BD3189B}"/>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12426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FCCF-682F-EFE3-8866-D8990A878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38560A1-81DC-B060-9001-9394F3D07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6F204B0B-A02D-25ED-F8CB-D8469915F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7B00B-8D1E-0D1E-CC22-CBF00BA6B068}"/>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6" name="Footer Placeholder 5">
            <a:extLst>
              <a:ext uri="{FF2B5EF4-FFF2-40B4-BE49-F238E27FC236}">
                <a16:creationId xmlns:a16="http://schemas.microsoft.com/office/drawing/2014/main" id="{987C0E37-37AB-60DB-603D-27B9A06233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8DD28B8-CEBF-852C-2728-604760EEC7A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64285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30AB-06F2-2020-8B13-1B0A02090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9634511-C104-DBA9-ADAC-FB8E8D295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A85F809-D50D-99BA-CA68-7EF990F33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18101-092B-4CFD-38DB-478697244AC0}"/>
              </a:ext>
            </a:extLst>
          </p:cNvPr>
          <p:cNvSpPr>
            <a:spLocks noGrp="1"/>
          </p:cNvSpPr>
          <p:nvPr>
            <p:ph type="dt" sz="half" idx="10"/>
          </p:nvPr>
        </p:nvSpPr>
        <p:spPr/>
        <p:txBody>
          <a:bodyPr/>
          <a:lstStyle/>
          <a:p>
            <a:fld id="{A7DA6DA2-865B-4014-AEFA-C316A63C6A60}" type="datetimeFigureOut">
              <a:rPr lang="en-IL" smtClean="0"/>
              <a:t>02/21/2023</a:t>
            </a:fld>
            <a:endParaRPr lang="en-IL"/>
          </a:p>
        </p:txBody>
      </p:sp>
      <p:sp>
        <p:nvSpPr>
          <p:cNvPr id="6" name="Footer Placeholder 5">
            <a:extLst>
              <a:ext uri="{FF2B5EF4-FFF2-40B4-BE49-F238E27FC236}">
                <a16:creationId xmlns:a16="http://schemas.microsoft.com/office/drawing/2014/main" id="{F1B0547F-0F45-A88B-0F11-E757427488B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0AFF0EB-0CE9-60E9-E8A0-97B2B576AD3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6216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699AD-7D50-965B-6A5F-4A1915BA8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B4FFF5-8199-4FB6-D4CB-384BF341E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A39636E-6376-2CC1-99FE-9E437290A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A6DA2-865B-4014-AEFA-C316A63C6A60}" type="datetimeFigureOut">
              <a:rPr lang="en-IL" smtClean="0"/>
              <a:t>02/21/2023</a:t>
            </a:fld>
            <a:endParaRPr lang="en-IL"/>
          </a:p>
        </p:txBody>
      </p:sp>
      <p:sp>
        <p:nvSpPr>
          <p:cNvPr id="5" name="Footer Placeholder 4">
            <a:extLst>
              <a:ext uri="{FF2B5EF4-FFF2-40B4-BE49-F238E27FC236}">
                <a16:creationId xmlns:a16="http://schemas.microsoft.com/office/drawing/2014/main" id="{ABF51AE0-7136-781E-62BD-2613D0470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DC1593C-F228-8A64-9E83-722E981F3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157805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ohad1s/PDF_malware_dete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citepress.org/papers/2018/66095/66095.pdf"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al.science/hal-01704766/docu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reprints.org/manuscript/202209.0103/v1/downloa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6176258" y="295505"/>
            <a:ext cx="5334930" cy="3004145"/>
          </a:xfrm>
        </p:spPr>
        <p:txBody>
          <a:bodyPr>
            <a:normAutofit/>
          </a:bodyPr>
          <a:lstStyle/>
          <a:p>
            <a:r>
              <a:rPr lang="en-US" dirty="0"/>
              <a:t>PDF malware detection Model</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5486820" y="3799117"/>
            <a:ext cx="6713806" cy="2189214"/>
          </a:xfrm>
        </p:spPr>
        <p:txBody>
          <a:bodyPr>
            <a:normAutofit/>
          </a:bodyPr>
          <a:lstStyle/>
          <a:p>
            <a:r>
              <a:rPr lang="en-US" dirty="0"/>
              <a:t>Ohad Shirazi – 318636693</a:t>
            </a:r>
          </a:p>
          <a:p>
            <a:r>
              <a:rPr lang="en-US" dirty="0"/>
              <a:t>Dvir Biton – 31876586</a:t>
            </a:r>
          </a:p>
          <a:p>
            <a:r>
              <a:rPr lang="en-US" dirty="0"/>
              <a:t>Link to Git: </a:t>
            </a:r>
            <a:r>
              <a:rPr lang="en-US" dirty="0">
                <a:hlinkClick r:id="rId2"/>
              </a:rPr>
              <a:t>https://github.com/ohad1s/PDF_malware_detection</a:t>
            </a:r>
            <a:br>
              <a:rPr lang="en-US" dirty="0"/>
            </a:br>
            <a:endParaRPr lang="en-IL" dirty="0"/>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How PDFs can infect your computer via Adobe Reader vulnerabilities [VIDEO]  – Naked Security">
            <a:extLst>
              <a:ext uri="{FF2B5EF4-FFF2-40B4-BE49-F238E27FC236}">
                <a16:creationId xmlns:a16="http://schemas.microsoft.com/office/drawing/2014/main" id="{500028C3-3D17-9DDD-5F10-64598B737C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33997" y="4496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943563-B47D-9717-C896-ADC234ADAC84}"/>
              </a:ext>
            </a:extLst>
          </p:cNvPr>
          <p:cNvSpPr>
            <a:spLocks noGrp="1"/>
          </p:cNvSpPr>
          <p:nvPr>
            <p:ph type="title"/>
          </p:nvPr>
        </p:nvSpPr>
        <p:spPr/>
        <p:txBody>
          <a:bodyPr/>
          <a:lstStyle/>
          <a:p>
            <a:r>
              <a:rPr lang="en-US" dirty="0"/>
              <a:t>Dirty Benign Files:</a:t>
            </a:r>
            <a:endParaRPr lang="he-IL" dirty="0"/>
          </a:p>
        </p:txBody>
      </p:sp>
      <p:sp>
        <p:nvSpPr>
          <p:cNvPr id="3" name="מציין מיקום תוכן 2">
            <a:extLst>
              <a:ext uri="{FF2B5EF4-FFF2-40B4-BE49-F238E27FC236}">
                <a16:creationId xmlns:a16="http://schemas.microsoft.com/office/drawing/2014/main" id="{0273A20B-2F02-CA94-96D2-B2840E2652DE}"/>
              </a:ext>
            </a:extLst>
          </p:cNvPr>
          <p:cNvSpPr>
            <a:spLocks noGrp="1"/>
          </p:cNvSpPr>
          <p:nvPr>
            <p:ph idx="1"/>
          </p:nvPr>
        </p:nvSpPr>
        <p:spPr/>
        <p:txBody>
          <a:bodyPr/>
          <a:lstStyle/>
          <a:p>
            <a:r>
              <a:rPr lang="en-US" dirty="0"/>
              <a:t>In order to bring the model to high performance, we played a little with the dataset.</a:t>
            </a:r>
          </a:p>
          <a:p>
            <a:r>
              <a:rPr lang="en-US" dirty="0"/>
              <a:t>We started with a small dataset and slowly increased it to be more effective and cover more diverse cases.</a:t>
            </a:r>
          </a:p>
          <a:p>
            <a:r>
              <a:rPr lang="en-US" dirty="0"/>
              <a:t>Another idea that came to our mind was to dirty our data, we took clean files and added JavaScript to them when they are labeled as clean (they are clean) and add them to the model training.</a:t>
            </a:r>
          </a:p>
          <a:p>
            <a:r>
              <a:rPr lang="en-US" dirty="0"/>
              <a:t>In doing so, we wanted the model not to necessarily classify JS as malicious, but to give it weight but at the same time consider additional factors</a:t>
            </a:r>
            <a:endParaRPr lang="he-IL" dirty="0"/>
          </a:p>
        </p:txBody>
      </p:sp>
      <p:pic>
        <p:nvPicPr>
          <p:cNvPr id="4" name="Picture 2" descr="PDF.js - Wikipedia">
            <a:extLst>
              <a:ext uri="{FF2B5EF4-FFF2-40B4-BE49-F238E27FC236}">
                <a16:creationId xmlns:a16="http://schemas.microsoft.com/office/drawing/2014/main" id="{810802DB-E8EE-619A-6146-08BAA0784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200" y="178594"/>
            <a:ext cx="1605280" cy="160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6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p:txBody>
          <a:bodyPr/>
          <a:lstStyle/>
          <a:p>
            <a:r>
              <a:rPr lang="en-US" dirty="0"/>
              <a:t>Results  (3008 test files)</a:t>
            </a:r>
            <a:endParaRPr lang="en-IL" dirty="0"/>
          </a:p>
        </p:txBody>
      </p:sp>
      <p:sp>
        <p:nvSpPr>
          <p:cNvPr id="3" name="Content Placeholder 2">
            <a:extLst>
              <a:ext uri="{FF2B5EF4-FFF2-40B4-BE49-F238E27FC236}">
                <a16:creationId xmlns:a16="http://schemas.microsoft.com/office/drawing/2014/main" id="{8C705D47-47CF-5A36-3F48-60D601789A36}"/>
              </a:ext>
            </a:extLst>
          </p:cNvPr>
          <p:cNvSpPr>
            <a:spLocks noGrp="1"/>
          </p:cNvSpPr>
          <p:nvPr>
            <p:ph idx="1"/>
          </p:nvPr>
        </p:nvSpPr>
        <p:spPr/>
        <p:txBody>
          <a:bodyPr/>
          <a:lstStyle/>
          <a:p>
            <a:r>
              <a:rPr lang="en-US" dirty="0"/>
              <a:t>Recall: </a:t>
            </a:r>
          </a:p>
          <a:p>
            <a:r>
              <a:rPr lang="en-US" dirty="0"/>
              <a:t>F1-score:</a:t>
            </a:r>
          </a:p>
          <a:p>
            <a:r>
              <a:rPr lang="en-US" b="1" i="0" dirty="0">
                <a:effectLst/>
                <a:latin typeface="Söhne"/>
              </a:rPr>
              <a:t>Confusion matrix:</a:t>
            </a:r>
            <a:endParaRPr lang="en-US" dirty="0"/>
          </a:p>
          <a:p>
            <a:endParaRPr lang="en-IL" dirty="0"/>
          </a:p>
        </p:txBody>
      </p:sp>
      <p:pic>
        <p:nvPicPr>
          <p:cNvPr id="5" name="תמונה 4">
            <a:extLst>
              <a:ext uri="{FF2B5EF4-FFF2-40B4-BE49-F238E27FC236}">
                <a16:creationId xmlns:a16="http://schemas.microsoft.com/office/drawing/2014/main" id="{83C1D8C6-64A3-4443-E70A-897729E1B173}"/>
              </a:ext>
            </a:extLst>
          </p:cNvPr>
          <p:cNvPicPr>
            <a:picLocks noChangeAspect="1"/>
          </p:cNvPicPr>
          <p:nvPr/>
        </p:nvPicPr>
        <p:blipFill>
          <a:blip r:embed="rId2"/>
          <a:stretch>
            <a:fillRect/>
          </a:stretch>
        </p:blipFill>
        <p:spPr>
          <a:xfrm>
            <a:off x="5337589" y="1925971"/>
            <a:ext cx="5127211" cy="4385929"/>
          </a:xfrm>
          <a:prstGeom prst="rect">
            <a:avLst/>
          </a:prstGeom>
        </p:spPr>
      </p:pic>
    </p:spTree>
    <p:extLst>
      <p:ext uri="{BB962C8B-B14F-4D97-AF65-F5344CB8AC3E}">
        <p14:creationId xmlns:p14="http://schemas.microsoft.com/office/powerpoint/2010/main" val="370658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4004877" y="2658475"/>
            <a:ext cx="3930083" cy="1325563"/>
          </a:xfrm>
        </p:spPr>
        <p:txBody>
          <a:bodyPr/>
          <a:lstStyle/>
          <a:p>
            <a:r>
              <a:rPr lang="en-US" dirty="0"/>
              <a:t>Related Works:</a:t>
            </a:r>
            <a:endParaRPr lang="en-IL" dirty="0"/>
          </a:p>
        </p:txBody>
      </p:sp>
    </p:spTree>
    <p:extLst>
      <p:ext uri="{BB962C8B-B14F-4D97-AF65-F5344CB8AC3E}">
        <p14:creationId xmlns:p14="http://schemas.microsoft.com/office/powerpoint/2010/main" val="14164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682557" y="0"/>
            <a:ext cx="10515600" cy="1325563"/>
          </a:xfrm>
        </p:spPr>
        <p:txBody>
          <a:bodyPr/>
          <a:lstStyle/>
          <a:p>
            <a:r>
              <a:rPr lang="es-ES" dirty="0"/>
              <a:t>Jose Torres and Sergio De Los Santos- Madrid </a:t>
            </a:r>
            <a:endParaRPr lang="en-IL" dirty="0"/>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507460" y="1253330"/>
            <a:ext cx="10515600" cy="5452270"/>
          </a:xfrm>
        </p:spPr>
        <p:txBody>
          <a:bodyPr>
            <a:normAutofit fontScale="92500" lnSpcReduction="10000"/>
          </a:bodyPr>
          <a:lstStyle/>
          <a:p>
            <a:r>
              <a:rPr lang="en-US" dirty="0"/>
              <a:t>In their study, they took a relatively small data set (1712 samples) and divided it into 3 - training, test and validation.</a:t>
            </a:r>
          </a:p>
          <a:p>
            <a:r>
              <a:rPr lang="en-US" dirty="0"/>
              <a:t>By trying several different algorithms, they finally chose SVM Random Forest and Neural Network.</a:t>
            </a:r>
          </a:p>
          <a:p>
            <a:r>
              <a:rPr lang="en-US" dirty="0"/>
              <a:t>Finally, they presented their results in a comparison of test table and validation table:</a:t>
            </a:r>
          </a:p>
          <a:p>
            <a:endParaRPr lang="en-US" dirty="0"/>
          </a:p>
          <a:p>
            <a:endParaRPr lang="en-US" dirty="0"/>
          </a:p>
          <a:p>
            <a:endParaRPr lang="en-US" dirty="0"/>
          </a:p>
          <a:p>
            <a:endParaRPr lang="en-US" dirty="0"/>
          </a:p>
          <a:p>
            <a:endParaRPr lang="en-US" dirty="0"/>
          </a:p>
          <a:p>
            <a:r>
              <a:rPr lang="en-US" dirty="0">
                <a:hlinkClick r:id="rId2"/>
              </a:rPr>
              <a:t>https://www.scitepress.org/papers/2018/66095/66095.pdf</a:t>
            </a:r>
            <a:br>
              <a:rPr lang="en-US" dirty="0"/>
            </a:br>
            <a:endParaRPr lang="en-US" dirty="0"/>
          </a:p>
        </p:txBody>
      </p:sp>
      <p:pic>
        <p:nvPicPr>
          <p:cNvPr id="5" name="תמונה 4">
            <a:extLst>
              <a:ext uri="{FF2B5EF4-FFF2-40B4-BE49-F238E27FC236}">
                <a16:creationId xmlns:a16="http://schemas.microsoft.com/office/drawing/2014/main" id="{E56EA705-08AD-7E66-E3B6-F855A83AB4DF}"/>
              </a:ext>
            </a:extLst>
          </p:cNvPr>
          <p:cNvPicPr>
            <a:picLocks noChangeAspect="1"/>
          </p:cNvPicPr>
          <p:nvPr/>
        </p:nvPicPr>
        <p:blipFill>
          <a:blip r:embed="rId3"/>
          <a:stretch>
            <a:fillRect/>
          </a:stretch>
        </p:blipFill>
        <p:spPr>
          <a:xfrm>
            <a:off x="6269257" y="3908802"/>
            <a:ext cx="4668573" cy="1572443"/>
          </a:xfrm>
          <a:prstGeom prst="rect">
            <a:avLst/>
          </a:prstGeom>
        </p:spPr>
      </p:pic>
      <p:pic>
        <p:nvPicPr>
          <p:cNvPr id="7" name="תמונה 6">
            <a:extLst>
              <a:ext uri="{FF2B5EF4-FFF2-40B4-BE49-F238E27FC236}">
                <a16:creationId xmlns:a16="http://schemas.microsoft.com/office/drawing/2014/main" id="{F7D4A336-DDA9-77AB-C4AB-6D6002A33ABB}"/>
              </a:ext>
            </a:extLst>
          </p:cNvPr>
          <p:cNvPicPr>
            <a:picLocks noChangeAspect="1"/>
          </p:cNvPicPr>
          <p:nvPr/>
        </p:nvPicPr>
        <p:blipFill>
          <a:blip r:embed="rId4"/>
          <a:stretch>
            <a:fillRect/>
          </a:stretch>
        </p:blipFill>
        <p:spPr>
          <a:xfrm>
            <a:off x="1168940" y="3979465"/>
            <a:ext cx="4753805" cy="1431119"/>
          </a:xfrm>
          <a:prstGeom prst="rect">
            <a:avLst/>
          </a:prstGeom>
        </p:spPr>
      </p:pic>
    </p:spTree>
    <p:extLst>
      <p:ext uri="{BB962C8B-B14F-4D97-AF65-F5344CB8AC3E}">
        <p14:creationId xmlns:p14="http://schemas.microsoft.com/office/powerpoint/2010/main" val="49703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483518" y="77835"/>
            <a:ext cx="11224963" cy="1325563"/>
          </a:xfrm>
        </p:spPr>
        <p:txBody>
          <a:bodyPr/>
          <a:lstStyle/>
          <a:p>
            <a:r>
              <a:rPr lang="fr-FR" dirty="0"/>
              <a:t>Bonan Cuan, Aliénor Damien, Claire Delaplace, Mathieu Valois – HAL, France</a:t>
            </a:r>
            <a:endParaRPr lang="en-IL" dirty="0"/>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483518" y="1403398"/>
            <a:ext cx="10515600" cy="5005229"/>
          </a:xfrm>
        </p:spPr>
        <p:txBody>
          <a:bodyPr/>
          <a:lstStyle/>
          <a:p>
            <a:r>
              <a:rPr lang="en-US" dirty="0"/>
              <a:t>In this study they used a data set of 8070 samples and divided it in the ratio 80:20 between training and test.</a:t>
            </a:r>
          </a:p>
          <a:p>
            <a:r>
              <a:rPr lang="en-US" dirty="0"/>
              <a:t>In addition, the pdfid library was used to extract the features and the SVM algorithm was used for machine learning.</a:t>
            </a:r>
          </a:p>
          <a:p>
            <a:r>
              <a:rPr lang="en-US" dirty="0"/>
              <a:t>They also added 2 algorithms of their own - one to extract additional features and the other to reduce the features that were found to be irrelevant - the goal is to discover as many malicious files as possible</a:t>
            </a:r>
          </a:p>
          <a:p>
            <a:r>
              <a:rPr lang="en-US" dirty="0"/>
              <a:t>Finally, they presented the results in an accuracy measure, compared according to the number of features extracted:</a:t>
            </a:r>
          </a:p>
          <a:p>
            <a:r>
              <a:rPr lang="en-US" sz="1800" dirty="0">
                <a:hlinkClick r:id="rId2"/>
              </a:rPr>
              <a:t>https://hal.science/hal-01704766/document</a:t>
            </a:r>
            <a:br>
              <a:rPr lang="en-US" dirty="0"/>
            </a:br>
            <a:endParaRPr lang="en-US" dirty="0"/>
          </a:p>
        </p:txBody>
      </p:sp>
      <p:pic>
        <p:nvPicPr>
          <p:cNvPr id="5" name="תמונה 4">
            <a:extLst>
              <a:ext uri="{FF2B5EF4-FFF2-40B4-BE49-F238E27FC236}">
                <a16:creationId xmlns:a16="http://schemas.microsoft.com/office/drawing/2014/main" id="{1BD920EF-80AC-D1F8-7DFE-8E37968F2726}"/>
              </a:ext>
            </a:extLst>
          </p:cNvPr>
          <p:cNvPicPr>
            <a:picLocks noChangeAspect="1"/>
          </p:cNvPicPr>
          <p:nvPr/>
        </p:nvPicPr>
        <p:blipFill>
          <a:blip r:embed="rId3"/>
          <a:stretch>
            <a:fillRect/>
          </a:stretch>
        </p:blipFill>
        <p:spPr>
          <a:xfrm>
            <a:off x="5872480" y="5244284"/>
            <a:ext cx="6319520" cy="1613716"/>
          </a:xfrm>
          <a:prstGeom prst="rect">
            <a:avLst/>
          </a:prstGeom>
        </p:spPr>
      </p:pic>
    </p:spTree>
    <p:extLst>
      <p:ext uri="{BB962C8B-B14F-4D97-AF65-F5344CB8AC3E}">
        <p14:creationId xmlns:p14="http://schemas.microsoft.com/office/powerpoint/2010/main" val="386644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132081" y="10160"/>
            <a:ext cx="12059919" cy="1325563"/>
          </a:xfrm>
        </p:spPr>
        <p:txBody>
          <a:bodyPr>
            <a:normAutofit/>
          </a:bodyPr>
          <a:lstStyle/>
          <a:p>
            <a:pPr algn="l"/>
            <a:r>
              <a:rPr lang="en-US" dirty="0"/>
              <a:t>PDF Malware Detection Based on Optimizable Decision Trees- Jordan</a:t>
            </a:r>
            <a:endParaRPr lang="en-US" b="0" i="0" dirty="0">
              <a:solidFill>
                <a:srgbClr val="000000"/>
              </a:solidFill>
              <a:effectLst/>
            </a:endParaRPr>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a:xfrm>
            <a:off x="507460" y="1253330"/>
            <a:ext cx="10515600" cy="5005229"/>
          </a:xfrm>
        </p:spPr>
        <p:txBody>
          <a:bodyPr/>
          <a:lstStyle/>
          <a:p>
            <a:pPr marL="0" indent="0">
              <a:buNone/>
            </a:pPr>
            <a:endParaRPr lang="en-US" dirty="0"/>
          </a:p>
          <a:p>
            <a:endParaRPr lang="en-US" dirty="0"/>
          </a:p>
          <a:p>
            <a:endParaRPr lang="en-IL" dirty="0"/>
          </a:p>
        </p:txBody>
      </p:sp>
      <p:pic>
        <p:nvPicPr>
          <p:cNvPr id="6" name="תמונה 5">
            <a:extLst>
              <a:ext uri="{FF2B5EF4-FFF2-40B4-BE49-F238E27FC236}">
                <a16:creationId xmlns:a16="http://schemas.microsoft.com/office/drawing/2014/main" id="{2C89853B-72D0-743A-990E-90BF26B67EED}"/>
              </a:ext>
            </a:extLst>
          </p:cNvPr>
          <p:cNvPicPr>
            <a:picLocks noChangeAspect="1"/>
          </p:cNvPicPr>
          <p:nvPr/>
        </p:nvPicPr>
        <p:blipFill>
          <a:blip r:embed="rId2"/>
          <a:stretch>
            <a:fillRect/>
          </a:stretch>
        </p:blipFill>
        <p:spPr>
          <a:xfrm>
            <a:off x="3498668" y="3608418"/>
            <a:ext cx="7524392" cy="1916829"/>
          </a:xfrm>
          <a:prstGeom prst="rect">
            <a:avLst/>
          </a:prstGeom>
        </p:spPr>
      </p:pic>
      <p:sp>
        <p:nvSpPr>
          <p:cNvPr id="7" name="Content Placeholder 2">
            <a:extLst>
              <a:ext uri="{FF2B5EF4-FFF2-40B4-BE49-F238E27FC236}">
                <a16:creationId xmlns:a16="http://schemas.microsoft.com/office/drawing/2014/main" id="{1745ADEF-C1F7-1383-3AE2-44662730CBFE}"/>
              </a:ext>
            </a:extLst>
          </p:cNvPr>
          <p:cNvSpPr txBox="1">
            <a:spLocks/>
          </p:cNvSpPr>
          <p:nvPr/>
        </p:nvSpPr>
        <p:spPr>
          <a:xfrm>
            <a:off x="483518" y="1403398"/>
            <a:ext cx="10563484" cy="50052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study they used the data set of CIC.</a:t>
            </a:r>
          </a:p>
          <a:p>
            <a:r>
              <a:rPr lang="en-US" dirty="0"/>
              <a:t>In the model they used the O-DT algorithm and, also used AdaBoost to give a different weight to each sample in their data.</a:t>
            </a:r>
          </a:p>
          <a:p>
            <a:r>
              <a:rPr lang="en-US" dirty="0"/>
              <a:t>Finally, they presented a table that compares their results compared to other models they used</a:t>
            </a:r>
            <a:r>
              <a:rPr lang="he-IL" dirty="0"/>
              <a:t>:</a:t>
            </a:r>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sz="1800" dirty="0">
                <a:hlinkClick r:id="rId3"/>
              </a:rPr>
              <a:t>https://www.preprints.org/manuscript/202209.0103/v1/download</a:t>
            </a:r>
            <a:br>
              <a:rPr lang="en-US" sz="1800" dirty="0"/>
            </a:br>
            <a:br>
              <a:rPr lang="en-US" sz="1200" dirty="0"/>
            </a:br>
            <a:endParaRPr lang="en-US" sz="1800" dirty="0"/>
          </a:p>
        </p:txBody>
      </p:sp>
    </p:spTree>
    <p:extLst>
      <p:ext uri="{BB962C8B-B14F-4D97-AF65-F5344CB8AC3E}">
        <p14:creationId xmlns:p14="http://schemas.microsoft.com/office/powerpoint/2010/main" val="7409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2197100" y="2336800"/>
            <a:ext cx="7797800" cy="1325563"/>
          </a:xfrm>
        </p:spPr>
        <p:txBody>
          <a:bodyPr>
            <a:noAutofit/>
          </a:bodyPr>
          <a:lstStyle/>
          <a:p>
            <a:pPr algn="l"/>
            <a:r>
              <a:rPr lang="en-US" i="0" dirty="0">
                <a:solidFill>
                  <a:srgbClr val="000000"/>
                </a:solidFill>
                <a:effectLst/>
              </a:rPr>
              <a:t>At the next page you can see a s</a:t>
            </a:r>
            <a:r>
              <a:rPr lang="en-US" dirty="0"/>
              <a:t>ummary of reviewed related research, we used some of them to write our project</a:t>
            </a:r>
            <a:endParaRPr lang="en-US" i="0" dirty="0">
              <a:solidFill>
                <a:srgbClr val="000000"/>
              </a:solidFill>
              <a:effectLst/>
            </a:endParaRPr>
          </a:p>
        </p:txBody>
      </p:sp>
    </p:spTree>
    <p:extLst>
      <p:ext uri="{BB962C8B-B14F-4D97-AF65-F5344CB8AC3E}">
        <p14:creationId xmlns:p14="http://schemas.microsoft.com/office/powerpoint/2010/main" val="108919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DC30550-B3CF-6B9B-F9A9-810F2B6D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 y="0"/>
            <a:ext cx="12193588" cy="7051041"/>
          </a:xfrm>
          <a:prstGeom prst="rect">
            <a:avLst/>
          </a:prstGeom>
        </p:spPr>
      </p:pic>
    </p:spTree>
    <p:extLst>
      <p:ext uri="{BB962C8B-B14F-4D97-AF65-F5344CB8AC3E}">
        <p14:creationId xmlns:p14="http://schemas.microsoft.com/office/powerpoint/2010/main" val="90697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Discussion – Algorithms</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645160" y="1835785"/>
            <a:ext cx="10515600" cy="4351338"/>
          </a:xfrm>
        </p:spPr>
        <p:txBody>
          <a:bodyPr>
            <a:normAutofit fontScale="92500"/>
          </a:bodyPr>
          <a:lstStyle/>
          <a:p>
            <a:r>
              <a:rPr lang="en-US" dirty="0"/>
              <a:t>After researching the topic, and going over related works,</a:t>
            </a:r>
            <a:br>
              <a:rPr lang="en-US" dirty="0"/>
            </a:br>
            <a:r>
              <a:rPr lang="en-US" dirty="0"/>
              <a:t>we took tips from some of the projects such as:</a:t>
            </a:r>
          </a:p>
          <a:p>
            <a:r>
              <a:rPr lang="en-US" dirty="0"/>
              <a:t> choosing Random Forest as an algorithm for the model.</a:t>
            </a:r>
          </a:p>
          <a:p>
            <a:r>
              <a:rPr lang="en-US" dirty="0"/>
              <a:t>Use of external libraries for analyzing and extracting features such as Pdfid. </a:t>
            </a:r>
          </a:p>
          <a:p>
            <a:r>
              <a:rPr lang="en-US" dirty="0"/>
              <a:t>In addition, we decided to add our approach:</a:t>
            </a:r>
          </a:p>
          <a:p>
            <a:r>
              <a:rPr lang="en-US" dirty="0"/>
              <a:t>We took an existing and recommended data set and dirty it as we explained earlier. </a:t>
            </a:r>
          </a:p>
          <a:p>
            <a:r>
              <a:rPr lang="en-US" dirty="0"/>
              <a:t>moreover, in our approach, the model searches in one file for all the three types of attacks that we discussed, while in other works that we used, we saw that each model searches for only one attack.</a:t>
            </a:r>
            <a:endParaRPr lang="en-IL" dirty="0"/>
          </a:p>
        </p:txBody>
      </p:sp>
    </p:spTree>
    <p:extLst>
      <p:ext uri="{BB962C8B-B14F-4D97-AF65-F5344CB8AC3E}">
        <p14:creationId xmlns:p14="http://schemas.microsoft.com/office/powerpoint/2010/main" val="20394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838200" y="121920"/>
            <a:ext cx="10515600" cy="1325563"/>
          </a:xfrm>
        </p:spPr>
        <p:txBody>
          <a:bodyPr/>
          <a:lstStyle/>
          <a:p>
            <a:r>
              <a:rPr lang="en-US" dirty="0"/>
              <a:t>Discussion – Future Work</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838200" y="1430656"/>
            <a:ext cx="10515600" cy="4351338"/>
          </a:xfrm>
        </p:spPr>
        <p:txBody>
          <a:bodyPr/>
          <a:lstStyle/>
          <a:p>
            <a:r>
              <a:rPr lang="en-US" dirty="0"/>
              <a:t>Word2vec:</a:t>
            </a:r>
          </a:p>
          <a:p>
            <a:pPr marL="0" indent="0">
              <a:buNone/>
            </a:pPr>
            <a:r>
              <a:rPr lang="en-US" dirty="0"/>
              <a:t>Another improvement that in retrospect we could add to our project:</a:t>
            </a:r>
          </a:p>
          <a:p>
            <a:pPr marL="0" indent="0">
              <a:buNone/>
            </a:pPr>
            <a:r>
              <a:rPr lang="en-US" dirty="0"/>
              <a:t>Using word2vec to extract embedding and add it to our feature vector</a:t>
            </a:r>
          </a:p>
          <a:p>
            <a:pPr marL="0" indent="0">
              <a:buNone/>
            </a:pPr>
            <a:r>
              <a:rPr lang="en-US" dirty="0"/>
              <a:t>Word2vec is a natural language processing (NLP) technique published in 2013. The word2vec algorithm uses a neural network model to learn word associations from a large corpus of text.</a:t>
            </a:r>
          </a:p>
          <a:p>
            <a:pPr marL="0" indent="0">
              <a:buNone/>
            </a:pPr>
            <a:r>
              <a:rPr lang="en-US" dirty="0"/>
              <a:t>The use of this technique could bring new value in terms of features that we have not seen in previous works as well as improve ours.</a:t>
            </a:r>
          </a:p>
        </p:txBody>
      </p:sp>
      <p:pic>
        <p:nvPicPr>
          <p:cNvPr id="2050" name="Picture 2" descr="Look to the future">
            <a:extLst>
              <a:ext uri="{FF2B5EF4-FFF2-40B4-BE49-F238E27FC236}">
                <a16:creationId xmlns:a16="http://schemas.microsoft.com/office/drawing/2014/main" id="{D9CF25A0-CF05-5B70-8590-6991A72E7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185" y="5323840"/>
            <a:ext cx="1955056" cy="141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7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583660" y="147840"/>
            <a:ext cx="9688748" cy="1223760"/>
          </a:xfrm>
        </p:spPr>
        <p:txBody>
          <a:bodyPr/>
          <a:lstStyle/>
          <a:p>
            <a:r>
              <a:rPr lang="en-US" dirty="0"/>
              <a:t>Introduction</a:t>
            </a:r>
            <a:endParaRPr lang="en-IL" dirty="0"/>
          </a:p>
        </p:txBody>
      </p:sp>
      <p:pic>
        <p:nvPicPr>
          <p:cNvPr id="5" name="תמונה 4">
            <a:extLst>
              <a:ext uri="{FF2B5EF4-FFF2-40B4-BE49-F238E27FC236}">
                <a16:creationId xmlns:a16="http://schemas.microsoft.com/office/drawing/2014/main" id="{F134B564-E90E-9BDB-D318-5B73A8ADE389}"/>
              </a:ext>
            </a:extLst>
          </p:cNvPr>
          <p:cNvPicPr>
            <a:picLocks noChangeAspect="1"/>
          </p:cNvPicPr>
          <p:nvPr/>
        </p:nvPicPr>
        <p:blipFill>
          <a:blip r:embed="rId2"/>
          <a:stretch>
            <a:fillRect/>
          </a:stretch>
        </p:blipFill>
        <p:spPr>
          <a:xfrm>
            <a:off x="9211189" y="1920240"/>
            <a:ext cx="2980811" cy="2497546"/>
          </a:xfrm>
          <a:prstGeom prst="rect">
            <a:avLst/>
          </a:prstGeom>
        </p:spPr>
      </p:pic>
      <p:sp>
        <p:nvSpPr>
          <p:cNvPr id="8" name="Content Placeholder 2">
            <a:extLst>
              <a:ext uri="{FF2B5EF4-FFF2-40B4-BE49-F238E27FC236}">
                <a16:creationId xmlns:a16="http://schemas.microsoft.com/office/drawing/2014/main" id="{2A94E26F-0D7B-72C7-9B35-72038B597267}"/>
              </a:ext>
            </a:extLst>
          </p:cNvPr>
          <p:cNvSpPr txBox="1">
            <a:spLocks/>
          </p:cNvSpPr>
          <p:nvPr/>
        </p:nvSpPr>
        <p:spPr>
          <a:xfrm>
            <a:off x="359925" y="1223760"/>
            <a:ext cx="10945238"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Today we are going to talk about a big problem in the worlds of information security- malicious PDF,</a:t>
            </a:r>
            <a:r>
              <a:rPr lang="he-IL" dirty="0"/>
              <a:t> </a:t>
            </a:r>
            <a:r>
              <a:rPr lang="en-US" dirty="0"/>
              <a:t>and how to deal with it with the help of machine learning.</a:t>
            </a:r>
          </a:p>
          <a:p>
            <a:r>
              <a:rPr lang="en-US" dirty="0">
                <a:latin typeface="Söhne"/>
              </a:rPr>
              <a:t>PDF Based Attacks:</a:t>
            </a:r>
          </a:p>
          <a:p>
            <a:pPr lvl="1"/>
            <a:r>
              <a:rPr lang="en-US" dirty="0"/>
              <a:t>Phishing</a:t>
            </a:r>
            <a:endParaRPr lang="en-US" dirty="0">
              <a:latin typeface="Söhne"/>
            </a:endParaRPr>
          </a:p>
          <a:p>
            <a:pPr lvl="1"/>
            <a:r>
              <a:rPr lang="en-US" dirty="0"/>
              <a:t>Spam</a:t>
            </a:r>
            <a:endParaRPr lang="en-US" dirty="0">
              <a:latin typeface="Söhne"/>
            </a:endParaRPr>
          </a:p>
          <a:p>
            <a:pPr lvl="1"/>
            <a:r>
              <a:rPr lang="en-US" dirty="0"/>
              <a:t>Exploits</a:t>
            </a:r>
          </a:p>
          <a:p>
            <a:pPr lvl="1"/>
            <a:r>
              <a:rPr lang="en-US" dirty="0">
                <a:latin typeface="Söhne"/>
              </a:rPr>
              <a:t>Etc..</a:t>
            </a:r>
          </a:p>
          <a:p>
            <a:r>
              <a:rPr lang="en-US" dirty="0">
                <a:latin typeface="Söhne"/>
              </a:rPr>
              <a:t>We will talk about the main features that can help us classify a PDF as malicious or benign </a:t>
            </a:r>
            <a:endParaRPr lang="en-US" dirty="0">
              <a:latin typeface="sohne"/>
            </a:endParaRPr>
          </a:p>
          <a:p>
            <a:r>
              <a:rPr lang="en-US" dirty="0">
                <a:latin typeface="sohne"/>
              </a:rPr>
              <a:t>We will talk about our approach, and how we used previous models and improve them.</a:t>
            </a:r>
          </a:p>
          <a:p>
            <a:endParaRPr lang="en-US" dirty="0">
              <a:latin typeface="Söhne"/>
            </a:endParaRPr>
          </a:p>
        </p:txBody>
      </p:sp>
    </p:spTree>
    <p:extLst>
      <p:ext uri="{BB962C8B-B14F-4D97-AF65-F5344CB8AC3E}">
        <p14:creationId xmlns:p14="http://schemas.microsoft.com/office/powerpoint/2010/main" val="2466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B43F39-AECC-FCA3-845A-329E8D3F0C2F}"/>
              </a:ext>
            </a:extLst>
          </p:cNvPr>
          <p:cNvSpPr>
            <a:spLocks noGrp="1"/>
          </p:cNvSpPr>
          <p:nvPr>
            <p:ph type="title"/>
          </p:nvPr>
        </p:nvSpPr>
        <p:spPr>
          <a:xfrm>
            <a:off x="553720" y="58896"/>
            <a:ext cx="10515600" cy="1325563"/>
          </a:xfrm>
        </p:spPr>
        <p:txBody>
          <a:bodyPr/>
          <a:lstStyle/>
          <a:p>
            <a:pPr algn="l"/>
            <a:r>
              <a:rPr lang="en-US" b="0" i="0" dirty="0">
                <a:solidFill>
                  <a:srgbClr val="000000"/>
                </a:solidFill>
                <a:effectLst/>
              </a:rPr>
              <a:t>PDF file format: Basic structure</a:t>
            </a:r>
          </a:p>
        </p:txBody>
      </p:sp>
      <p:pic>
        <p:nvPicPr>
          <p:cNvPr id="9" name="תמונה 8">
            <a:extLst>
              <a:ext uri="{FF2B5EF4-FFF2-40B4-BE49-F238E27FC236}">
                <a16:creationId xmlns:a16="http://schemas.microsoft.com/office/drawing/2014/main" id="{2CDB4A21-23D2-1C90-144B-C103329FEF31}"/>
              </a:ext>
            </a:extLst>
          </p:cNvPr>
          <p:cNvPicPr>
            <a:picLocks noChangeAspect="1"/>
          </p:cNvPicPr>
          <p:nvPr/>
        </p:nvPicPr>
        <p:blipFill>
          <a:blip r:embed="rId2"/>
          <a:stretch>
            <a:fillRect/>
          </a:stretch>
        </p:blipFill>
        <p:spPr>
          <a:xfrm>
            <a:off x="6270468" y="2761863"/>
            <a:ext cx="5677692" cy="3915321"/>
          </a:xfrm>
          <a:prstGeom prst="rect">
            <a:avLst/>
          </a:prstGeom>
        </p:spPr>
      </p:pic>
      <p:sp>
        <p:nvSpPr>
          <p:cNvPr id="12" name="מציין מיקום תוכן 2">
            <a:extLst>
              <a:ext uri="{FF2B5EF4-FFF2-40B4-BE49-F238E27FC236}">
                <a16:creationId xmlns:a16="http://schemas.microsoft.com/office/drawing/2014/main" id="{BAA5407B-E7C2-B70D-57A2-742F7D58D971}"/>
              </a:ext>
            </a:extLst>
          </p:cNvPr>
          <p:cNvSpPr txBox="1">
            <a:spLocks/>
          </p:cNvSpPr>
          <p:nvPr/>
        </p:nvSpPr>
        <p:spPr>
          <a:xfrm>
            <a:off x="419893" y="1325563"/>
            <a:ext cx="10515600" cy="5238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101013"/>
                </a:solidFill>
              </a:rPr>
              <a:t>Whenever we want to discover new vulnerabilities in software, we should first understand the protocol or file format in which we’re trying to discover new vulnerabilities. In our case, we should first understand the PDF file format in detail.</a:t>
            </a:r>
          </a:p>
          <a:p>
            <a:r>
              <a:rPr lang="en-US" dirty="0">
                <a:solidFill>
                  <a:srgbClr val="101013"/>
                </a:solidFill>
              </a:rPr>
              <a:t>PDF has more functions than just text:</a:t>
            </a:r>
            <a:br>
              <a:rPr lang="en-US" dirty="0">
                <a:solidFill>
                  <a:srgbClr val="101013"/>
                </a:solidFill>
              </a:rPr>
            </a:br>
            <a:r>
              <a:rPr lang="en-US" dirty="0">
                <a:solidFill>
                  <a:srgbClr val="101013"/>
                </a:solidFill>
              </a:rPr>
              <a:t> it can include images and other</a:t>
            </a:r>
            <a:br>
              <a:rPr lang="en-US" dirty="0">
                <a:solidFill>
                  <a:srgbClr val="101013"/>
                </a:solidFill>
              </a:rPr>
            </a:br>
            <a:r>
              <a:rPr lang="en-US" dirty="0">
                <a:solidFill>
                  <a:srgbClr val="101013"/>
                </a:solidFill>
              </a:rPr>
              <a:t>multimedia elements, be password</a:t>
            </a:r>
            <a:br>
              <a:rPr lang="en-US" dirty="0">
                <a:solidFill>
                  <a:srgbClr val="101013"/>
                </a:solidFill>
              </a:rPr>
            </a:br>
            <a:r>
              <a:rPr lang="en-US" dirty="0">
                <a:solidFill>
                  <a:srgbClr val="101013"/>
                </a:solidFill>
              </a:rPr>
              <a:t>protected, execute JavaScript and</a:t>
            </a:r>
            <a:br>
              <a:rPr lang="en-US" dirty="0">
                <a:solidFill>
                  <a:srgbClr val="101013"/>
                </a:solidFill>
              </a:rPr>
            </a:br>
            <a:r>
              <a:rPr lang="en-US" dirty="0">
                <a:solidFill>
                  <a:srgbClr val="101013"/>
                </a:solidFill>
              </a:rPr>
              <a:t>so on. The basic structure of a</a:t>
            </a:r>
            <a:br>
              <a:rPr lang="en-US" dirty="0">
                <a:solidFill>
                  <a:srgbClr val="101013"/>
                </a:solidFill>
              </a:rPr>
            </a:br>
            <a:r>
              <a:rPr lang="en-US" dirty="0">
                <a:solidFill>
                  <a:srgbClr val="101013"/>
                </a:solidFill>
              </a:rPr>
              <a:t>PDF file is presented here:</a:t>
            </a:r>
            <a:endParaRPr lang="he-IL" dirty="0"/>
          </a:p>
        </p:txBody>
      </p:sp>
    </p:spTree>
    <p:extLst>
      <p:ext uri="{BB962C8B-B14F-4D97-AF65-F5344CB8AC3E}">
        <p14:creationId xmlns:p14="http://schemas.microsoft.com/office/powerpoint/2010/main" val="112686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BFFEB0-E974-B85E-FF18-9B803BB8F16E}"/>
              </a:ext>
            </a:extLst>
          </p:cNvPr>
          <p:cNvSpPr>
            <a:spLocks noGrp="1"/>
          </p:cNvSpPr>
          <p:nvPr>
            <p:ph type="title"/>
          </p:nvPr>
        </p:nvSpPr>
        <p:spPr>
          <a:xfrm>
            <a:off x="604520" y="0"/>
            <a:ext cx="10515600" cy="1325563"/>
          </a:xfrm>
        </p:spPr>
        <p:txBody>
          <a:bodyPr/>
          <a:lstStyle/>
          <a:p>
            <a:r>
              <a:rPr lang="en-US" dirty="0"/>
              <a:t>Short Explanation For Each Part:</a:t>
            </a:r>
            <a:endParaRPr lang="he-IL" dirty="0"/>
          </a:p>
        </p:txBody>
      </p:sp>
      <p:sp>
        <p:nvSpPr>
          <p:cNvPr id="3" name="מציין מיקום תוכן 2">
            <a:extLst>
              <a:ext uri="{FF2B5EF4-FFF2-40B4-BE49-F238E27FC236}">
                <a16:creationId xmlns:a16="http://schemas.microsoft.com/office/drawing/2014/main" id="{23ECC9D9-1DAC-B7CF-767D-DE5464316089}"/>
              </a:ext>
            </a:extLst>
          </p:cNvPr>
          <p:cNvSpPr>
            <a:spLocks noGrp="1"/>
          </p:cNvSpPr>
          <p:nvPr>
            <p:ph idx="1"/>
          </p:nvPr>
        </p:nvSpPr>
        <p:spPr>
          <a:xfrm>
            <a:off x="482600" y="1137920"/>
            <a:ext cx="10515600" cy="5557520"/>
          </a:xfrm>
        </p:spPr>
        <p:txBody>
          <a:bodyPr>
            <a:normAutofit fontScale="92500"/>
          </a:bodyPr>
          <a:lstStyle/>
          <a:p>
            <a:r>
              <a:rPr lang="en-US" b="1" u="sng" dirty="0"/>
              <a:t>Header-</a:t>
            </a:r>
            <a:r>
              <a:rPr lang="en-US" dirty="0"/>
              <a:t> </a:t>
            </a:r>
            <a:r>
              <a:rPr lang="en-US" b="0" i="0" dirty="0">
                <a:solidFill>
                  <a:srgbClr val="101013"/>
                </a:solidFill>
                <a:effectLst/>
              </a:rPr>
              <a:t>This is the first line of a PDF file and specifies the version number of the used PDF specification which the document uses.</a:t>
            </a:r>
          </a:p>
          <a:p>
            <a:r>
              <a:rPr lang="en-US" b="1" u="sng" dirty="0"/>
              <a:t>Body-</a:t>
            </a:r>
            <a:r>
              <a:rPr lang="en-US" dirty="0"/>
              <a:t> </a:t>
            </a:r>
            <a:r>
              <a:rPr lang="en-US" b="0" i="0" dirty="0">
                <a:solidFill>
                  <a:srgbClr val="101013"/>
                </a:solidFill>
                <a:effectLst/>
              </a:rPr>
              <a:t>In the body of the PDF document, there are objects that typically include text streams, images, other multimedia elements, etc. The Body section is used to hold all the document’s data being shown to the user</a:t>
            </a:r>
          </a:p>
          <a:p>
            <a:r>
              <a:rPr lang="en-US" b="1" u="sng" dirty="0">
                <a:solidFill>
                  <a:srgbClr val="101013"/>
                </a:solidFill>
              </a:rPr>
              <a:t>Xref table- </a:t>
            </a:r>
            <a:r>
              <a:rPr lang="en-US" b="0" i="0" dirty="0">
                <a:solidFill>
                  <a:srgbClr val="101013"/>
                </a:solidFill>
                <a:effectLst/>
              </a:rPr>
              <a:t>This is the cross-reference table, which contains the references to all the objects in the document. The purpose of a cross reference table is that it allows random access to objects in the file, so we don’t need to read the whole PDF document to locate the particular object. Each object is represented by one entry in the cross-reference table, which is always 20 bytes long.</a:t>
            </a:r>
          </a:p>
          <a:p>
            <a:r>
              <a:rPr lang="en-US" b="1" u="sng" dirty="0">
                <a:solidFill>
                  <a:srgbClr val="101013"/>
                </a:solidFill>
              </a:rPr>
              <a:t>Trailer-</a:t>
            </a:r>
            <a:r>
              <a:rPr lang="en-US" dirty="0">
                <a:solidFill>
                  <a:srgbClr val="101013"/>
                </a:solidFill>
              </a:rPr>
              <a:t> </a:t>
            </a:r>
            <a:r>
              <a:rPr lang="en-US" b="0" i="0" dirty="0">
                <a:solidFill>
                  <a:srgbClr val="101013"/>
                </a:solidFill>
                <a:effectLst/>
              </a:rPr>
              <a:t>The PDF trailer specifies how the application reading the PDF document should find the cross-reference table and other special objects. All PDF readers should start reading a PDF from the end of the file.</a:t>
            </a:r>
            <a:endParaRPr lang="he-IL" dirty="0"/>
          </a:p>
        </p:txBody>
      </p:sp>
    </p:spTree>
    <p:extLst>
      <p:ext uri="{BB962C8B-B14F-4D97-AF65-F5344CB8AC3E}">
        <p14:creationId xmlns:p14="http://schemas.microsoft.com/office/powerpoint/2010/main" val="122624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4EAC52-56F0-B1F4-6673-08E71472C6FD}"/>
              </a:ext>
            </a:extLst>
          </p:cNvPr>
          <p:cNvSpPr>
            <a:spLocks noGrp="1"/>
          </p:cNvSpPr>
          <p:nvPr>
            <p:ph type="title"/>
          </p:nvPr>
        </p:nvSpPr>
        <p:spPr/>
        <p:txBody>
          <a:bodyPr/>
          <a:lstStyle/>
          <a:p>
            <a:r>
              <a:rPr lang="en-US" dirty="0"/>
              <a:t>PDF main attacks:</a:t>
            </a:r>
            <a:endParaRPr lang="he-IL" dirty="0"/>
          </a:p>
        </p:txBody>
      </p:sp>
      <p:sp>
        <p:nvSpPr>
          <p:cNvPr id="3" name="מציין מיקום תוכן 2">
            <a:extLst>
              <a:ext uri="{FF2B5EF4-FFF2-40B4-BE49-F238E27FC236}">
                <a16:creationId xmlns:a16="http://schemas.microsoft.com/office/drawing/2014/main" id="{596D0849-BF2A-A8DC-152A-839252060E84}"/>
              </a:ext>
            </a:extLst>
          </p:cNvPr>
          <p:cNvSpPr>
            <a:spLocks noGrp="1"/>
          </p:cNvSpPr>
          <p:nvPr>
            <p:ph idx="1"/>
          </p:nvPr>
        </p:nvSpPr>
        <p:spPr/>
        <p:txBody>
          <a:bodyPr>
            <a:normAutofit fontScale="92500" lnSpcReduction="20000"/>
          </a:bodyPr>
          <a:lstStyle/>
          <a:p>
            <a:r>
              <a:rPr lang="en-US" b="1" i="0" u="sng" dirty="0">
                <a:effectLst/>
              </a:rPr>
              <a:t>JavaScript attacks </a:t>
            </a:r>
            <a:r>
              <a:rPr lang="en-US" b="0" i="0" dirty="0">
                <a:effectLst/>
              </a:rPr>
              <a:t>involve using malicious JavaScript code embedded within a PDF file to execute commands on the user's computer. These attacks can be used to steal sensitive data or take control of the user's system.</a:t>
            </a:r>
          </a:p>
          <a:p>
            <a:r>
              <a:rPr lang="en-US" b="1" i="0" u="sng" dirty="0">
                <a:effectLst/>
              </a:rPr>
              <a:t>ActionScript attacks </a:t>
            </a:r>
            <a:r>
              <a:rPr lang="en-US" b="0" i="0" dirty="0">
                <a:effectLst/>
              </a:rPr>
              <a:t>work similarly to JavaScript attacks but use Adobe's proprietary scripting language to execute commands. These attacks can be even more dangerous, as they can take advantage of more complex features of PDF files.</a:t>
            </a:r>
            <a:endParaRPr lang="en-US" dirty="0"/>
          </a:p>
          <a:p>
            <a:r>
              <a:rPr lang="en-US" b="1" i="0" u="sng" dirty="0">
                <a:effectLst/>
              </a:rPr>
              <a:t>Embedded files attacks </a:t>
            </a:r>
            <a:r>
              <a:rPr lang="en-US" b="0" i="0" dirty="0">
                <a:effectLst/>
              </a:rPr>
              <a:t>involve hiding malicious files within a PDF document, which can be automatically executed when the user opens the document. These files can include Trojans, viruses, or other types of malware, and can be used to gain access to the user's system or steal sensitive information.</a:t>
            </a:r>
            <a:endParaRPr lang="he-IL" dirty="0"/>
          </a:p>
        </p:txBody>
      </p:sp>
      <p:pic>
        <p:nvPicPr>
          <p:cNvPr id="2050" name="Picture 2" descr="Portable Data exFiltration: XSS for PDFs | PortSwigger Research">
            <a:extLst>
              <a:ext uri="{FF2B5EF4-FFF2-40B4-BE49-F238E27FC236}">
                <a16:creationId xmlns:a16="http://schemas.microsoft.com/office/drawing/2014/main" id="{94A4C44F-8617-F869-3058-A54E250B9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146844"/>
            <a:ext cx="304800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2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330200" y="213361"/>
            <a:ext cx="9638489" cy="924128"/>
          </a:xfrm>
        </p:spPr>
        <p:txBody>
          <a:bodyPr/>
          <a:lstStyle/>
          <a:p>
            <a:r>
              <a:rPr lang="en-US" dirty="0"/>
              <a:t>The model:</a:t>
            </a:r>
            <a:endParaRPr lang="en-IL" dirty="0"/>
          </a:p>
        </p:txBody>
      </p:sp>
      <p:pic>
        <p:nvPicPr>
          <p:cNvPr id="8" name="תמונה 7">
            <a:extLst>
              <a:ext uri="{FF2B5EF4-FFF2-40B4-BE49-F238E27FC236}">
                <a16:creationId xmlns:a16="http://schemas.microsoft.com/office/drawing/2014/main" id="{6BB8EE2F-4A17-FB17-E0EE-75EBDD0D1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544415"/>
            <a:ext cx="10911840" cy="5758447"/>
          </a:xfrm>
          <a:prstGeom prst="rect">
            <a:avLst/>
          </a:prstGeom>
        </p:spPr>
      </p:pic>
    </p:spTree>
    <p:extLst>
      <p:ext uri="{BB962C8B-B14F-4D97-AF65-F5344CB8AC3E}">
        <p14:creationId xmlns:p14="http://schemas.microsoft.com/office/powerpoint/2010/main" val="226011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204281" y="-25750"/>
            <a:ext cx="10515600" cy="1325563"/>
          </a:xfrm>
        </p:spPr>
        <p:txBody>
          <a:bodyPr/>
          <a:lstStyle/>
          <a:p>
            <a:r>
              <a:rPr lang="en-US" dirty="0"/>
              <a:t>Dataset- Total samples: 10,026</a:t>
            </a:r>
            <a:endParaRPr lang="en-IL" dirty="0"/>
          </a:p>
        </p:txBody>
      </p:sp>
      <p:graphicFrame>
        <p:nvGraphicFramePr>
          <p:cNvPr id="13" name="מציין מיקום תוכן 12">
            <a:extLst>
              <a:ext uri="{FF2B5EF4-FFF2-40B4-BE49-F238E27FC236}">
                <a16:creationId xmlns:a16="http://schemas.microsoft.com/office/drawing/2014/main" id="{155C8573-94A3-DF6E-11C9-D2EDDB28370B}"/>
              </a:ext>
            </a:extLst>
          </p:cNvPr>
          <p:cNvGraphicFramePr>
            <a:graphicFrameLocks noGrp="1"/>
          </p:cNvGraphicFramePr>
          <p:nvPr>
            <p:ph idx="1"/>
            <p:extLst>
              <p:ext uri="{D42A27DB-BD31-4B8C-83A1-F6EECF244321}">
                <p14:modId xmlns:p14="http://schemas.microsoft.com/office/powerpoint/2010/main" val="1609918306"/>
              </p:ext>
            </p:extLst>
          </p:nvPr>
        </p:nvGraphicFramePr>
        <p:xfrm>
          <a:off x="-475994" y="1161944"/>
          <a:ext cx="4438137" cy="35555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מציין מיקום תוכן 12">
            <a:extLst>
              <a:ext uri="{FF2B5EF4-FFF2-40B4-BE49-F238E27FC236}">
                <a16:creationId xmlns:a16="http://schemas.microsoft.com/office/drawing/2014/main" id="{03E2376C-10A5-70A3-F563-DFE430DB561A}"/>
              </a:ext>
            </a:extLst>
          </p:cNvPr>
          <p:cNvGraphicFramePr>
            <a:graphicFrameLocks/>
          </p:cNvGraphicFramePr>
          <p:nvPr>
            <p:extLst>
              <p:ext uri="{D42A27DB-BD31-4B8C-83A1-F6EECF244321}">
                <p14:modId xmlns:p14="http://schemas.microsoft.com/office/powerpoint/2010/main" val="3174286508"/>
              </p:ext>
            </p:extLst>
          </p:nvPr>
        </p:nvGraphicFramePr>
        <p:xfrm>
          <a:off x="3046242" y="1161944"/>
          <a:ext cx="4512798" cy="3555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תרשים 22">
            <a:extLst>
              <a:ext uri="{FF2B5EF4-FFF2-40B4-BE49-F238E27FC236}">
                <a16:creationId xmlns:a16="http://schemas.microsoft.com/office/drawing/2014/main" id="{FDDB8469-4CEE-44F1-2DBA-1DA2D010F543}"/>
              </a:ext>
            </a:extLst>
          </p:cNvPr>
          <p:cNvGraphicFramePr/>
          <p:nvPr>
            <p:extLst>
              <p:ext uri="{D42A27DB-BD31-4B8C-83A1-F6EECF244321}">
                <p14:modId xmlns:p14="http://schemas.microsoft.com/office/powerpoint/2010/main" val="130590535"/>
              </p:ext>
            </p:extLst>
          </p:nvPr>
        </p:nvGraphicFramePr>
        <p:xfrm>
          <a:off x="7874515" y="238005"/>
          <a:ext cx="4199106" cy="6381990"/>
        </p:xfrm>
        <a:graphic>
          <a:graphicData uri="http://schemas.openxmlformats.org/drawingml/2006/chart">
            <c:chart xmlns:c="http://schemas.openxmlformats.org/drawingml/2006/chart" xmlns:r="http://schemas.openxmlformats.org/officeDocument/2006/relationships" r:id="rId4"/>
          </a:graphicData>
        </a:graphic>
      </p:graphicFrame>
      <p:sp>
        <p:nvSpPr>
          <p:cNvPr id="24" name="Title 1">
            <a:extLst>
              <a:ext uri="{FF2B5EF4-FFF2-40B4-BE49-F238E27FC236}">
                <a16:creationId xmlns:a16="http://schemas.microsoft.com/office/drawing/2014/main" id="{3663F95F-70B6-C7A8-1C32-BBA1D25ECB50}"/>
              </a:ext>
            </a:extLst>
          </p:cNvPr>
          <p:cNvSpPr txBox="1">
            <a:spLocks/>
          </p:cNvSpPr>
          <p:nvPr/>
        </p:nvSpPr>
        <p:spPr>
          <a:xfrm>
            <a:off x="198918" y="4717467"/>
            <a:ext cx="7680960" cy="187912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dirty="0"/>
              <a:t>Dataset</a:t>
            </a:r>
            <a:r>
              <a:rPr lang="en-US" sz="2800" b="1" u="sng" dirty="0">
                <a:effectLst>
                  <a:outerShdw blurRad="38100" dist="38100" dir="2700000" algn="tl">
                    <a:srgbClr val="000000">
                      <a:alpha val="43137"/>
                    </a:srgbClr>
                  </a:outerShdw>
                </a:effectLst>
              </a:rPr>
              <a:t>:</a:t>
            </a:r>
          </a:p>
          <a:p>
            <a:endParaRPr lang="en-US" sz="2800" b="1" u="sng" dirty="0">
              <a:effectLst>
                <a:outerShdw blurRad="38100" dist="38100" dir="2700000" algn="tl">
                  <a:srgbClr val="000000">
                    <a:alpha val="43137"/>
                  </a:srgbClr>
                </a:outerShdw>
              </a:effectLst>
            </a:endParaRPr>
          </a:p>
          <a:p>
            <a:r>
              <a:rPr lang="en-US" sz="2800" b="1" u="sng" dirty="0">
                <a:effectLst>
                  <a:outerShdw blurRad="38100" dist="38100" dir="2700000" algn="tl">
                    <a:srgbClr val="000000">
                      <a:alpha val="43137"/>
                    </a:srgbClr>
                  </a:outerShdw>
                </a:effectLst>
              </a:rPr>
              <a:t>http://205.174.165.80/CICDataset/CICEvasivePDFMal2022/Dataset/PDFs/</a:t>
            </a:r>
          </a:p>
          <a:p>
            <a:r>
              <a:rPr lang="en-US" sz="2800" dirty="0"/>
              <a:t>You must register before download the dataset</a:t>
            </a:r>
            <a:br>
              <a:rPr lang="en-US" sz="2800" dirty="0"/>
            </a:br>
            <a:r>
              <a:rPr lang="en-US" sz="2800" dirty="0"/>
              <a:t>Pay attention: the csv there is not the same as our dataset,</a:t>
            </a:r>
            <a:br>
              <a:rPr lang="en-US" sz="2800" dirty="0"/>
            </a:br>
            <a:r>
              <a:rPr lang="en-US" sz="2800" dirty="0"/>
              <a:t>we downloaded all the zip files there and then work on them</a:t>
            </a:r>
            <a:br>
              <a:rPr lang="en-US" sz="2800" dirty="0"/>
            </a:br>
            <a:r>
              <a:rPr lang="en-US" sz="2800" dirty="0"/>
              <a:t>You can see the full files list it the git.</a:t>
            </a:r>
          </a:p>
        </p:txBody>
      </p:sp>
    </p:spTree>
    <p:extLst>
      <p:ext uri="{BB962C8B-B14F-4D97-AF65-F5344CB8AC3E}">
        <p14:creationId xmlns:p14="http://schemas.microsoft.com/office/powerpoint/2010/main" val="303286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B80FE8-C670-55DF-EAD0-B934F3E1AB73}"/>
              </a:ext>
            </a:extLst>
          </p:cNvPr>
          <p:cNvSpPr>
            <a:spLocks noGrp="1"/>
          </p:cNvSpPr>
          <p:nvPr>
            <p:ph type="title"/>
          </p:nvPr>
        </p:nvSpPr>
        <p:spPr/>
        <p:txBody>
          <a:bodyPr/>
          <a:lstStyle/>
          <a:p>
            <a:r>
              <a:rPr lang="en-US" dirty="0"/>
              <a:t>Pre-processing- static analyze</a:t>
            </a:r>
            <a:endParaRPr lang="he-IL" dirty="0"/>
          </a:p>
        </p:txBody>
      </p:sp>
      <p:sp>
        <p:nvSpPr>
          <p:cNvPr id="3" name="מציין מיקום תוכן 2">
            <a:extLst>
              <a:ext uri="{FF2B5EF4-FFF2-40B4-BE49-F238E27FC236}">
                <a16:creationId xmlns:a16="http://schemas.microsoft.com/office/drawing/2014/main" id="{4637D645-E984-A85B-6FF8-1F3291292937}"/>
              </a:ext>
            </a:extLst>
          </p:cNvPr>
          <p:cNvSpPr>
            <a:spLocks noGrp="1"/>
          </p:cNvSpPr>
          <p:nvPr>
            <p:ph idx="1"/>
          </p:nvPr>
        </p:nvSpPr>
        <p:spPr/>
        <p:txBody>
          <a:bodyPr>
            <a:normAutofit fontScale="85000" lnSpcReduction="20000"/>
          </a:bodyPr>
          <a:lstStyle/>
          <a:p>
            <a:r>
              <a:rPr lang="en-US" dirty="0"/>
              <a:t>First, we note that we chose a static analysis, to avoid vulnerabilities found in the files, and that this is how it is usually done in machine learning models.</a:t>
            </a:r>
          </a:p>
          <a:p>
            <a:r>
              <a:rPr lang="en-US" dirty="0"/>
              <a:t>In order to perform the static analysis, we used Python's PDF analysis libraries such as pdfid, PYPDF2. From the file we extracted all the relevant information found in the structural "tree" of the file: Header, number of pages, number of entries in the Xref table, various objects, embedded files , scripts, images , text, etc.</a:t>
            </a:r>
          </a:p>
          <a:p>
            <a:r>
              <a:rPr lang="en-US" dirty="0"/>
              <a:t>The output of static analysis can be used to make decisions about how to handle the file, such as whether to quarantine, delete, or parse it. It can also be used to improve the accuracy and efficiency of machine learning models, we carefully examined our data and then selected features for the model.</a:t>
            </a:r>
          </a:p>
          <a:p>
            <a:r>
              <a:rPr lang="en-US" dirty="0"/>
              <a:t>Overall, static analysis of PDF files is a critical component of modern cyber security and plays an important role in identifying and mitigating the risks posed by malicious content in PDF files.</a:t>
            </a:r>
          </a:p>
          <a:p>
            <a:endParaRPr lang="he-IL" dirty="0"/>
          </a:p>
        </p:txBody>
      </p:sp>
    </p:spTree>
    <p:extLst>
      <p:ext uri="{BB962C8B-B14F-4D97-AF65-F5344CB8AC3E}">
        <p14:creationId xmlns:p14="http://schemas.microsoft.com/office/powerpoint/2010/main" val="45016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D607C6-DE6F-A688-B38F-E5A98FA94041}"/>
              </a:ext>
            </a:extLst>
          </p:cNvPr>
          <p:cNvSpPr>
            <a:spLocks noGrp="1"/>
          </p:cNvSpPr>
          <p:nvPr>
            <p:ph type="title"/>
          </p:nvPr>
        </p:nvSpPr>
        <p:spPr>
          <a:xfrm>
            <a:off x="756920" y="304800"/>
            <a:ext cx="10515600" cy="1325563"/>
          </a:xfrm>
        </p:spPr>
        <p:txBody>
          <a:bodyPr/>
          <a:lstStyle/>
          <a:p>
            <a:r>
              <a:rPr lang="en-US" dirty="0"/>
              <a:t>Feature Extraction:</a:t>
            </a:r>
            <a:endParaRPr lang="he-IL" dirty="0"/>
          </a:p>
        </p:txBody>
      </p:sp>
      <p:sp>
        <p:nvSpPr>
          <p:cNvPr id="3" name="מציין מיקום תוכן 2">
            <a:extLst>
              <a:ext uri="{FF2B5EF4-FFF2-40B4-BE49-F238E27FC236}">
                <a16:creationId xmlns:a16="http://schemas.microsoft.com/office/drawing/2014/main" id="{59137355-647F-2B83-7E79-5C6C728E080E}"/>
              </a:ext>
            </a:extLst>
          </p:cNvPr>
          <p:cNvSpPr>
            <a:spLocks noGrp="1"/>
          </p:cNvSpPr>
          <p:nvPr>
            <p:ph idx="1"/>
          </p:nvPr>
        </p:nvSpPr>
        <p:spPr>
          <a:xfrm>
            <a:off x="523240" y="1937385"/>
            <a:ext cx="10515600" cy="4351338"/>
          </a:xfrm>
        </p:spPr>
        <p:txBody>
          <a:bodyPr/>
          <a:lstStyle/>
          <a:p>
            <a:r>
              <a:rPr lang="en-US" dirty="0"/>
              <a:t>After data exploration and further processing of the information we decided to build a final vector that contains 30 characteristics.</a:t>
            </a:r>
          </a:p>
          <a:p>
            <a:r>
              <a:rPr lang="en-US" dirty="0"/>
              <a:t>Among the characteristics you can find metadata, file size, whether it is encrypted, etc..</a:t>
            </a:r>
          </a:p>
          <a:p>
            <a:r>
              <a:rPr lang="en-US" dirty="0"/>
              <a:t>In addition, there are some that stand out as exceptions for a PDF file, keywords such as: </a:t>
            </a:r>
            <a:r>
              <a:rPr lang="en-US" b="0" i="0" u="none" strike="noStrike" dirty="0">
                <a:solidFill>
                  <a:srgbClr val="000000"/>
                </a:solidFill>
                <a:effectLst/>
              </a:rPr>
              <a:t>JS,</a:t>
            </a:r>
            <a:r>
              <a:rPr lang="en-US" dirty="0"/>
              <a:t> </a:t>
            </a:r>
            <a:r>
              <a:rPr lang="en-US" b="0" i="0" u="none" strike="noStrike" dirty="0">
                <a:solidFill>
                  <a:srgbClr val="000000"/>
                </a:solidFill>
                <a:effectLst/>
              </a:rPr>
              <a:t>JavaScript,</a:t>
            </a:r>
            <a:r>
              <a:rPr lang="en-US" dirty="0"/>
              <a:t> </a:t>
            </a:r>
            <a:r>
              <a:rPr lang="en-US" b="0" i="0" u="none" strike="noStrike" dirty="0">
                <a:solidFill>
                  <a:srgbClr val="000000"/>
                </a:solidFill>
                <a:effectLst/>
              </a:rPr>
              <a:t>AA,</a:t>
            </a:r>
            <a:r>
              <a:rPr lang="en-US" dirty="0"/>
              <a:t> </a:t>
            </a:r>
            <a:r>
              <a:rPr lang="en-US" b="0" i="0" u="none" strike="noStrike" dirty="0">
                <a:solidFill>
                  <a:srgbClr val="000000"/>
                </a:solidFill>
                <a:effectLst/>
              </a:rPr>
              <a:t>OpenAction,</a:t>
            </a:r>
            <a:r>
              <a:rPr lang="en-US" dirty="0"/>
              <a:t> </a:t>
            </a:r>
            <a:r>
              <a:rPr lang="en-US" b="0" i="0" u="none" strike="noStrike" dirty="0">
                <a:solidFill>
                  <a:srgbClr val="000000"/>
                </a:solidFill>
                <a:effectLst/>
              </a:rPr>
              <a:t>Acroform,</a:t>
            </a:r>
            <a:r>
              <a:rPr lang="en-US" dirty="0"/>
              <a:t> </a:t>
            </a:r>
            <a:r>
              <a:rPr lang="en-US" b="0" i="0" u="none" strike="noStrike" dirty="0">
                <a:solidFill>
                  <a:srgbClr val="000000"/>
                </a:solidFill>
                <a:effectLst/>
              </a:rPr>
              <a:t>JBIG2Decode,</a:t>
            </a:r>
            <a:r>
              <a:rPr lang="en-US" dirty="0"/>
              <a:t> </a:t>
            </a:r>
            <a:r>
              <a:rPr lang="en-US" b="0" i="0" u="none" strike="noStrike" dirty="0">
                <a:solidFill>
                  <a:srgbClr val="000000"/>
                </a:solidFill>
                <a:effectLst/>
              </a:rPr>
              <a:t>RichMedia,</a:t>
            </a:r>
            <a:r>
              <a:rPr lang="en-US" dirty="0"/>
              <a:t> </a:t>
            </a:r>
            <a:r>
              <a:rPr lang="en-US" b="0" i="0" u="none" strike="noStrike" dirty="0">
                <a:solidFill>
                  <a:srgbClr val="000000"/>
                </a:solidFill>
                <a:effectLst/>
              </a:rPr>
              <a:t>launch,</a:t>
            </a:r>
            <a:r>
              <a:rPr lang="en-US" dirty="0"/>
              <a:t> </a:t>
            </a:r>
            <a:r>
              <a:rPr lang="en-US" b="0" i="0" u="none" strike="noStrike" dirty="0">
                <a:solidFill>
                  <a:srgbClr val="000000"/>
                </a:solidFill>
                <a:effectLst/>
              </a:rPr>
              <a:t>EmbeddedFile</a:t>
            </a:r>
            <a:r>
              <a:rPr lang="en-US" dirty="0"/>
              <a:t> etc..</a:t>
            </a:r>
          </a:p>
          <a:p>
            <a:r>
              <a:rPr lang="en-US" dirty="0"/>
              <a:t>These keywords, if found in the file, will turn on a red light about the innocence of the file.</a:t>
            </a:r>
            <a:endParaRPr lang="he-IL" dirty="0"/>
          </a:p>
        </p:txBody>
      </p:sp>
    </p:spTree>
    <p:extLst>
      <p:ext uri="{BB962C8B-B14F-4D97-AF65-F5344CB8AC3E}">
        <p14:creationId xmlns:p14="http://schemas.microsoft.com/office/powerpoint/2010/main" val="349682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1547</Words>
  <Application>Microsoft Office PowerPoint</Application>
  <PresentationFormat>מסך רחב</PresentationFormat>
  <Paragraphs>99</Paragraphs>
  <Slides>19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19</vt:i4>
      </vt:variant>
    </vt:vector>
  </HeadingPairs>
  <TitlesOfParts>
    <vt:vector size="25" baseType="lpstr">
      <vt:lpstr>Arial</vt:lpstr>
      <vt:lpstr>Calibri</vt:lpstr>
      <vt:lpstr>Calibri Light</vt:lpstr>
      <vt:lpstr>sohne</vt:lpstr>
      <vt:lpstr>Söhne</vt:lpstr>
      <vt:lpstr>Office Theme</vt:lpstr>
      <vt:lpstr>PDF malware detection Model</vt:lpstr>
      <vt:lpstr>Introduction</vt:lpstr>
      <vt:lpstr>PDF file format: Basic structure</vt:lpstr>
      <vt:lpstr>Short Explanation For Each Part:</vt:lpstr>
      <vt:lpstr>PDF main attacks:</vt:lpstr>
      <vt:lpstr>The model:</vt:lpstr>
      <vt:lpstr>Dataset- Total samples: 10,026</vt:lpstr>
      <vt:lpstr>Pre-processing- static analyze</vt:lpstr>
      <vt:lpstr>Feature Extraction:</vt:lpstr>
      <vt:lpstr>Dirty Benign Files:</vt:lpstr>
      <vt:lpstr>Results  (3008 test files)</vt:lpstr>
      <vt:lpstr>Related Works:</vt:lpstr>
      <vt:lpstr>Jose Torres and Sergio De Los Santos- Madrid </vt:lpstr>
      <vt:lpstr>Bonan Cuan, Aliénor Damien, Claire Delaplace, Mathieu Valois – HAL, France</vt:lpstr>
      <vt:lpstr>PDF Malware Detection Based on Optimizable Decision Trees- Jordan</vt:lpstr>
      <vt:lpstr>At the next page you can see a summary of reviewed related research, we used some of them to write our project</vt:lpstr>
      <vt:lpstr>מצגת של PowerPoint‏</vt:lpstr>
      <vt:lpstr>Discussion – Algorithms</vt:lpstr>
      <vt:lpstr>Discussion –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dc:title>
  <dc:creator>oranidjar</dc:creator>
  <cp:lastModifiedBy>Ohad Shirazi</cp:lastModifiedBy>
  <cp:revision>52</cp:revision>
  <dcterms:created xsi:type="dcterms:W3CDTF">2022-12-25T22:21:39Z</dcterms:created>
  <dcterms:modified xsi:type="dcterms:W3CDTF">2023-02-21T12:08:35Z</dcterms:modified>
</cp:coreProperties>
</file>