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9BBE-C0FC-BA4E-9A79-8F777C8BBBBA}" type="datetimeFigureOut">
              <a:rPr lang="en-IL" smtClean="0"/>
              <a:t>17/07/2021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3612C-645D-E149-8BA9-B25EE2AEBDC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3383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3612C-645D-E149-8BA9-B25EE2AEBDCA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01838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E7E6C-61C7-044D-85C0-0BDD92F23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7BADD-9EE9-204D-9BDE-AA27A61EE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12106-155A-4745-AC70-75AB6FA95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B2F1-947C-CC46-BA8B-D9A4AC7C5EE1}" type="datetimeFigureOut">
              <a:rPr lang="en-IL" smtClean="0"/>
              <a:t>17/07/2021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63E1F-BC36-7F40-822F-38CE6A90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5FBFC-596C-9844-ACB0-E2FD6C6A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1406-C310-464D-A07A-824217BF69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9758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C7E5-06EA-8842-BA30-1E4E0A34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61B33-6B43-E440-B6CB-2F3949D3D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5A6E5-27C9-0F45-BFC8-104EE282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B2F1-947C-CC46-BA8B-D9A4AC7C5EE1}" type="datetimeFigureOut">
              <a:rPr lang="en-IL" smtClean="0"/>
              <a:t>17/07/2021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BB95C-BA5B-B545-8C20-0158DB80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1CFE2-DF04-E049-A871-CCB81C3E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1406-C310-464D-A07A-824217BF69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6889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B59E56-D18F-D54C-8EDD-EBCF3748E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F0C3A-1848-1845-9628-1F251FDA5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8B702-0294-594A-9791-0C4FD4A5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B2F1-947C-CC46-BA8B-D9A4AC7C5EE1}" type="datetimeFigureOut">
              <a:rPr lang="en-IL" smtClean="0"/>
              <a:t>17/07/2021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7F3D1-08F9-9349-8334-BF70E6503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73FB8-E8EC-C54A-B4E0-AE89FBFC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1406-C310-464D-A07A-824217BF69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915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AE96-2280-CE4A-8C45-E4AE0E20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70C1E-FB8F-D74D-B198-DD09685FD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7605A-25F8-C34F-8976-734BD7371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B2F1-947C-CC46-BA8B-D9A4AC7C5EE1}" type="datetimeFigureOut">
              <a:rPr lang="en-IL" smtClean="0"/>
              <a:t>17/07/2021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0798C-F976-2941-B003-21E88A41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036CB-F5CD-064B-9231-1562B090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1406-C310-464D-A07A-824217BF69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1940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854EE-D01F-CE41-9877-054D7882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1DFB-CF24-EF43-A3A1-D2D51E2BF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EC5B1-6293-0445-8FE7-3033CF0A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B2F1-947C-CC46-BA8B-D9A4AC7C5EE1}" type="datetimeFigureOut">
              <a:rPr lang="en-IL" smtClean="0"/>
              <a:t>17/07/2021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16C11-721F-2A4F-923C-84176DAB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58423-68C6-6442-B40A-CE633764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1406-C310-464D-A07A-824217BF69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7059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482F-8B80-4E40-B106-287F3190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EABDB-2A6F-1F45-A9F2-7C579802C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0EB0D-3717-3246-B7C7-3B462DCA7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955BA-A033-804C-92BB-AE991D4B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B2F1-947C-CC46-BA8B-D9A4AC7C5EE1}" type="datetimeFigureOut">
              <a:rPr lang="en-IL" smtClean="0"/>
              <a:t>17/07/2021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89839-3C84-3249-9F04-7CC965E5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6639D-5E44-564A-9059-B074BCB9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1406-C310-464D-A07A-824217BF69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297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D8EE4-BDA6-2B45-93C2-374E030AA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65BCF-135E-0646-9188-AC2175F0D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FB232-7F1C-8344-B7F3-80743B965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5F0CB-A9CD-DA40-81C2-9F550305E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C6709-7D7F-7344-B9EF-0B7D5435B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BA737F-AB17-044C-8023-2DD1B5FC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B2F1-947C-CC46-BA8B-D9A4AC7C5EE1}" type="datetimeFigureOut">
              <a:rPr lang="en-IL" smtClean="0"/>
              <a:t>17/07/2021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52F63-7945-4540-82F4-9A8B022C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0FE0C5-9FE8-964F-BDDC-F0D3F780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1406-C310-464D-A07A-824217BF69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3579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7F32-8948-E149-B1D7-582F4CDF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6FEA9-8B97-EF45-9F75-5EB3CEF3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B2F1-947C-CC46-BA8B-D9A4AC7C5EE1}" type="datetimeFigureOut">
              <a:rPr lang="en-IL" smtClean="0"/>
              <a:t>17/07/2021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D650A-545C-AF48-BDC6-96D08AA3C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26A4B-A90E-9747-8A26-D341BC14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1406-C310-464D-A07A-824217BF69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7854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980F1-3011-344C-B41C-5CE0909D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B2F1-947C-CC46-BA8B-D9A4AC7C5EE1}" type="datetimeFigureOut">
              <a:rPr lang="en-IL" smtClean="0"/>
              <a:t>17/07/2021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3DE9B-9D19-A046-8D19-A6F5D902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562A8-E784-D84B-9428-59B350BF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1406-C310-464D-A07A-824217BF69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2811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C576-9736-2141-9B8B-E6E8133C5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A4436-A79E-014D-80FF-7F98A9AF6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3696A-C5C7-EE4D-BDE3-F8B5D5152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D6060-18A4-8341-A433-A6E8868A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B2F1-947C-CC46-BA8B-D9A4AC7C5EE1}" type="datetimeFigureOut">
              <a:rPr lang="en-IL" smtClean="0"/>
              <a:t>17/07/2021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A9C14-F40A-EC47-B477-12313D3F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585CF-BFE5-EA4F-954C-8A766CE4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1406-C310-464D-A07A-824217BF69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11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4D7C-FF38-404A-B57C-8101F3313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5FC99-0938-0344-AFED-B9B408EBE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29576-1639-F547-8304-AD4E4F37D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DA8E8-2955-774E-8258-A8790A293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B2F1-947C-CC46-BA8B-D9A4AC7C5EE1}" type="datetimeFigureOut">
              <a:rPr lang="en-IL" smtClean="0"/>
              <a:t>17/07/2021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C2354-7EAF-C249-9C3B-29876866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38146-839E-0147-9629-BE3C5C0F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1406-C310-464D-A07A-824217BF69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1759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FDF228-5D64-B643-9DFC-3A37B30D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B8FE8-BAA7-514E-B3CF-75B402194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7B773-FFC8-3047-9AE3-532370556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EB2F1-947C-CC46-BA8B-D9A4AC7C5EE1}" type="datetimeFigureOut">
              <a:rPr lang="en-IL" smtClean="0"/>
              <a:t>17/07/2021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A7AB6-E1DF-7243-A2C3-CD50CC5EA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3509D-5C24-F741-AE70-EE865106E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51406-C310-464D-A07A-824217BF69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406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93A59F-D0F5-3444-88E2-CA8D0571F73D}"/>
              </a:ext>
            </a:extLst>
          </p:cNvPr>
          <p:cNvSpPr/>
          <p:nvPr/>
        </p:nvSpPr>
        <p:spPr>
          <a:xfrm>
            <a:off x="0" y="0"/>
            <a:ext cx="12192022" cy="656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dirty="0"/>
              <a:t>Supplying Admin  			  								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FCA94A-98ED-154F-BFB9-B5DE8CF0AC63}"/>
              </a:ext>
            </a:extLst>
          </p:cNvPr>
          <p:cNvSpPr/>
          <p:nvPr/>
        </p:nvSpPr>
        <p:spPr>
          <a:xfrm>
            <a:off x="1" y="656948"/>
            <a:ext cx="1952978" cy="6201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F9B08A-6884-8A4A-AFEB-C1B06B22932B}"/>
              </a:ext>
            </a:extLst>
          </p:cNvPr>
          <p:cNvSpPr/>
          <p:nvPr/>
        </p:nvSpPr>
        <p:spPr>
          <a:xfrm>
            <a:off x="-21" y="656948"/>
            <a:ext cx="1952978" cy="5131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Overview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01B739-4F38-3F49-BD4D-655F2A1ED83C}"/>
              </a:ext>
            </a:extLst>
          </p:cNvPr>
          <p:cNvSpPr/>
          <p:nvPr/>
        </p:nvSpPr>
        <p:spPr>
          <a:xfrm>
            <a:off x="1" y="2196521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Harmonized Codes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CDBB88-C757-4141-85E2-32B2936A5E87}"/>
              </a:ext>
            </a:extLst>
          </p:cNvPr>
          <p:cNvSpPr/>
          <p:nvPr/>
        </p:nvSpPr>
        <p:spPr>
          <a:xfrm>
            <a:off x="23" y="2709712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Products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F5B17E-713B-544C-9F82-99ED86DFF179}"/>
              </a:ext>
            </a:extLst>
          </p:cNvPr>
          <p:cNvSpPr/>
          <p:nvPr/>
        </p:nvSpPr>
        <p:spPr>
          <a:xfrm>
            <a:off x="12" y="1683330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Businesses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3063B4-C6B8-964D-A4DE-6E45139980EE}"/>
              </a:ext>
            </a:extLst>
          </p:cNvPr>
          <p:cNvSpPr/>
          <p:nvPr/>
        </p:nvSpPr>
        <p:spPr>
          <a:xfrm>
            <a:off x="-21" y="1170139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Deals</a:t>
            </a:r>
          </a:p>
        </p:txBody>
      </p:sp>
    </p:spTree>
    <p:extLst>
      <p:ext uri="{BB962C8B-B14F-4D97-AF65-F5344CB8AC3E}">
        <p14:creationId xmlns:p14="http://schemas.microsoft.com/office/powerpoint/2010/main" val="2503979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93A59F-D0F5-3444-88E2-CA8D0571F73D}"/>
              </a:ext>
            </a:extLst>
          </p:cNvPr>
          <p:cNvSpPr/>
          <p:nvPr/>
        </p:nvSpPr>
        <p:spPr>
          <a:xfrm>
            <a:off x="0" y="0"/>
            <a:ext cx="12192022" cy="656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dirty="0"/>
              <a:t>Supplying Admin  			  								</a:t>
            </a:r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80478F48-CE2E-6F49-A6FB-A3F7A902F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559661"/>
              </p:ext>
            </p:extLst>
          </p:nvPr>
        </p:nvGraphicFramePr>
        <p:xfrm>
          <a:off x="2032001" y="1306060"/>
          <a:ext cx="10058402" cy="3299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8754255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16863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8626840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03711774"/>
                    </a:ext>
                  </a:extLst>
                </a:gridCol>
                <a:gridCol w="2075771">
                  <a:extLst>
                    <a:ext uri="{9D8B030D-6E8A-4147-A177-3AD203B41FA5}">
                      <a16:colId xmlns:a16="http://schemas.microsoft.com/office/drawing/2014/main" val="4199886582"/>
                    </a:ext>
                  </a:extLst>
                </a:gridCol>
                <a:gridCol w="1277031">
                  <a:extLst>
                    <a:ext uri="{9D8B030D-6E8A-4147-A177-3AD203B41FA5}">
                      <a16:colId xmlns:a16="http://schemas.microsoft.com/office/drawing/2014/main" val="1246719630"/>
                    </a:ext>
                  </a:extLst>
                </a:gridCol>
              </a:tblGrid>
              <a:tr h="764702">
                <a:tc>
                  <a:txBody>
                    <a:bodyPr/>
                    <a:lstStyle/>
                    <a:p>
                      <a:r>
                        <a:rPr lang="en-IL" dirty="0"/>
                        <a:t>Status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dirty="0"/>
                        <a:t>Created At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dirty="0"/>
                        <a:t>Closed At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dirty="0"/>
                        <a:t>Supplier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Revenue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604514"/>
                  </a:ext>
                </a:extLst>
              </a:tr>
              <a:tr h="612350">
                <a:tc>
                  <a:txBody>
                    <a:bodyPr/>
                    <a:lstStyle/>
                    <a:p>
                      <a:r>
                        <a:rPr lang="en-IL" dirty="0"/>
                        <a:t>Active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2021-06-20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dirty="0"/>
                        <a:t>Supplier 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€ 25,647 (Expected)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850486"/>
                  </a:ext>
                </a:extLst>
              </a:tr>
              <a:tr h="640918">
                <a:tc>
                  <a:txBody>
                    <a:bodyPr/>
                    <a:lstStyle/>
                    <a:p>
                      <a:r>
                        <a:rPr lang="en-IL" dirty="0"/>
                        <a:t>Done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2021-03-13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dirty="0"/>
                        <a:t>2021-06-13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Supplier 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€ 10,343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05294"/>
                  </a:ext>
                </a:extLst>
              </a:tr>
              <a:tr h="640918">
                <a:tc>
                  <a:txBody>
                    <a:bodyPr/>
                    <a:lstStyle/>
                    <a:p>
                      <a:r>
                        <a:rPr lang="en-IL" strike="sngStrike" dirty="0"/>
                        <a:t>Cancelled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trike="sngStrike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trike="sngStrike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trike="sngStrike" dirty="0"/>
                        <a:t>Supplier B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trike="sngStrike" dirty="0"/>
                        <a:t>-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trike="sngStrike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833293"/>
                  </a:ext>
                </a:extLst>
              </a:tr>
              <a:tr h="640918">
                <a:tc>
                  <a:txBody>
                    <a:bodyPr/>
                    <a:lstStyle/>
                    <a:p>
                      <a:r>
                        <a:rPr lang="en-IL" dirty="0"/>
                        <a:t>Done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2020-11-24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2021-02-07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dirty="0"/>
                        <a:t>Supplier 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dirty="0"/>
                        <a:t>€ 15,836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980023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EF1F0D3F-500D-9A41-9B95-887A38538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0119" y="2128149"/>
            <a:ext cx="342285" cy="34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6D59F7F4-6DE6-1349-A541-8663FD8B3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0118" y="2756010"/>
            <a:ext cx="342285" cy="34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4392EE00-584C-654D-9A0D-7E8B5DF50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0118" y="4121116"/>
            <a:ext cx="342285" cy="34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D43B6F0-999B-F843-A2F1-D8D33AD26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0118" y="3438563"/>
            <a:ext cx="342285" cy="34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492BD82-0577-954E-8D83-238454DE90DA}"/>
              </a:ext>
            </a:extLst>
          </p:cNvPr>
          <p:cNvSpPr/>
          <p:nvPr/>
        </p:nvSpPr>
        <p:spPr>
          <a:xfrm>
            <a:off x="1" y="656948"/>
            <a:ext cx="1952978" cy="6201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BE73B0-E3FF-7945-95D5-924525301743}"/>
              </a:ext>
            </a:extLst>
          </p:cNvPr>
          <p:cNvSpPr/>
          <p:nvPr/>
        </p:nvSpPr>
        <p:spPr>
          <a:xfrm>
            <a:off x="21" y="1170139"/>
            <a:ext cx="1952978" cy="5131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Deals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232813-7271-3B40-A0D8-B56D25049F61}"/>
              </a:ext>
            </a:extLst>
          </p:cNvPr>
          <p:cNvSpPr/>
          <p:nvPr/>
        </p:nvSpPr>
        <p:spPr>
          <a:xfrm>
            <a:off x="1" y="2196521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Harmonized Codes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03C613-2F87-2C47-B9B6-3B2895C453F1}"/>
              </a:ext>
            </a:extLst>
          </p:cNvPr>
          <p:cNvSpPr/>
          <p:nvPr/>
        </p:nvSpPr>
        <p:spPr>
          <a:xfrm>
            <a:off x="23" y="2709712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Products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5F4E86-EF7B-F646-8D7B-547931382E77}"/>
              </a:ext>
            </a:extLst>
          </p:cNvPr>
          <p:cNvSpPr/>
          <p:nvPr/>
        </p:nvSpPr>
        <p:spPr>
          <a:xfrm>
            <a:off x="12" y="1683330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Businesses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ED0B22-EC24-0544-A674-C376E03B81AA}"/>
              </a:ext>
            </a:extLst>
          </p:cNvPr>
          <p:cNvSpPr/>
          <p:nvPr/>
        </p:nvSpPr>
        <p:spPr>
          <a:xfrm>
            <a:off x="1" y="656948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Overview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B900A8-EB32-F44E-82BB-5A1B9FE89D4A}"/>
              </a:ext>
            </a:extLst>
          </p:cNvPr>
          <p:cNvSpPr txBox="1"/>
          <p:nvPr/>
        </p:nvSpPr>
        <p:spPr>
          <a:xfrm>
            <a:off x="1952980" y="649112"/>
            <a:ext cx="10239000" cy="5232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L" sz="2800" b="1" dirty="0"/>
              <a:t>Active Deals (1 Active, 2 Done, 1 Cancelled)</a:t>
            </a:r>
          </a:p>
        </p:txBody>
      </p:sp>
    </p:spTree>
    <p:extLst>
      <p:ext uri="{BB962C8B-B14F-4D97-AF65-F5344CB8AC3E}">
        <p14:creationId xmlns:p14="http://schemas.microsoft.com/office/powerpoint/2010/main" val="72407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7A601D-84C1-4F4A-9BC8-3A8FB714DE5C}"/>
              </a:ext>
            </a:extLst>
          </p:cNvPr>
          <p:cNvSpPr/>
          <p:nvPr/>
        </p:nvSpPr>
        <p:spPr>
          <a:xfrm>
            <a:off x="1" y="656948"/>
            <a:ext cx="1952978" cy="6201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54A794-9B1D-8647-AE49-F2DAA14F4AEF}"/>
              </a:ext>
            </a:extLst>
          </p:cNvPr>
          <p:cNvSpPr/>
          <p:nvPr/>
        </p:nvSpPr>
        <p:spPr>
          <a:xfrm>
            <a:off x="21" y="1170139"/>
            <a:ext cx="1952978" cy="5131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Deals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4F9D73-FE3C-D14F-863A-65C3CCAEED8B}"/>
              </a:ext>
            </a:extLst>
          </p:cNvPr>
          <p:cNvSpPr/>
          <p:nvPr/>
        </p:nvSpPr>
        <p:spPr>
          <a:xfrm>
            <a:off x="1" y="2196521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Harmonized Codes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36DB2D-C6B3-6142-873C-AFCB1059EFB4}"/>
              </a:ext>
            </a:extLst>
          </p:cNvPr>
          <p:cNvSpPr/>
          <p:nvPr/>
        </p:nvSpPr>
        <p:spPr>
          <a:xfrm>
            <a:off x="23" y="2709712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Products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D7ACED-9F40-8948-8556-175104DDA099}"/>
              </a:ext>
            </a:extLst>
          </p:cNvPr>
          <p:cNvSpPr/>
          <p:nvPr/>
        </p:nvSpPr>
        <p:spPr>
          <a:xfrm>
            <a:off x="12" y="1683330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Businesses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93A59F-D0F5-3444-88E2-CA8D0571F73D}"/>
              </a:ext>
            </a:extLst>
          </p:cNvPr>
          <p:cNvSpPr/>
          <p:nvPr/>
        </p:nvSpPr>
        <p:spPr>
          <a:xfrm>
            <a:off x="0" y="0"/>
            <a:ext cx="12192022" cy="656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L" b="1" dirty="0"/>
              <a:t>   Supplying Admin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89738C-F37C-8B4A-98D5-A9A8C7685265}"/>
              </a:ext>
            </a:extLst>
          </p:cNvPr>
          <p:cNvSpPr/>
          <p:nvPr/>
        </p:nvSpPr>
        <p:spPr>
          <a:xfrm>
            <a:off x="1" y="656948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FFA38A-B801-3E41-86F1-A6321EC535BB}"/>
              </a:ext>
            </a:extLst>
          </p:cNvPr>
          <p:cNvSpPr txBox="1"/>
          <p:nvPr/>
        </p:nvSpPr>
        <p:spPr>
          <a:xfrm>
            <a:off x="1952936" y="649112"/>
            <a:ext cx="10239043" cy="5232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L" sz="2800" b="1" dirty="0"/>
              <a:t>Deal 2021-06-20: Supplier A &lt;&gt; Trans Computers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0C26768-1D3F-B341-9D97-0484802567C1}"/>
              </a:ext>
            </a:extLst>
          </p:cNvPr>
          <p:cNvSpPr/>
          <p:nvPr/>
        </p:nvSpPr>
        <p:spPr>
          <a:xfrm>
            <a:off x="10498668" y="702847"/>
            <a:ext cx="1061156" cy="41574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tx1"/>
                </a:solidFill>
              </a:rPr>
              <a:t>Active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A76756-2CD2-424C-89C0-B0F5C7D16495}"/>
              </a:ext>
            </a:extLst>
          </p:cNvPr>
          <p:cNvSpPr/>
          <p:nvPr/>
        </p:nvSpPr>
        <p:spPr>
          <a:xfrm>
            <a:off x="1952979" y="1170139"/>
            <a:ext cx="1643940" cy="5687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15F0D2-4117-BB42-8398-FDB6CAF6D674}"/>
              </a:ext>
            </a:extLst>
          </p:cNvPr>
          <p:cNvSpPr/>
          <p:nvPr/>
        </p:nvSpPr>
        <p:spPr>
          <a:xfrm>
            <a:off x="1952936" y="1174056"/>
            <a:ext cx="1643940" cy="5053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tx1"/>
                </a:solidFill>
              </a:rPr>
              <a:t>Catalog</a:t>
            </a:r>
          </a:p>
        </p:txBody>
      </p:sp>
      <p:graphicFrame>
        <p:nvGraphicFramePr>
          <p:cNvPr id="17" name="Table 20">
            <a:extLst>
              <a:ext uri="{FF2B5EF4-FFF2-40B4-BE49-F238E27FC236}">
                <a16:creationId xmlns:a16="http://schemas.microsoft.com/office/drawing/2014/main" id="{0F61E6F4-9DED-8A42-B34B-E92E3EF85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571741"/>
              </p:ext>
            </p:extLst>
          </p:nvPr>
        </p:nvGraphicFramePr>
        <p:xfrm>
          <a:off x="3691467" y="1263386"/>
          <a:ext cx="8398930" cy="549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893">
                  <a:extLst>
                    <a:ext uri="{9D8B030D-6E8A-4147-A177-3AD203B41FA5}">
                      <a16:colId xmlns:a16="http://schemas.microsoft.com/office/drawing/2014/main" val="610671510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1527863627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800187163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2266181498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1677501895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2582457957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4173556627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629018711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3239110881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3424849720"/>
                    </a:ext>
                  </a:extLst>
                </a:gridCol>
              </a:tblGrid>
              <a:tr h="1130792">
                <a:tc>
                  <a:txBody>
                    <a:bodyPr/>
                    <a:lstStyle/>
                    <a:p>
                      <a:r>
                        <a:rPr lang="en-IL" sz="1100" dirty="0"/>
                        <a:t>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Price/Unit (€)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Discount (%)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Price/Unit After Discount (€)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100" dirty="0"/>
                        <a:t>Quantity</a:t>
                      </a:r>
                    </a:p>
                    <a:p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Total Price (€)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Total Price After Discount (€)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Remaining Units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ConfirmedRevenue (€)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Expected Revenue (€)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982443"/>
                  </a:ext>
                </a:extLst>
              </a:tr>
              <a:tr h="873573">
                <a:tc>
                  <a:txBody>
                    <a:bodyPr/>
                    <a:lstStyle/>
                    <a:p>
                      <a:r>
                        <a:rPr lang="en-IL" sz="1100" dirty="0"/>
                        <a:t>Item 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€12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-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-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500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€6,000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100" dirty="0"/>
                        <a:t>€6,000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100" dirty="0"/>
                        <a:t>400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100" dirty="0"/>
                        <a:t>€2,000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100" dirty="0"/>
                        <a:t>€8,000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175476"/>
                  </a:ext>
                </a:extLst>
              </a:tr>
              <a:tr h="873573">
                <a:tc>
                  <a:txBody>
                    <a:bodyPr/>
                    <a:lstStyle/>
                    <a:p>
                      <a:r>
                        <a:rPr lang="en-IL" sz="1100" dirty="0"/>
                        <a:t>Item 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€3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-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-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1450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€4,350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100" dirty="0"/>
                        <a:t>€4,350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100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100" dirty="0"/>
                        <a:t>€10,000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100" dirty="0"/>
                        <a:t>€10,000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513566"/>
                  </a:ext>
                </a:extLst>
              </a:tr>
              <a:tr h="873573">
                <a:tc>
                  <a:txBody>
                    <a:bodyPr/>
                    <a:lstStyle/>
                    <a:p>
                      <a:r>
                        <a:rPr lang="en-IL" sz="1100" dirty="0"/>
                        <a:t>Item 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€50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20%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€40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800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€40,000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€32,000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800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€0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€5,000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495032"/>
                  </a:ext>
                </a:extLst>
              </a:tr>
              <a:tr h="873573">
                <a:tc>
                  <a:txBody>
                    <a:bodyPr/>
                    <a:lstStyle/>
                    <a:p>
                      <a:r>
                        <a:rPr lang="en-IL" sz="1100" dirty="0"/>
                        <a:t>Item 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€22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-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-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300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€6,600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100" dirty="0"/>
                        <a:t>€6,600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100" dirty="0"/>
                        <a:t>100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100" dirty="0"/>
                        <a:t>€200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100" dirty="0"/>
                        <a:t>€500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706209"/>
                  </a:ext>
                </a:extLst>
              </a:tr>
              <a:tr h="873573">
                <a:tc>
                  <a:txBody>
                    <a:bodyPr/>
                    <a:lstStyle/>
                    <a:p>
                      <a:r>
                        <a:rPr lang="en-IL" sz="1100" b="1" dirty="0"/>
                        <a:t>Totals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-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-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-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-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€56,950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€48,950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-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€12,200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€23,500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22475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F56C419B-7435-384A-9CD8-2D5A99D29BA0}"/>
              </a:ext>
            </a:extLst>
          </p:cNvPr>
          <p:cNvSpPr/>
          <p:nvPr/>
        </p:nvSpPr>
        <p:spPr>
          <a:xfrm>
            <a:off x="1952936" y="1683330"/>
            <a:ext cx="1643940" cy="521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tx1"/>
                </a:solidFill>
              </a:rPr>
              <a:t>Offers</a:t>
            </a:r>
          </a:p>
        </p:txBody>
      </p:sp>
    </p:spTree>
    <p:extLst>
      <p:ext uri="{BB962C8B-B14F-4D97-AF65-F5344CB8AC3E}">
        <p14:creationId xmlns:p14="http://schemas.microsoft.com/office/powerpoint/2010/main" val="302067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7A601D-84C1-4F4A-9BC8-3A8FB714DE5C}"/>
              </a:ext>
            </a:extLst>
          </p:cNvPr>
          <p:cNvSpPr/>
          <p:nvPr/>
        </p:nvSpPr>
        <p:spPr>
          <a:xfrm>
            <a:off x="1" y="656948"/>
            <a:ext cx="1952978" cy="6201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54A794-9B1D-8647-AE49-F2DAA14F4AEF}"/>
              </a:ext>
            </a:extLst>
          </p:cNvPr>
          <p:cNvSpPr/>
          <p:nvPr/>
        </p:nvSpPr>
        <p:spPr>
          <a:xfrm>
            <a:off x="21" y="1170139"/>
            <a:ext cx="1952978" cy="5131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Deals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4F9D73-FE3C-D14F-863A-65C3CCAEED8B}"/>
              </a:ext>
            </a:extLst>
          </p:cNvPr>
          <p:cNvSpPr/>
          <p:nvPr/>
        </p:nvSpPr>
        <p:spPr>
          <a:xfrm>
            <a:off x="1" y="2196521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Harmonized Codes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36DB2D-C6B3-6142-873C-AFCB1059EFB4}"/>
              </a:ext>
            </a:extLst>
          </p:cNvPr>
          <p:cNvSpPr/>
          <p:nvPr/>
        </p:nvSpPr>
        <p:spPr>
          <a:xfrm>
            <a:off x="23" y="2709712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Products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D7ACED-9F40-8948-8556-175104DDA099}"/>
              </a:ext>
            </a:extLst>
          </p:cNvPr>
          <p:cNvSpPr/>
          <p:nvPr/>
        </p:nvSpPr>
        <p:spPr>
          <a:xfrm>
            <a:off x="12" y="1683330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Businesses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93A59F-D0F5-3444-88E2-CA8D0571F73D}"/>
              </a:ext>
            </a:extLst>
          </p:cNvPr>
          <p:cNvSpPr/>
          <p:nvPr/>
        </p:nvSpPr>
        <p:spPr>
          <a:xfrm>
            <a:off x="0" y="0"/>
            <a:ext cx="12192022" cy="656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L" b="1" dirty="0"/>
              <a:t>   Supplying Admin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89738C-F37C-8B4A-98D5-A9A8C7685265}"/>
              </a:ext>
            </a:extLst>
          </p:cNvPr>
          <p:cNvSpPr/>
          <p:nvPr/>
        </p:nvSpPr>
        <p:spPr>
          <a:xfrm>
            <a:off x="1" y="656948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FFA38A-B801-3E41-86F1-A6321EC535BB}"/>
              </a:ext>
            </a:extLst>
          </p:cNvPr>
          <p:cNvSpPr txBox="1"/>
          <p:nvPr/>
        </p:nvSpPr>
        <p:spPr>
          <a:xfrm>
            <a:off x="1952936" y="649112"/>
            <a:ext cx="10239043" cy="5232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L" sz="2800" b="1" dirty="0"/>
              <a:t>Deal 2021-06-20: Supplier A &lt;&gt; Trans Computers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0C26768-1D3F-B341-9D97-0484802567C1}"/>
              </a:ext>
            </a:extLst>
          </p:cNvPr>
          <p:cNvSpPr/>
          <p:nvPr/>
        </p:nvSpPr>
        <p:spPr>
          <a:xfrm>
            <a:off x="10498668" y="702847"/>
            <a:ext cx="1061156" cy="41574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tx1"/>
                </a:solidFill>
              </a:rPr>
              <a:t>Active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A76756-2CD2-424C-89C0-B0F5C7D16495}"/>
              </a:ext>
            </a:extLst>
          </p:cNvPr>
          <p:cNvSpPr/>
          <p:nvPr/>
        </p:nvSpPr>
        <p:spPr>
          <a:xfrm>
            <a:off x="1952979" y="1170139"/>
            <a:ext cx="1643940" cy="5687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15F0D2-4117-BB42-8398-FDB6CAF6D674}"/>
              </a:ext>
            </a:extLst>
          </p:cNvPr>
          <p:cNvSpPr/>
          <p:nvPr/>
        </p:nvSpPr>
        <p:spPr>
          <a:xfrm>
            <a:off x="1952936" y="1174056"/>
            <a:ext cx="1643940" cy="5053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tx1"/>
                </a:solidFill>
              </a:rPr>
              <a:t>Catalog</a:t>
            </a:r>
          </a:p>
        </p:txBody>
      </p:sp>
      <p:graphicFrame>
        <p:nvGraphicFramePr>
          <p:cNvPr id="17" name="Table 20">
            <a:extLst>
              <a:ext uri="{FF2B5EF4-FFF2-40B4-BE49-F238E27FC236}">
                <a16:creationId xmlns:a16="http://schemas.microsoft.com/office/drawing/2014/main" id="{0F61E6F4-9DED-8A42-B34B-E92E3EF85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807300"/>
              </p:ext>
            </p:extLst>
          </p:nvPr>
        </p:nvGraphicFramePr>
        <p:xfrm>
          <a:off x="3706026" y="2196521"/>
          <a:ext cx="8376760" cy="4482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680">
                  <a:extLst>
                    <a:ext uri="{9D8B030D-6E8A-4147-A177-3AD203B41FA5}">
                      <a16:colId xmlns:a16="http://schemas.microsoft.com/office/drawing/2014/main" val="610671510"/>
                    </a:ext>
                  </a:extLst>
                </a:gridCol>
                <a:gridCol w="1196680">
                  <a:extLst>
                    <a:ext uri="{9D8B030D-6E8A-4147-A177-3AD203B41FA5}">
                      <a16:colId xmlns:a16="http://schemas.microsoft.com/office/drawing/2014/main" val="1527863627"/>
                    </a:ext>
                  </a:extLst>
                </a:gridCol>
                <a:gridCol w="1196680">
                  <a:extLst>
                    <a:ext uri="{9D8B030D-6E8A-4147-A177-3AD203B41FA5}">
                      <a16:colId xmlns:a16="http://schemas.microsoft.com/office/drawing/2014/main" val="800187163"/>
                    </a:ext>
                  </a:extLst>
                </a:gridCol>
                <a:gridCol w="1196680">
                  <a:extLst>
                    <a:ext uri="{9D8B030D-6E8A-4147-A177-3AD203B41FA5}">
                      <a16:colId xmlns:a16="http://schemas.microsoft.com/office/drawing/2014/main" val="2266181498"/>
                    </a:ext>
                  </a:extLst>
                </a:gridCol>
                <a:gridCol w="1196680">
                  <a:extLst>
                    <a:ext uri="{9D8B030D-6E8A-4147-A177-3AD203B41FA5}">
                      <a16:colId xmlns:a16="http://schemas.microsoft.com/office/drawing/2014/main" val="1677501895"/>
                    </a:ext>
                  </a:extLst>
                </a:gridCol>
                <a:gridCol w="1196680">
                  <a:extLst>
                    <a:ext uri="{9D8B030D-6E8A-4147-A177-3AD203B41FA5}">
                      <a16:colId xmlns:a16="http://schemas.microsoft.com/office/drawing/2014/main" val="2727232830"/>
                    </a:ext>
                  </a:extLst>
                </a:gridCol>
                <a:gridCol w="1196680">
                  <a:extLst>
                    <a:ext uri="{9D8B030D-6E8A-4147-A177-3AD203B41FA5}">
                      <a16:colId xmlns:a16="http://schemas.microsoft.com/office/drawing/2014/main" val="53551280"/>
                    </a:ext>
                  </a:extLst>
                </a:gridCol>
              </a:tblGrid>
              <a:tr h="1095969">
                <a:tc>
                  <a:txBody>
                    <a:bodyPr/>
                    <a:lstStyle/>
                    <a:p>
                      <a:r>
                        <a:rPr lang="en-IL" sz="16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Buying Price (€)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Selling Price (€)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Revenue (€)</a:t>
                      </a:r>
                    </a:p>
                    <a:p>
                      <a:endParaRPr lang="en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Linked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982443"/>
                  </a:ext>
                </a:extLst>
              </a:tr>
              <a:tr h="846671">
                <a:tc>
                  <a:txBody>
                    <a:bodyPr/>
                    <a:lstStyle/>
                    <a:p>
                      <a:r>
                        <a:rPr lang="en-IL" sz="1600" dirty="0"/>
                        <a:t>Customer 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Order Placed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€6,350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€6,850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€500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175476"/>
                  </a:ext>
                </a:extLst>
              </a:tr>
              <a:tr h="846671">
                <a:tc>
                  <a:txBody>
                    <a:bodyPr/>
                    <a:lstStyle/>
                    <a:p>
                      <a:r>
                        <a:rPr lang="en-IL" sz="1600" dirty="0"/>
                        <a:t>Customer B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Order Placed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€2,000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€3,450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1450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513566"/>
                  </a:ext>
                </a:extLst>
              </a:tr>
              <a:tr h="846671">
                <a:tc>
                  <a:txBody>
                    <a:bodyPr/>
                    <a:lstStyle/>
                    <a:p>
                      <a:r>
                        <a:rPr lang="en-IL" sz="1600" strike="sngStrike" dirty="0"/>
                        <a:t>Customer C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strike="sngStrike" dirty="0"/>
                        <a:t>Declined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strike="sngStrike" dirty="0"/>
                        <a:t>-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trike="sngStrike" dirty="0"/>
                        <a:t>-</a:t>
                      </a:r>
                      <a:endParaRPr lang="en-IL" sz="1600" strike="sngStrike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strike="sngStrike" dirty="0"/>
                        <a:t>800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z="1600" strike="sngStrike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z="1600" strike="sngStrike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495032"/>
                  </a:ext>
                </a:extLst>
              </a:tr>
              <a:tr h="846671">
                <a:tc>
                  <a:txBody>
                    <a:bodyPr/>
                    <a:lstStyle/>
                    <a:p>
                      <a:r>
                        <a:rPr lang="en-IL" sz="1600" dirty="0"/>
                        <a:t>Customer D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Negotiation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€10,000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€12,200 (Expected)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€2,200 (Expected)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706209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F56C419B-7435-384A-9CD8-2D5A99D29BA0}"/>
              </a:ext>
            </a:extLst>
          </p:cNvPr>
          <p:cNvSpPr/>
          <p:nvPr/>
        </p:nvSpPr>
        <p:spPr>
          <a:xfrm>
            <a:off x="1952936" y="1683330"/>
            <a:ext cx="1643940" cy="5210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tx1"/>
                </a:solidFill>
              </a:rPr>
              <a:t>Offers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370D9BDD-8953-D147-9ACF-1A12F68D9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40" y="3561000"/>
            <a:ext cx="342285" cy="34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ECDF2BEB-455D-A840-A8ED-D976F63DC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40" y="4365978"/>
            <a:ext cx="342285" cy="34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02C11B5D-2CC8-E244-9657-C0686AF1E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38" y="5213136"/>
            <a:ext cx="342285" cy="34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E955C5AB-B3CE-8D43-9AFB-934025142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38" y="6018114"/>
            <a:ext cx="342285" cy="34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D5C15825-312C-0C4D-A25E-7AC5F7CC1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384" y="3560999"/>
            <a:ext cx="342285" cy="34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259AE540-B7CC-7D4C-A85E-C04E974C3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383" y="4352166"/>
            <a:ext cx="342285" cy="34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F9992769-97F3-6B47-9EBE-5FDAC89AE565}"/>
              </a:ext>
            </a:extLst>
          </p:cNvPr>
          <p:cNvSpPr/>
          <p:nvPr/>
        </p:nvSpPr>
        <p:spPr>
          <a:xfrm>
            <a:off x="5032016" y="1254315"/>
            <a:ext cx="2127968" cy="8501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3200" dirty="0">
                <a:solidFill>
                  <a:schemeClr val="tx1"/>
                </a:solidFill>
              </a:rPr>
              <a:t>€1,950</a:t>
            </a:r>
          </a:p>
          <a:p>
            <a:pPr algn="ctr"/>
            <a:r>
              <a:rPr lang="en-IL" dirty="0">
                <a:solidFill>
                  <a:schemeClr val="tx1"/>
                </a:solidFill>
              </a:rPr>
              <a:t>Confirmed Revenue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43143AA-0155-A449-A2BD-577972B2F7B6}"/>
              </a:ext>
            </a:extLst>
          </p:cNvPr>
          <p:cNvSpPr/>
          <p:nvPr/>
        </p:nvSpPr>
        <p:spPr>
          <a:xfrm>
            <a:off x="7894406" y="1264346"/>
            <a:ext cx="2127968" cy="85019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3200" dirty="0">
                <a:solidFill>
                  <a:schemeClr val="tx1"/>
                </a:solidFill>
              </a:rPr>
              <a:t>€4,150</a:t>
            </a:r>
          </a:p>
          <a:p>
            <a:pPr algn="ctr"/>
            <a:r>
              <a:rPr lang="en-IL" dirty="0">
                <a:solidFill>
                  <a:schemeClr val="tx1"/>
                </a:solidFill>
              </a:rPr>
              <a:t>Expected Revenue</a:t>
            </a:r>
          </a:p>
        </p:txBody>
      </p:sp>
    </p:spTree>
    <p:extLst>
      <p:ext uri="{BB962C8B-B14F-4D97-AF65-F5344CB8AC3E}">
        <p14:creationId xmlns:p14="http://schemas.microsoft.com/office/powerpoint/2010/main" val="1345472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314</Words>
  <Application>Microsoft Macintosh PowerPoint</Application>
  <PresentationFormat>Widescreen</PresentationFormat>
  <Paragraphs>146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Ohad</dc:creator>
  <cp:lastModifiedBy>Ohad</cp:lastModifiedBy>
  <cp:revision>10</cp:revision>
  <dcterms:created xsi:type="dcterms:W3CDTF">2021-07-17T08:51:51Z</dcterms:created>
  <dcterms:modified xsi:type="dcterms:W3CDTF">2021-07-17T12:36:01Z</dcterms:modified>
</cp:coreProperties>
</file>