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62"/>
  </p:normalViewPr>
  <p:slideViewPr>
    <p:cSldViewPr snapToGrid="0" snapToObjects="1">
      <p:cViewPr>
        <p:scale>
          <a:sx n="109" d="100"/>
          <a:sy n="109" d="100"/>
        </p:scale>
        <p:origin x="-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9BBE-C0FC-BA4E-9A79-8F777C8BBBBA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612C-645D-E149-8BA9-B25EE2AEBD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8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3612C-645D-E149-8BA9-B25EE2AEBDC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183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3612C-645D-E149-8BA9-B25EE2AEBDC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72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7E6C-61C7-044D-85C0-0BDD92F2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7BADD-9EE9-204D-9BDE-AA27A61E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2106-155A-4745-AC70-75AB6FA9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E1F-BC36-7F40-822F-38CE6A90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5FBFC-596C-9844-ACB0-E2FD6C6A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7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C7E5-06EA-8842-BA30-1E4E0A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61B33-6B43-E440-B6CB-2F3949D3D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A6E5-27C9-0F45-BFC8-104EE282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B95C-BA5B-B545-8C20-0158DB8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CFE2-DF04-E049-A871-CCB81C3E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88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59E56-D18F-D54C-8EDD-EBCF3748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F0C3A-1848-1845-9628-1F251FDA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B702-0294-594A-9791-0C4FD4A5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F3D1-08F9-9349-8334-BF70E650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3FB8-E8EC-C54A-B4E0-AE89FBFC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15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AE96-2280-CE4A-8C45-E4AE0E20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0C1E-FB8F-D74D-B198-DD09685F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605A-25F8-C34F-8976-734BD737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798C-F976-2941-B003-21E88A41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6CB-F5CD-064B-9231-1562B09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94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54EE-D01F-CE41-9877-054D7882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DFB-CF24-EF43-A3A1-D2D51E2B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5B1-6293-0445-8FE7-3033CF0A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6C11-721F-2A4F-923C-84176DAB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8423-68C6-6442-B40A-CE63376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05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482F-8B80-4E40-B106-287F3190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ABDB-2A6F-1F45-A9F2-7C579802C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EB0D-3717-3246-B7C7-3B462DCA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955BA-A033-804C-92BB-AE991D4B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89839-3C84-3249-9F04-7CC965E5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639D-5E44-564A-9059-B074BCB9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29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8EE4-BDA6-2B45-93C2-374E030A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5BCF-135E-0646-9188-AC2175F0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B232-7F1C-8344-B7F3-80743B96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F0CB-A9CD-DA40-81C2-9F550305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C6709-7D7F-7344-B9EF-0B7D5435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A737F-AB17-044C-8023-2DD1B5FC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52F63-7945-4540-82F4-9A8B022C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FE0C5-9FE8-964F-BDDC-F0D3F780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579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7F32-8948-E149-B1D7-582F4CDF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FEA9-8B97-EF45-9F75-5EB3CEF3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D650A-545C-AF48-BDC6-96D08AA3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26A4B-A90E-9747-8A26-D341BC14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854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980F1-3011-344C-B41C-5CE0909D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3DE9B-9D19-A046-8D19-A6F5D902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562A8-E784-D84B-9428-59B350BF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81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C576-9736-2141-9B8B-E6E8133C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4436-A79E-014D-80FF-7F98A9AF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3696A-C5C7-EE4D-BDE3-F8B5D515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6060-18A4-8341-A433-A6E8868A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9C14-F40A-EC47-B477-12313D3F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85CF-BFE5-EA4F-954C-8A766CE4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1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4D7C-FF38-404A-B57C-8101F331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5FC99-0938-0344-AFED-B9B408EBE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29576-1639-F547-8304-AD4E4F37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A8E8-2955-774E-8258-A8790A2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2354-7EAF-C249-9C3B-29876866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8146-839E-0147-9629-BE3C5C0F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75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DF228-5D64-B643-9DFC-3A37B30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8FE8-BAA7-514E-B3CF-75B40219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B773-FFC8-3047-9AE3-532370556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B2F1-947C-CC46-BA8B-D9A4AC7C5EE1}" type="datetimeFigureOut">
              <a:rPr lang="en-IL" smtClean="0"/>
              <a:t>17/07/2021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7AB6-E1DF-7243-A2C3-CD50CC5EA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509D-5C24-F741-AE70-EE865106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0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/>
              <a:t>Supplying Admin  			  							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CA94A-98ED-154F-BFB9-B5DE8CF0AC63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9B08A-6884-8A4A-AFEB-C1B06B22932B}"/>
              </a:ext>
            </a:extLst>
          </p:cNvPr>
          <p:cNvSpPr/>
          <p:nvPr/>
        </p:nvSpPr>
        <p:spPr>
          <a:xfrm>
            <a:off x="-21" y="65694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1B739-4F38-3F49-BD4D-655F2A1ED83C}"/>
              </a:ext>
            </a:extLst>
          </p:cNvPr>
          <p:cNvSpPr/>
          <p:nvPr/>
        </p:nvSpPr>
        <p:spPr>
          <a:xfrm>
            <a:off x="1" y="2196521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CDBB88-C757-4141-85E2-32B2936A5E87}"/>
              </a:ext>
            </a:extLst>
          </p:cNvPr>
          <p:cNvSpPr/>
          <p:nvPr/>
        </p:nvSpPr>
        <p:spPr>
          <a:xfrm>
            <a:off x="23" y="2709712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5B17E-713B-544C-9F82-99ED86DFF179}"/>
              </a:ext>
            </a:extLst>
          </p:cNvPr>
          <p:cNvSpPr/>
          <p:nvPr/>
        </p:nvSpPr>
        <p:spPr>
          <a:xfrm>
            <a:off x="12" y="1683330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063B4-C6B8-964D-A4DE-6E45139980EE}"/>
              </a:ext>
            </a:extLst>
          </p:cNvPr>
          <p:cNvSpPr/>
          <p:nvPr/>
        </p:nvSpPr>
        <p:spPr>
          <a:xfrm>
            <a:off x="-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</p:spTree>
    <p:extLst>
      <p:ext uri="{BB962C8B-B14F-4D97-AF65-F5344CB8AC3E}">
        <p14:creationId xmlns:p14="http://schemas.microsoft.com/office/powerpoint/2010/main" val="250397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/>
              <a:t>Supplying Admin  			  								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0478F48-CE2E-6F49-A6FB-A3F7A902F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59661"/>
              </p:ext>
            </p:extLst>
          </p:nvPr>
        </p:nvGraphicFramePr>
        <p:xfrm>
          <a:off x="2032001" y="1306060"/>
          <a:ext cx="10058402" cy="329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754255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1686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8626840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3711774"/>
                    </a:ext>
                  </a:extLst>
                </a:gridCol>
                <a:gridCol w="2075771">
                  <a:extLst>
                    <a:ext uri="{9D8B030D-6E8A-4147-A177-3AD203B41FA5}">
                      <a16:colId xmlns:a16="http://schemas.microsoft.com/office/drawing/2014/main" val="4199886582"/>
                    </a:ext>
                  </a:extLst>
                </a:gridCol>
                <a:gridCol w="1277031">
                  <a:extLst>
                    <a:ext uri="{9D8B030D-6E8A-4147-A177-3AD203B41FA5}">
                      <a16:colId xmlns:a16="http://schemas.microsoft.com/office/drawing/2014/main" val="1246719630"/>
                    </a:ext>
                  </a:extLst>
                </a:gridCol>
              </a:tblGrid>
              <a:tr h="764702">
                <a:tc>
                  <a:txBody>
                    <a:bodyPr/>
                    <a:lstStyle/>
                    <a:p>
                      <a:r>
                        <a:rPr lang="en-IL" dirty="0"/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Created 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Closed 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Revenue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604514"/>
                  </a:ext>
                </a:extLst>
              </a:tr>
              <a:tr h="612350">
                <a:tc>
                  <a:txBody>
                    <a:bodyPr/>
                    <a:lstStyle/>
                    <a:p>
                      <a:r>
                        <a:rPr lang="en-IL" dirty="0"/>
                        <a:t>Active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2021-06-20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 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€ 25,647 (Expected)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0486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dirty="0"/>
                        <a:t>Done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2021-03-13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2021-06-13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Supplier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€ 10,343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05294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strike="sngStrike" dirty="0"/>
                        <a:t>Cancelled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trike="sngStrike" dirty="0"/>
                        <a:t>Supplier B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trike="sngStrike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33293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dirty="0"/>
                        <a:t>Done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2020-11-24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2021-02-07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€ 15,836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8002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F1F0D3F-500D-9A41-9B95-887A3853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9" y="2128149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D59F7F4-6DE6-1349-A541-8663FD8B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2756010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392EE00-584C-654D-9A0D-7E8B5DF5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412111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D43B6F0-999B-F843-A2F1-D8D33AD2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3438563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92BD82-0577-954E-8D83-238454DE90DA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E73B0-E3FF-7945-95D5-924525301743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32813-7271-3B40-A0D8-B56D25049F61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3C613-2F87-2C47-B9B6-3B2895C453F1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F4E86-EF7B-F646-8D7B-547931382E77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ED0B22-EC24-0544-A674-C376E03B81AA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900A8-EB32-F44E-82BB-5A1B9FE89D4A}"/>
              </a:ext>
            </a:extLst>
          </p:cNvPr>
          <p:cNvSpPr txBox="1"/>
          <p:nvPr/>
        </p:nvSpPr>
        <p:spPr>
          <a:xfrm>
            <a:off x="1952980" y="649112"/>
            <a:ext cx="1023900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Active Deals (1 Active, 2 Done, 1 Cancelled)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4334-25ED-DB40-889C-564CE44A132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46B9A-C180-914D-9BA8-7EA053994A74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7240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0139"/>
            <a:ext cx="1643940" cy="5687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5F0D2-4117-BB42-8398-FDB6CAF6D674}"/>
              </a:ext>
            </a:extLst>
          </p:cNvPr>
          <p:cNvSpPr/>
          <p:nvPr/>
        </p:nvSpPr>
        <p:spPr>
          <a:xfrm>
            <a:off x="1952936" y="1174056"/>
            <a:ext cx="1643940" cy="505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Catalog</a:t>
            </a:r>
          </a:p>
        </p:txBody>
      </p:sp>
      <p:graphicFrame>
        <p:nvGraphicFramePr>
          <p:cNvPr id="17" name="Table 20">
            <a:extLst>
              <a:ext uri="{FF2B5EF4-FFF2-40B4-BE49-F238E27FC236}">
                <a16:creationId xmlns:a16="http://schemas.microsoft.com/office/drawing/2014/main" id="{0F61E6F4-9DED-8A42-B34B-E92E3EF8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89689"/>
              </p:ext>
            </p:extLst>
          </p:nvPr>
        </p:nvGraphicFramePr>
        <p:xfrm>
          <a:off x="3691467" y="1263386"/>
          <a:ext cx="8398930" cy="549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800187163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26618149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1677501895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417355662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629018711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239110881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49720"/>
                    </a:ext>
                  </a:extLst>
                </a:gridCol>
              </a:tblGrid>
              <a:tr h="1130792">
                <a:tc>
                  <a:txBody>
                    <a:bodyPr/>
                    <a:lstStyle/>
                    <a:p>
                      <a:r>
                        <a:rPr lang="en-IL" sz="11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Price/Unit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Discount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Price/Unit After Discount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Quantity</a:t>
                      </a:r>
                    </a:p>
                    <a:p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Total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Total Price After Discount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Remaining Units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ConfirmedRevenue (€)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Expected Revenue (€)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€12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€6,000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€6,000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400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€2,000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€8,000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1450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€4,350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€4,350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20%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800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€40,000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€32,000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800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€22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€6,600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€6,600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€200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€500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06209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b="1" dirty="0"/>
                        <a:t>Totals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€56,950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€48,950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€12,200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€23,500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56C419B-7435-384A-9CD8-2D5A99D29BA0}"/>
              </a:ext>
            </a:extLst>
          </p:cNvPr>
          <p:cNvSpPr/>
          <p:nvPr/>
        </p:nvSpPr>
        <p:spPr>
          <a:xfrm>
            <a:off x="1952936" y="1683330"/>
            <a:ext cx="1643940" cy="52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Offers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7A5958-427B-EA4A-88B3-209882381A93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639A24-C26B-A34A-92CA-8980DCE7B29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5B23F-5275-8B46-95F0-64B4FF1C0198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1FAA9D-44B0-D04C-835E-130B3A936733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9CD908-CC53-264D-9219-5A278CD77A4A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02067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0139"/>
            <a:ext cx="1643940" cy="5687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5F0D2-4117-BB42-8398-FDB6CAF6D674}"/>
              </a:ext>
            </a:extLst>
          </p:cNvPr>
          <p:cNvSpPr/>
          <p:nvPr/>
        </p:nvSpPr>
        <p:spPr>
          <a:xfrm>
            <a:off x="1952936" y="1174056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Catalog</a:t>
            </a:r>
          </a:p>
        </p:txBody>
      </p:sp>
      <p:graphicFrame>
        <p:nvGraphicFramePr>
          <p:cNvPr id="17" name="Table 20">
            <a:extLst>
              <a:ext uri="{FF2B5EF4-FFF2-40B4-BE49-F238E27FC236}">
                <a16:creationId xmlns:a16="http://schemas.microsoft.com/office/drawing/2014/main" id="{0F61E6F4-9DED-8A42-B34B-E92E3EF8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07300"/>
              </p:ext>
            </p:extLst>
          </p:nvPr>
        </p:nvGraphicFramePr>
        <p:xfrm>
          <a:off x="3706026" y="2196521"/>
          <a:ext cx="8376760" cy="448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680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800187163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2266181498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1677501895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2727232830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53551280"/>
                    </a:ext>
                  </a:extLst>
                </a:gridCol>
              </a:tblGrid>
              <a:tr h="1095969">
                <a:tc>
                  <a:txBody>
                    <a:bodyPr/>
                    <a:lstStyle/>
                    <a:p>
                      <a:r>
                        <a:rPr lang="en-IL" sz="16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Selling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Revenue (€)</a:t>
                      </a:r>
                    </a:p>
                    <a:p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Linked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Order Placed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€6,350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€6,850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€500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Order Placed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€2,000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€3,450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1450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Customer 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Declined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-</a:t>
                      </a:r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800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Negotiation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€12,200 (Expected)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€2,200 (Expected)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0620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56C419B-7435-384A-9CD8-2D5A99D29BA0}"/>
              </a:ext>
            </a:extLst>
          </p:cNvPr>
          <p:cNvSpPr/>
          <p:nvPr/>
        </p:nvSpPr>
        <p:spPr>
          <a:xfrm>
            <a:off x="1952936" y="1683330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Offers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70D9BDD-8953-D147-9ACF-1A12F68D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40" y="3561000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CDF2BEB-455D-A840-A8ED-D976F63D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40" y="4365978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02C11B5D-2CC8-E244-9657-C0686AF1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38" y="521313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955C5AB-B3CE-8D43-9AFB-934025142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38" y="6018114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5C15825-312C-0C4D-A25E-7AC5F7CC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84" y="3560999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59AE540-B7CC-7D4C-A85E-C04E974C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83" y="435216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9992769-97F3-6B47-9EBE-5FDAC89AE565}"/>
              </a:ext>
            </a:extLst>
          </p:cNvPr>
          <p:cNvSpPr/>
          <p:nvPr/>
        </p:nvSpPr>
        <p:spPr>
          <a:xfrm>
            <a:off x="5032016" y="1254315"/>
            <a:ext cx="2127968" cy="8501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3200" dirty="0">
                <a:solidFill>
                  <a:schemeClr val="tx1"/>
                </a:solidFill>
              </a:rPr>
              <a:t>€1,950</a:t>
            </a:r>
          </a:p>
          <a:p>
            <a:pPr algn="ctr"/>
            <a:r>
              <a:rPr lang="en-IL" dirty="0">
                <a:solidFill>
                  <a:schemeClr val="tx1"/>
                </a:solidFill>
              </a:rPr>
              <a:t>Confirmed Revenue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3143AA-0155-A449-A2BD-577972B2F7B6}"/>
              </a:ext>
            </a:extLst>
          </p:cNvPr>
          <p:cNvSpPr/>
          <p:nvPr/>
        </p:nvSpPr>
        <p:spPr>
          <a:xfrm>
            <a:off x="7894406" y="1264346"/>
            <a:ext cx="2127968" cy="85019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3200" dirty="0">
                <a:solidFill>
                  <a:schemeClr val="tx1"/>
                </a:solidFill>
              </a:rPr>
              <a:t>€4,150</a:t>
            </a:r>
          </a:p>
          <a:p>
            <a:pPr algn="ctr"/>
            <a:r>
              <a:rPr lang="en-IL" dirty="0">
                <a:solidFill>
                  <a:schemeClr val="tx1"/>
                </a:solidFill>
              </a:rPr>
              <a:t>Expected Revenue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34547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44069" y="10344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7975"/>
            <a:ext cx="1643940" cy="5680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  <p:graphicFrame>
        <p:nvGraphicFramePr>
          <p:cNvPr id="25" name="Table 20">
            <a:extLst>
              <a:ext uri="{FF2B5EF4-FFF2-40B4-BE49-F238E27FC236}">
                <a16:creationId xmlns:a16="http://schemas.microsoft.com/office/drawing/2014/main" id="{AC9C3DF8-B8CE-2C48-A93F-6A38175D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84533"/>
              </p:ext>
            </p:extLst>
          </p:nvPr>
        </p:nvGraphicFramePr>
        <p:xfrm>
          <a:off x="3704543" y="1790643"/>
          <a:ext cx="8271242" cy="44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67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3601053305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1515636618"/>
                    </a:ext>
                  </a:extLst>
                </a:gridCol>
                <a:gridCol w="1904974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</a:tblGrid>
              <a:tr h="1080220">
                <a:tc>
                  <a:txBody>
                    <a:bodyPr/>
                    <a:lstStyle/>
                    <a:p>
                      <a:r>
                        <a:rPr lang="en-IL" sz="16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  <a:p>
                      <a:r>
                        <a:rPr lang="en-IL" sz="1600" dirty="0"/>
                        <a:t>(Locked)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Offered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Offered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€12 / Unit</a:t>
                      </a:r>
                    </a:p>
                    <a:p>
                      <a:r>
                        <a:rPr lang="en-IL" sz="1200" dirty="0"/>
                        <a:t>€1200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€15 / Unit</a:t>
                      </a:r>
                    </a:p>
                    <a:p>
                      <a:r>
                        <a:rPr lang="en-IL" sz="1200" dirty="0"/>
                        <a:t>€1500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€3,000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(+ 25%)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 / Unit</a:t>
                      </a:r>
                    </a:p>
                    <a:p>
                      <a:r>
                        <a:rPr lang="en-IL" sz="1200" dirty="0"/>
                        <a:t>€30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€50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€500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(+ 60%)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€50 / Unit</a:t>
                      </a:r>
                    </a:p>
                    <a:p>
                      <a:r>
                        <a:rPr lang="en-IL" sz="1200" dirty="0"/>
                        <a:t>€1,000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€40 / Unit</a:t>
                      </a:r>
                    </a:p>
                    <a:p>
                      <a:r>
                        <a:rPr lang="en-IL" sz="1200" dirty="0"/>
                        <a:t>€800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€200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Totals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€2,230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€2,350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+ €120</a:t>
                      </a:r>
                    </a:p>
                    <a:p>
                      <a:r>
                        <a:rPr lang="en-IL" sz="18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(+ 5.3%)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CB4AAF-E787-074B-8D18-4FA2434EC32F}"/>
              </a:ext>
            </a:extLst>
          </p:cNvPr>
          <p:cNvSpPr txBox="1"/>
          <p:nvPr/>
        </p:nvSpPr>
        <p:spPr>
          <a:xfrm>
            <a:off x="3585121" y="1173805"/>
            <a:ext cx="859510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IL" sz="2800" b="1" dirty="0">
                <a:solidFill>
                  <a:srgbClr val="C00000"/>
                </a:solidFill>
              </a:rPr>
              <a:t>Trans Computers</a:t>
            </a:r>
            <a:r>
              <a:rPr lang="en-IL" sz="2800" b="1" dirty="0"/>
              <a:t> offers to </a:t>
            </a:r>
            <a:r>
              <a:rPr lang="en-IL" sz="2800" b="1" dirty="0">
                <a:solidFill>
                  <a:srgbClr val="C00000"/>
                </a:solidFill>
              </a:rPr>
              <a:t>Customer A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3BD93-8A3E-364C-A460-A61AEBB37FD8}"/>
              </a:ext>
            </a:extLst>
          </p:cNvPr>
          <p:cNvSpPr/>
          <p:nvPr/>
        </p:nvSpPr>
        <p:spPr>
          <a:xfrm>
            <a:off x="1952979" y="1173805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1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DCCF56-DA7D-3241-B55C-576C3B35C469}"/>
              </a:ext>
            </a:extLst>
          </p:cNvPr>
          <p:cNvSpPr/>
          <p:nvPr/>
        </p:nvSpPr>
        <p:spPr>
          <a:xfrm>
            <a:off x="1955166" y="2198279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Round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D451BE-9C76-DA4E-8A65-8722F6485384}"/>
              </a:ext>
            </a:extLst>
          </p:cNvPr>
          <p:cNvSpPr/>
          <p:nvPr/>
        </p:nvSpPr>
        <p:spPr>
          <a:xfrm>
            <a:off x="1955166" y="1685088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Round2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DBF8849-56A1-7D49-9BD5-AB92532B957D}"/>
              </a:ext>
            </a:extLst>
          </p:cNvPr>
          <p:cNvSpPr/>
          <p:nvPr/>
        </p:nvSpPr>
        <p:spPr>
          <a:xfrm>
            <a:off x="10239021" y="1227540"/>
            <a:ext cx="1580011" cy="4157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>
                <a:solidFill>
                  <a:schemeClr val="tx1"/>
                </a:solidFill>
              </a:rPr>
              <a:t>In Preparation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C93500-07B0-F64A-A477-1B494EDF1393}"/>
              </a:ext>
            </a:extLst>
          </p:cNvPr>
          <p:cNvSpPr txBox="1"/>
          <p:nvPr/>
        </p:nvSpPr>
        <p:spPr>
          <a:xfrm>
            <a:off x="3606467" y="6334780"/>
            <a:ext cx="85903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endParaRPr lang="en-IL" sz="28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CB5E32-0CA4-5F47-ABA2-4987C33E052C}"/>
              </a:ext>
            </a:extLst>
          </p:cNvPr>
          <p:cNvSpPr/>
          <p:nvPr/>
        </p:nvSpPr>
        <p:spPr>
          <a:xfrm>
            <a:off x="3758280" y="6388515"/>
            <a:ext cx="1515750" cy="4157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Cancel Offer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4C5C1E1-B1FE-0F4A-B175-CF5A319AE4AE}"/>
              </a:ext>
            </a:extLst>
          </p:cNvPr>
          <p:cNvSpPr/>
          <p:nvPr/>
        </p:nvSpPr>
        <p:spPr>
          <a:xfrm>
            <a:off x="10460033" y="6380679"/>
            <a:ext cx="1515750" cy="4157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Send Offer</a:t>
            </a:r>
          </a:p>
        </p:txBody>
      </p:sp>
    </p:spTree>
    <p:extLst>
      <p:ext uri="{BB962C8B-B14F-4D97-AF65-F5344CB8AC3E}">
        <p14:creationId xmlns:p14="http://schemas.microsoft.com/office/powerpoint/2010/main" val="177941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44069" y="10344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7975"/>
            <a:ext cx="1643940" cy="5680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  <p:graphicFrame>
        <p:nvGraphicFramePr>
          <p:cNvPr id="25" name="Table 20">
            <a:extLst>
              <a:ext uri="{FF2B5EF4-FFF2-40B4-BE49-F238E27FC236}">
                <a16:creationId xmlns:a16="http://schemas.microsoft.com/office/drawing/2014/main" id="{AC9C3DF8-B8CE-2C48-A93F-6A38175D4761}"/>
              </a:ext>
            </a:extLst>
          </p:cNvPr>
          <p:cNvGraphicFramePr>
            <a:graphicFrameLocks noGrp="1"/>
          </p:cNvGraphicFramePr>
          <p:nvPr/>
        </p:nvGraphicFramePr>
        <p:xfrm>
          <a:off x="3704543" y="1790643"/>
          <a:ext cx="8271242" cy="44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67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3601053305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1515636618"/>
                    </a:ext>
                  </a:extLst>
                </a:gridCol>
                <a:gridCol w="1904974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</a:tblGrid>
              <a:tr h="1080220">
                <a:tc>
                  <a:txBody>
                    <a:bodyPr/>
                    <a:lstStyle/>
                    <a:p>
                      <a:r>
                        <a:rPr lang="en-IL" sz="16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  <a:p>
                      <a:r>
                        <a:rPr lang="en-IL" sz="1600" dirty="0"/>
                        <a:t>(Locked)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Offered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Offered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€12 / Unit</a:t>
                      </a:r>
                    </a:p>
                    <a:p>
                      <a:r>
                        <a:rPr lang="en-IL" sz="1200" dirty="0"/>
                        <a:t>€1200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€15 / Unit</a:t>
                      </a:r>
                    </a:p>
                    <a:p>
                      <a:r>
                        <a:rPr lang="en-IL" sz="1200" dirty="0"/>
                        <a:t>€1500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€3,000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(+ 25%)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 / Unit</a:t>
                      </a:r>
                    </a:p>
                    <a:p>
                      <a:r>
                        <a:rPr lang="en-IL" sz="1200" dirty="0"/>
                        <a:t>€30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€50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€500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(+ 60%)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€50 / Unit</a:t>
                      </a:r>
                    </a:p>
                    <a:p>
                      <a:r>
                        <a:rPr lang="en-IL" sz="1200" dirty="0"/>
                        <a:t>€1,000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€40 / Unit</a:t>
                      </a:r>
                    </a:p>
                    <a:p>
                      <a:r>
                        <a:rPr lang="en-IL" sz="1200" dirty="0"/>
                        <a:t>€800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€200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Totals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€2,230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€2,350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+ €120</a:t>
                      </a:r>
                    </a:p>
                    <a:p>
                      <a:r>
                        <a:rPr lang="en-IL" sz="18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(+ 5.3%)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CB4AAF-E787-074B-8D18-4FA2434EC32F}"/>
              </a:ext>
            </a:extLst>
          </p:cNvPr>
          <p:cNvSpPr txBox="1"/>
          <p:nvPr/>
        </p:nvSpPr>
        <p:spPr>
          <a:xfrm>
            <a:off x="3585121" y="1173805"/>
            <a:ext cx="859510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IL" sz="2800" b="1" dirty="0">
                <a:solidFill>
                  <a:srgbClr val="C00000"/>
                </a:solidFill>
              </a:rPr>
              <a:t>Trans Computers</a:t>
            </a:r>
            <a:r>
              <a:rPr lang="en-IL" sz="2800" b="1" dirty="0"/>
              <a:t> offers to </a:t>
            </a:r>
            <a:r>
              <a:rPr lang="en-IL" sz="2800" b="1" dirty="0">
                <a:solidFill>
                  <a:srgbClr val="C00000"/>
                </a:solidFill>
              </a:rPr>
              <a:t>Customer A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3BD93-8A3E-364C-A460-A61AEBB37FD8}"/>
              </a:ext>
            </a:extLst>
          </p:cNvPr>
          <p:cNvSpPr/>
          <p:nvPr/>
        </p:nvSpPr>
        <p:spPr>
          <a:xfrm>
            <a:off x="1952979" y="1173805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1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DCCF56-DA7D-3241-B55C-576C3B35C469}"/>
              </a:ext>
            </a:extLst>
          </p:cNvPr>
          <p:cNvSpPr/>
          <p:nvPr/>
        </p:nvSpPr>
        <p:spPr>
          <a:xfrm>
            <a:off x="1955166" y="2198279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Round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D451BE-9C76-DA4E-8A65-8722F6485384}"/>
              </a:ext>
            </a:extLst>
          </p:cNvPr>
          <p:cNvSpPr/>
          <p:nvPr/>
        </p:nvSpPr>
        <p:spPr>
          <a:xfrm>
            <a:off x="1955166" y="1685088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Round2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DBF8849-56A1-7D49-9BD5-AB92532B957D}"/>
              </a:ext>
            </a:extLst>
          </p:cNvPr>
          <p:cNvSpPr/>
          <p:nvPr/>
        </p:nvSpPr>
        <p:spPr>
          <a:xfrm>
            <a:off x="10239021" y="1227540"/>
            <a:ext cx="1580011" cy="4157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>
                <a:solidFill>
                  <a:schemeClr val="tx1"/>
                </a:solidFill>
              </a:rPr>
              <a:t>Pending Customer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C93500-07B0-F64A-A477-1B494EDF1393}"/>
              </a:ext>
            </a:extLst>
          </p:cNvPr>
          <p:cNvSpPr txBox="1"/>
          <p:nvPr/>
        </p:nvSpPr>
        <p:spPr>
          <a:xfrm>
            <a:off x="3606467" y="6334780"/>
            <a:ext cx="85903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endParaRPr lang="en-IL" sz="28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CB5E32-0CA4-5F47-ABA2-4987C33E052C}"/>
              </a:ext>
            </a:extLst>
          </p:cNvPr>
          <p:cNvSpPr/>
          <p:nvPr/>
        </p:nvSpPr>
        <p:spPr>
          <a:xfrm>
            <a:off x="3758280" y="6388515"/>
            <a:ext cx="1515750" cy="4157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Cancel Offer</a:t>
            </a:r>
          </a:p>
        </p:txBody>
      </p:sp>
    </p:spTree>
    <p:extLst>
      <p:ext uri="{BB962C8B-B14F-4D97-AF65-F5344CB8AC3E}">
        <p14:creationId xmlns:p14="http://schemas.microsoft.com/office/powerpoint/2010/main" val="370765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44069" y="10344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7975"/>
            <a:ext cx="1643940" cy="5680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  <p:graphicFrame>
        <p:nvGraphicFramePr>
          <p:cNvPr id="25" name="Table 20">
            <a:extLst>
              <a:ext uri="{FF2B5EF4-FFF2-40B4-BE49-F238E27FC236}">
                <a16:creationId xmlns:a16="http://schemas.microsoft.com/office/drawing/2014/main" id="{AC9C3DF8-B8CE-2C48-A93F-6A38175D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10645"/>
              </p:ext>
            </p:extLst>
          </p:nvPr>
        </p:nvGraphicFramePr>
        <p:xfrm>
          <a:off x="3704543" y="1790643"/>
          <a:ext cx="8271239" cy="44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67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3601053305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1515636618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629018711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3239110881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3424849720"/>
                    </a:ext>
                  </a:extLst>
                </a:gridCol>
              </a:tblGrid>
              <a:tr h="1080220">
                <a:tc>
                  <a:txBody>
                    <a:bodyPr/>
                    <a:lstStyle/>
                    <a:p>
                      <a:r>
                        <a:rPr lang="en-IL" sz="16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  <a:p>
                      <a:r>
                        <a:rPr lang="en-IL" sz="1600" dirty="0"/>
                        <a:t>(Locked)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Offered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Offered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Response Quantity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Response Price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Response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€12 / Unit</a:t>
                      </a:r>
                    </a:p>
                    <a:p>
                      <a:r>
                        <a:rPr lang="en-IL" sz="1200" dirty="0"/>
                        <a:t>€1200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€15 / Unit</a:t>
                      </a:r>
                    </a:p>
                    <a:p>
                      <a:r>
                        <a:rPr lang="en-IL" sz="1200" dirty="0"/>
                        <a:t>€1500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€3,000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(+ 25%)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€14 / Unit</a:t>
                      </a:r>
                    </a:p>
                    <a:p>
                      <a:r>
                        <a:rPr lang="en-IL" sz="1200" dirty="0"/>
                        <a:t>€1400 / Total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€200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(+ 16.6%)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 / Unit</a:t>
                      </a:r>
                    </a:p>
                    <a:p>
                      <a:r>
                        <a:rPr lang="en-IL" sz="1200" dirty="0"/>
                        <a:t>€30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€50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€500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(+ 60%)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€25 / Total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/>
                        <a:t>€0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>
                          <a:solidFill>
                            <a:schemeClr val="accent4"/>
                          </a:solidFill>
                        </a:rPr>
                        <a:t>(0%)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€50 / Unit</a:t>
                      </a:r>
                    </a:p>
                    <a:p>
                      <a:r>
                        <a:rPr lang="en-IL" sz="1200" dirty="0"/>
                        <a:t>€1,000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€40 / Unit</a:t>
                      </a:r>
                    </a:p>
                    <a:p>
                      <a:r>
                        <a:rPr lang="en-IL" sz="1200" dirty="0"/>
                        <a:t>€800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€200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€30 / Unit</a:t>
                      </a:r>
                    </a:p>
                    <a:p>
                      <a:r>
                        <a:rPr lang="en-IL" sz="1200" dirty="0"/>
                        <a:t>€600 / Total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€400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Totals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€2,230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€2,350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+ €120</a:t>
                      </a:r>
                    </a:p>
                    <a:p>
                      <a:r>
                        <a:rPr lang="en-IL" sz="18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(+ 5.3%)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€12,200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 €200</a:t>
                      </a:r>
                    </a:p>
                    <a:p>
                      <a:r>
                        <a:rPr lang="en-IL" sz="1800" b="1" dirty="0">
                          <a:solidFill>
                            <a:srgbClr val="FF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CB4AAF-E787-074B-8D18-4FA2434EC32F}"/>
              </a:ext>
            </a:extLst>
          </p:cNvPr>
          <p:cNvSpPr txBox="1"/>
          <p:nvPr/>
        </p:nvSpPr>
        <p:spPr>
          <a:xfrm>
            <a:off x="3585121" y="1173805"/>
            <a:ext cx="859510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IL" sz="2800" b="1" dirty="0">
                <a:solidFill>
                  <a:srgbClr val="C00000"/>
                </a:solidFill>
              </a:rPr>
              <a:t>Trans Computers</a:t>
            </a:r>
            <a:r>
              <a:rPr lang="en-IL" sz="2800" b="1" dirty="0"/>
              <a:t> offers to </a:t>
            </a:r>
            <a:r>
              <a:rPr lang="en-IL" sz="2800" b="1" dirty="0">
                <a:solidFill>
                  <a:srgbClr val="C00000"/>
                </a:solidFill>
              </a:rPr>
              <a:t>Customer A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3BD93-8A3E-364C-A460-A61AEBB37FD8}"/>
              </a:ext>
            </a:extLst>
          </p:cNvPr>
          <p:cNvSpPr/>
          <p:nvPr/>
        </p:nvSpPr>
        <p:spPr>
          <a:xfrm>
            <a:off x="1952979" y="1173805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1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DCCF56-DA7D-3241-B55C-576C3B35C469}"/>
              </a:ext>
            </a:extLst>
          </p:cNvPr>
          <p:cNvSpPr/>
          <p:nvPr/>
        </p:nvSpPr>
        <p:spPr>
          <a:xfrm>
            <a:off x="1955166" y="2198279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Round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D451BE-9C76-DA4E-8A65-8722F6485384}"/>
              </a:ext>
            </a:extLst>
          </p:cNvPr>
          <p:cNvSpPr/>
          <p:nvPr/>
        </p:nvSpPr>
        <p:spPr>
          <a:xfrm>
            <a:off x="1955166" y="1685088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Round2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DBF8849-56A1-7D49-9BD5-AB92532B957D}"/>
              </a:ext>
            </a:extLst>
          </p:cNvPr>
          <p:cNvSpPr/>
          <p:nvPr/>
        </p:nvSpPr>
        <p:spPr>
          <a:xfrm>
            <a:off x="10239021" y="1227540"/>
            <a:ext cx="1580011" cy="4157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>
                <a:solidFill>
                  <a:schemeClr val="tx1"/>
                </a:solidFill>
              </a:rPr>
              <a:t>Reviewing Customer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2E584-D3E0-1A4F-AA60-395CEE298ADC}"/>
              </a:ext>
            </a:extLst>
          </p:cNvPr>
          <p:cNvSpPr txBox="1"/>
          <p:nvPr/>
        </p:nvSpPr>
        <p:spPr>
          <a:xfrm>
            <a:off x="3606467" y="6334780"/>
            <a:ext cx="85903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endParaRPr lang="en-IL" sz="2800" b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BD9EC7D-1A63-3A43-B008-A36A1B8B7486}"/>
              </a:ext>
            </a:extLst>
          </p:cNvPr>
          <p:cNvSpPr/>
          <p:nvPr/>
        </p:nvSpPr>
        <p:spPr>
          <a:xfrm>
            <a:off x="3758280" y="6388515"/>
            <a:ext cx="1515750" cy="4157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Cancel Offer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04F1CE-51C4-E042-B679-9F8F36A529F4}"/>
              </a:ext>
            </a:extLst>
          </p:cNvPr>
          <p:cNvSpPr/>
          <p:nvPr/>
        </p:nvSpPr>
        <p:spPr>
          <a:xfrm>
            <a:off x="10460033" y="6380679"/>
            <a:ext cx="1515750" cy="4157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Place Order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1978335-AA93-1E43-B473-94652280B26B}"/>
              </a:ext>
            </a:extLst>
          </p:cNvPr>
          <p:cNvSpPr/>
          <p:nvPr/>
        </p:nvSpPr>
        <p:spPr>
          <a:xfrm>
            <a:off x="8806545" y="6388515"/>
            <a:ext cx="1515750" cy="4157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Next Round</a:t>
            </a:r>
          </a:p>
        </p:txBody>
      </p:sp>
    </p:spTree>
    <p:extLst>
      <p:ext uri="{BB962C8B-B14F-4D97-AF65-F5344CB8AC3E}">
        <p14:creationId xmlns:p14="http://schemas.microsoft.com/office/powerpoint/2010/main" val="104593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812</Words>
  <Application>Microsoft Macintosh PowerPoint</Application>
  <PresentationFormat>Widescreen</PresentationFormat>
  <Paragraphs>334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Ohad</dc:creator>
  <cp:lastModifiedBy>Ohad</cp:lastModifiedBy>
  <cp:revision>16</cp:revision>
  <dcterms:created xsi:type="dcterms:W3CDTF">2021-07-17T08:51:51Z</dcterms:created>
  <dcterms:modified xsi:type="dcterms:W3CDTF">2021-07-17T15:13:10Z</dcterms:modified>
</cp:coreProperties>
</file>