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828" r:id="rId1"/>
  </p:sldMasterIdLst>
  <p:handoutMasterIdLst>
    <p:handoutMasterId r:id="rId22"/>
  </p:handoutMasterIdLst>
  <p:sldIdLst>
    <p:sldId id="256" r:id="rId2"/>
    <p:sldId id="259" r:id="rId3"/>
    <p:sldId id="260" r:id="rId4"/>
    <p:sldId id="261" r:id="rId5"/>
    <p:sldId id="257" r:id="rId6"/>
    <p:sldId id="262" r:id="rId7"/>
    <p:sldId id="264" r:id="rId8"/>
    <p:sldId id="265" r:id="rId9"/>
    <p:sldId id="266" r:id="rId10"/>
    <p:sldId id="277" r:id="rId11"/>
    <p:sldId id="268" r:id="rId12"/>
    <p:sldId id="269" r:id="rId13"/>
    <p:sldId id="270" r:id="rId14"/>
    <p:sldId id="272" r:id="rId15"/>
    <p:sldId id="278" r:id="rId16"/>
    <p:sldId id="279" r:id="rId17"/>
    <p:sldId id="280" r:id="rId18"/>
    <p:sldId id="281" r:id="rId19"/>
    <p:sldId id="282" r:id="rId20"/>
    <p:sldId id="283" r:id="rId21"/>
  </p:sldIdLst>
  <p:sldSz cx="9144000" cy="6858000" type="screen4x3"/>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tudent" initials="S" lastIdx="2"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4380"/>
    <p:restoredTop sz="80261" autoAdjust="0"/>
  </p:normalViewPr>
  <p:slideViewPr>
    <p:cSldViewPr>
      <p:cViewPr>
        <p:scale>
          <a:sx n="75" d="100"/>
          <a:sy n="75" d="100"/>
        </p:scale>
        <p:origin x="1824" y="42"/>
      </p:cViewPr>
      <p:guideLst>
        <p:guide orient="horz" pos="2160"/>
        <p:guide pos="2880"/>
      </p:guideLst>
    </p:cSldViewPr>
  </p:slideViewPr>
  <p:notesTextViewPr>
    <p:cViewPr>
      <p:scale>
        <a:sx n="1" d="1"/>
        <a:sy n="1" d="1"/>
      </p:scale>
      <p:origin x="0" y="0"/>
    </p:cViewPr>
  </p:notesTextViewPr>
  <p:notesViewPr>
    <p:cSldViewPr>
      <p:cViewPr varScale="1">
        <p:scale>
          <a:sx n="70" d="100"/>
          <a:sy n="70" d="100"/>
        </p:scale>
        <p:origin x="324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he-IL"/>
          </a:p>
        </p:txBody>
      </p:sp>
      <p:sp>
        <p:nvSpPr>
          <p:cNvPr id="3" name="Date Placeholder 2"/>
          <p:cNvSpPr>
            <a:spLocks noGrp="1"/>
          </p:cNvSpPr>
          <p:nvPr>
            <p:ph type="dt" sz="quarter" idx="1"/>
          </p:nvPr>
        </p:nvSpPr>
        <p:spPr>
          <a:xfrm>
            <a:off x="1588" y="0"/>
            <a:ext cx="2971800" cy="458788"/>
          </a:xfrm>
          <a:prstGeom prst="rect">
            <a:avLst/>
          </a:prstGeom>
        </p:spPr>
        <p:txBody>
          <a:bodyPr vert="horz" lIns="91440" tIns="45720" rIns="91440" bIns="45720" rtlCol="1"/>
          <a:lstStyle>
            <a:lvl1pPr algn="l">
              <a:defRPr sz="1200"/>
            </a:lvl1pPr>
          </a:lstStyle>
          <a:p>
            <a:fld id="{145A00F9-F530-47AE-9533-38085FC80A79}" type="datetimeFigureOut">
              <a:rPr lang="he-IL" smtClean="0"/>
              <a:t>כ"ז/אדר ב/תשע"ו</a:t>
            </a:fld>
            <a:endParaRPr lang="he-IL"/>
          </a:p>
        </p:txBody>
      </p:sp>
      <p:sp>
        <p:nvSpPr>
          <p:cNvPr id="4" name="Footer Placeholder 3"/>
          <p:cNvSpPr>
            <a:spLocks noGrp="1"/>
          </p:cNvSpPr>
          <p:nvPr>
            <p:ph type="ftr" sz="quarter" idx="2"/>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he-IL"/>
          </a:p>
        </p:txBody>
      </p:sp>
      <p:sp>
        <p:nvSpPr>
          <p:cNvPr id="5" name="Slide Number Placeholder 4"/>
          <p:cNvSpPr>
            <a:spLocks noGrp="1"/>
          </p:cNvSpPr>
          <p:nvPr>
            <p:ph type="sldNum" sz="quarter" idx="3"/>
          </p:nvPr>
        </p:nvSpPr>
        <p:spPr>
          <a:xfrm>
            <a:off x="1588" y="8685213"/>
            <a:ext cx="2971800" cy="458787"/>
          </a:xfrm>
          <a:prstGeom prst="rect">
            <a:avLst/>
          </a:prstGeom>
        </p:spPr>
        <p:txBody>
          <a:bodyPr vert="horz" lIns="91440" tIns="45720" rIns="91440" bIns="45720" rtlCol="1" anchor="b"/>
          <a:lstStyle>
            <a:lvl1pPr algn="l">
              <a:defRPr sz="1200"/>
            </a:lvl1pPr>
          </a:lstStyle>
          <a:p>
            <a:fld id="{B71D8F66-FE1C-4918-A3B2-48ED3E0B9A4F}" type="slidenum">
              <a:rPr lang="he-IL" smtClean="0"/>
              <a:t>‹#›</a:t>
            </a:fld>
            <a:endParaRPr lang="he-IL"/>
          </a:p>
        </p:txBody>
      </p:sp>
    </p:spTree>
    <p:extLst>
      <p:ext uri="{BB962C8B-B14F-4D97-AF65-F5344CB8AC3E}">
        <p14:creationId xmlns:p14="http://schemas.microsoft.com/office/powerpoint/2010/main" val="3247136225"/>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AAD709E-D54B-454E-9DD0-4135ED856903}" type="datetimeFigureOut">
              <a:rPr lang="he-IL" smtClean="0"/>
              <a:t>כ"ז/אדר ב/תשע"ו</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E55DDC86-1788-4362-8E0C-F11070A473EF}" type="slidenum">
              <a:rPr lang="he-IL" smtClean="0"/>
              <a:t>‹#›</a:t>
            </a:fld>
            <a:endParaRPr lang="he-IL"/>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AAD709E-D54B-454E-9DD0-4135ED856903}" type="datetimeFigureOut">
              <a:rPr lang="he-IL" smtClean="0"/>
              <a:t>כ"ז/אדר ב/תשע"ו</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E55DDC86-1788-4362-8E0C-F11070A473EF}" type="slidenum">
              <a:rPr lang="he-IL" smtClean="0"/>
              <a:t>‹#›</a:t>
            </a:fld>
            <a:endParaRPr lang="he-IL"/>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0AAD709E-D54B-454E-9DD0-4135ED856903}" type="datetimeFigureOut">
              <a:rPr lang="he-IL" smtClean="0"/>
              <a:t>כ"ז/אדר ב/תשע"ו</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E55DDC86-1788-4362-8E0C-F11070A473EF}" type="slidenum">
              <a:rPr lang="he-IL" smtClean="0"/>
              <a:t>‹#›</a:t>
            </a:fld>
            <a:endParaRPr lang="he-IL"/>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0" y="2636912"/>
            <a:ext cx="4114800" cy="403244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Title 6"/>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251520" y="2637208"/>
            <a:ext cx="4176713" cy="40322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AAD709E-D54B-454E-9DD0-4135ED856903}" type="datetimeFigureOut">
              <a:rPr lang="he-IL" smtClean="0"/>
              <a:t>כ"ז/אדר ב/תשע"ו</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E55DDC86-1788-4362-8E0C-F11070A473EF}" type="slidenum">
              <a:rPr lang="he-IL" smtClean="0"/>
              <a:t>‹#›</a:t>
            </a:fld>
            <a:endParaRPr lang="he-IL"/>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0AAD709E-D54B-454E-9DD0-4135ED856903}" type="datetimeFigureOut">
              <a:rPr lang="he-IL" smtClean="0"/>
              <a:t>כ"ז/אדר ב/תשע"ו</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E55DDC86-1788-4362-8E0C-F11070A473EF}" type="slidenum">
              <a:rPr lang="he-IL" smtClean="0"/>
              <a:t>‹#›</a:t>
            </a:fld>
            <a:endParaRPr lang="he-IL"/>
          </a:p>
        </p:txBody>
      </p:sp>
      <p:sp>
        <p:nvSpPr>
          <p:cNvPr id="9" name="Content Placeholder 8"/>
          <p:cNvSpPr>
            <a:spLocks noGrp="1"/>
          </p:cNvSpPr>
          <p:nvPr>
            <p:ph sz="quarter" idx="13"/>
          </p:nvPr>
        </p:nvSpPr>
        <p:spPr>
          <a:xfrm>
            <a:off x="676655"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AAD709E-D54B-454E-9DD0-4135ED856903}" type="datetimeFigureOut">
              <a:rPr lang="he-IL" smtClean="0"/>
              <a:t>כ"ז/אדר ב/תשע"ו</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E55DDC86-1788-4362-8E0C-F11070A473EF}" type="slidenum">
              <a:rPr lang="he-IL" smtClean="0"/>
              <a:t>‹#›</a:t>
            </a:fld>
            <a:endParaRPr lang="he-IL"/>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Picture Placeholder 6"/>
          <p:cNvSpPr>
            <a:spLocks noGrp="1"/>
          </p:cNvSpPr>
          <p:nvPr>
            <p:ph type="pic" sz="quarter" idx="10"/>
          </p:nvPr>
        </p:nvSpPr>
        <p:spPr>
          <a:xfrm>
            <a:off x="457200" y="2492375"/>
            <a:ext cx="2459038" cy="1873250"/>
          </a:xfrm>
        </p:spPr>
        <p:txBody>
          <a:bodyPr/>
          <a:lstStyle/>
          <a:p>
            <a:endParaRPr lang="he-IL"/>
          </a:p>
        </p:txBody>
      </p:sp>
      <p:sp>
        <p:nvSpPr>
          <p:cNvPr id="8" name="Picture Placeholder 6"/>
          <p:cNvSpPr>
            <a:spLocks noGrp="1"/>
          </p:cNvSpPr>
          <p:nvPr>
            <p:ph type="pic" sz="quarter" idx="11"/>
          </p:nvPr>
        </p:nvSpPr>
        <p:spPr>
          <a:xfrm>
            <a:off x="3342481" y="2492375"/>
            <a:ext cx="2459038" cy="1873250"/>
          </a:xfrm>
        </p:spPr>
        <p:txBody>
          <a:bodyPr/>
          <a:lstStyle/>
          <a:p>
            <a:endParaRPr lang="he-IL"/>
          </a:p>
        </p:txBody>
      </p:sp>
      <p:sp>
        <p:nvSpPr>
          <p:cNvPr id="9" name="Picture Placeholder 6"/>
          <p:cNvSpPr>
            <a:spLocks noGrp="1"/>
          </p:cNvSpPr>
          <p:nvPr>
            <p:ph type="pic" sz="quarter" idx="12"/>
          </p:nvPr>
        </p:nvSpPr>
        <p:spPr>
          <a:xfrm>
            <a:off x="6227762" y="2492375"/>
            <a:ext cx="2459038" cy="1873250"/>
          </a:xfrm>
        </p:spPr>
        <p:txBody>
          <a:bodyPr/>
          <a:lstStyle/>
          <a:p>
            <a:endParaRPr lang="he-IL"/>
          </a:p>
        </p:txBody>
      </p:sp>
      <p:sp>
        <p:nvSpPr>
          <p:cNvPr id="10" name="Picture Placeholder 6"/>
          <p:cNvSpPr>
            <a:spLocks noGrp="1"/>
          </p:cNvSpPr>
          <p:nvPr>
            <p:ph type="pic" sz="quarter" idx="13"/>
          </p:nvPr>
        </p:nvSpPr>
        <p:spPr>
          <a:xfrm>
            <a:off x="1830735" y="4869160"/>
            <a:ext cx="2459038" cy="1873250"/>
          </a:xfrm>
        </p:spPr>
        <p:txBody>
          <a:bodyPr/>
          <a:lstStyle/>
          <a:p>
            <a:endParaRPr lang="he-IL"/>
          </a:p>
        </p:txBody>
      </p:sp>
      <p:sp>
        <p:nvSpPr>
          <p:cNvPr id="11" name="Picture Placeholder 6"/>
          <p:cNvSpPr>
            <a:spLocks noGrp="1"/>
          </p:cNvSpPr>
          <p:nvPr>
            <p:ph type="pic" sz="quarter" idx="14"/>
          </p:nvPr>
        </p:nvSpPr>
        <p:spPr>
          <a:xfrm>
            <a:off x="4716016" y="4869160"/>
            <a:ext cx="2459038" cy="1873250"/>
          </a:xfrm>
        </p:spPr>
        <p:txBody>
          <a:bodyPr/>
          <a:lstStyle/>
          <a:p>
            <a:endParaRPr lang="he-IL"/>
          </a:p>
        </p:txBody>
      </p:sp>
      <p:sp>
        <p:nvSpPr>
          <p:cNvPr id="15" name="Text Placeholder 14"/>
          <p:cNvSpPr>
            <a:spLocks noGrp="1"/>
          </p:cNvSpPr>
          <p:nvPr>
            <p:ph type="body" sz="quarter" idx="15"/>
          </p:nvPr>
        </p:nvSpPr>
        <p:spPr>
          <a:xfrm>
            <a:off x="457200" y="2042641"/>
            <a:ext cx="2459038" cy="431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17" name="Text Placeholder 14"/>
          <p:cNvSpPr>
            <a:spLocks noGrp="1"/>
          </p:cNvSpPr>
          <p:nvPr>
            <p:ph type="body" sz="quarter" idx="17"/>
          </p:nvPr>
        </p:nvSpPr>
        <p:spPr>
          <a:xfrm>
            <a:off x="3342481" y="2042641"/>
            <a:ext cx="2459038" cy="431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19" name="Text Placeholder 14"/>
          <p:cNvSpPr>
            <a:spLocks noGrp="1"/>
          </p:cNvSpPr>
          <p:nvPr>
            <p:ph type="body" sz="quarter" idx="19"/>
          </p:nvPr>
        </p:nvSpPr>
        <p:spPr>
          <a:xfrm>
            <a:off x="6227762" y="2042641"/>
            <a:ext cx="2459038" cy="431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20" name="Text Placeholder 14"/>
          <p:cNvSpPr>
            <a:spLocks noGrp="1"/>
          </p:cNvSpPr>
          <p:nvPr>
            <p:ph type="body" sz="quarter" idx="20"/>
          </p:nvPr>
        </p:nvSpPr>
        <p:spPr>
          <a:xfrm>
            <a:off x="1829046" y="4429125"/>
            <a:ext cx="2459038" cy="4318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he-IL" dirty="0"/>
          </a:p>
        </p:txBody>
      </p:sp>
      <p:sp>
        <p:nvSpPr>
          <p:cNvPr id="21" name="Text Placeholder 14"/>
          <p:cNvSpPr>
            <a:spLocks noGrp="1"/>
          </p:cNvSpPr>
          <p:nvPr>
            <p:ph type="body" sz="quarter" idx="21"/>
          </p:nvPr>
        </p:nvSpPr>
        <p:spPr>
          <a:xfrm>
            <a:off x="4716016" y="4429125"/>
            <a:ext cx="2459038" cy="431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0AAD709E-D54B-454E-9DD0-4135ED856903}" type="datetimeFigureOut">
              <a:rPr lang="he-IL" smtClean="0"/>
              <a:t>כ"ז/אדר ב/תשע"ו</a:t>
            </a:fld>
            <a:endParaRPr lang="he-IL"/>
          </a:p>
        </p:txBody>
      </p:sp>
      <p:sp>
        <p:nvSpPr>
          <p:cNvPr id="3" name="Footer Placeholder 2"/>
          <p:cNvSpPr>
            <a:spLocks noGrp="1"/>
          </p:cNvSpPr>
          <p:nvPr>
            <p:ph type="ftr" sz="quarter" idx="11"/>
          </p:nvPr>
        </p:nvSpPr>
        <p:spPr/>
        <p:txBody>
          <a:bodyPr/>
          <a:lstStyle/>
          <a:p>
            <a:endParaRPr lang="he-IL"/>
          </a:p>
        </p:txBody>
      </p:sp>
      <p:sp>
        <p:nvSpPr>
          <p:cNvPr id="4" name="Slide Number Placeholder 3"/>
          <p:cNvSpPr>
            <a:spLocks noGrp="1"/>
          </p:cNvSpPr>
          <p:nvPr>
            <p:ph type="sldNum" sz="quarter" idx="12"/>
          </p:nvPr>
        </p:nvSpPr>
        <p:spPr/>
        <p:txBody>
          <a:bodyPr/>
          <a:lstStyle/>
          <a:p>
            <a:fld id="{E55DDC86-1788-4362-8E0C-F11070A473EF}" type="slidenum">
              <a:rPr lang="he-IL" smtClean="0"/>
              <a:t>‹#›</a:t>
            </a:fld>
            <a:endParaRPr lang="he-IL"/>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0AAD709E-D54B-454E-9DD0-4135ED856903}" type="datetimeFigureOut">
              <a:rPr lang="he-IL" smtClean="0"/>
              <a:t>כ"ז/אדר ב/תשע"ו</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E55DDC86-1788-4362-8E0C-F11070A473EF}" type="slidenum">
              <a:rPr lang="he-IL" smtClean="0"/>
              <a:t>‹#›</a:t>
            </a:fld>
            <a:endParaRPr lang="he-IL"/>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AAD709E-D54B-454E-9DD0-4135ED856903}" type="datetimeFigureOut">
              <a:rPr lang="he-IL" smtClean="0"/>
              <a:t>כ"ז/אדר ב/תשע"ו</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E55DDC86-1788-4362-8E0C-F11070A473EF}" type="slidenum">
              <a:rPr lang="he-IL" smtClean="0"/>
              <a:t>‹#›</a:t>
            </a:fld>
            <a:endParaRPr lang="he-IL"/>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0AAD709E-D54B-454E-9DD0-4135ED856903}" type="datetimeFigureOut">
              <a:rPr lang="he-IL" smtClean="0"/>
              <a:t>כ"ז/אדר ב/תשע"ו</a:t>
            </a:fld>
            <a:endParaRPr lang="he-IL"/>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he-IL"/>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E55DDC86-1788-4362-8E0C-F11070A473EF}" type="slidenum">
              <a:rPr lang="he-IL" smtClean="0"/>
              <a:t>‹#›</a:t>
            </a:fld>
            <a:endParaRPr lang="he-IL"/>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xStyles>
    <p:titleStyle>
      <a:lvl1pPr algn="ctr" defTabSz="914400" rtl="1" eaLnBrk="1" latinLnBrk="0" hangingPunct="1">
        <a:spcBef>
          <a:spcPct val="0"/>
        </a:spcBef>
        <a:buNone/>
        <a:defRPr sz="4400" kern="1200">
          <a:solidFill>
            <a:srgbClr val="FFFFFF"/>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p:titleStyle>
    <p:bodyStyle>
      <a:lvl1pPr marL="274320" indent="-274320" algn="r" defTabSz="914400" rtl="1"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r" defTabSz="914400" rtl="1"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r" defTabSz="914400" rtl="1"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r" defTabSz="914400" rtl="1"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r" defTabSz="914400" rtl="1"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r" defTabSz="914400" rtl="1"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r" defTabSz="914400" rtl="1"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r" defTabSz="914400" rtl="1"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r" defTabSz="914400" rtl="1"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6.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6.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1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6.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1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6.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4.emf"/><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Synaptic Model</a:t>
            </a:r>
            <a:endParaRPr lang="he-IL" dirty="0"/>
          </a:p>
        </p:txBody>
      </p:sp>
    </p:spTree>
    <p:extLst>
      <p:ext uri="{BB962C8B-B14F-4D97-AF65-F5344CB8AC3E}">
        <p14:creationId xmlns:p14="http://schemas.microsoft.com/office/powerpoint/2010/main" val="39102940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5"/>
          </p:nvPr>
        </p:nvSpPr>
        <p:spPr>
          <a:xfrm>
            <a:off x="457200" y="2996952"/>
            <a:ext cx="7859216" cy="2376264"/>
          </a:xfrm>
        </p:spPr>
        <p:txBody>
          <a:bodyPr>
            <a:normAutofit/>
          </a:bodyPr>
          <a:lstStyle/>
          <a:p>
            <a:pPr algn="l" rtl="0"/>
            <a:r>
              <a:rPr lang="en-US" dirty="0" smtClean="0"/>
              <a:t>As can be seen in the next slide, the network becomes more and more active due to the increase in AC connectivity. </a:t>
            </a:r>
            <a:endParaRPr lang="en-US" dirty="0"/>
          </a:p>
          <a:p>
            <a:pPr algn="l" rtl="0"/>
            <a:r>
              <a:rPr lang="en-US" dirty="0" smtClean="0"/>
              <a:t>At the highest level of connectivity probability, it is easy to notice </a:t>
            </a:r>
            <a:r>
              <a:rPr lang="en-US" dirty="0"/>
              <a:t>the “</a:t>
            </a:r>
            <a:r>
              <a:rPr lang="en-US" dirty="0" smtClean="0"/>
              <a:t>columns” of  synchronous spiking.</a:t>
            </a:r>
          </a:p>
          <a:p>
            <a:pPr algn="l" rtl="0"/>
            <a:endParaRPr lang="he-IL" dirty="0"/>
          </a:p>
        </p:txBody>
      </p:sp>
      <p:sp>
        <p:nvSpPr>
          <p:cNvPr id="14" name="Title 1"/>
          <p:cNvSpPr>
            <a:spLocks noGrp="1"/>
          </p:cNvSpPr>
          <p:nvPr>
            <p:ph type="title"/>
          </p:nvPr>
        </p:nvSpPr>
        <p:spPr/>
        <p:txBody>
          <a:bodyPr>
            <a:normAutofit fontScale="90000"/>
          </a:bodyPr>
          <a:lstStyle/>
          <a:p>
            <a:r>
              <a:rPr lang="he-IL" dirty="0" smtClean="0"/>
              <a:t> </a:t>
            </a:r>
            <a:r>
              <a:rPr lang="en-US" dirty="0" smtClean="0"/>
              <a:t>Simulation 1 – Post synaptic raster plot</a:t>
            </a:r>
            <a:endParaRPr lang="he-IL" dirty="0"/>
          </a:p>
        </p:txBody>
      </p:sp>
    </p:spTree>
    <p:extLst>
      <p:ext uri="{BB962C8B-B14F-4D97-AF65-F5344CB8AC3E}">
        <p14:creationId xmlns:p14="http://schemas.microsoft.com/office/powerpoint/2010/main" val="30183282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he-IL" dirty="0" smtClean="0"/>
              <a:t> </a:t>
            </a:r>
            <a:r>
              <a:rPr lang="en-US" dirty="0" smtClean="0"/>
              <a:t>Simulation 1 – Post synaptic raster plot</a:t>
            </a:r>
            <a:endParaRPr lang="he-IL" dirty="0"/>
          </a:p>
        </p:txBody>
      </p:sp>
      <p:sp>
        <p:nvSpPr>
          <p:cNvPr id="46" name="Text Placeholder 45"/>
          <p:cNvSpPr txBox="1">
            <a:spLocks noGrp="1"/>
          </p:cNvSpPr>
          <p:nvPr>
            <p:ph type="body" sz="quarter" idx="15"/>
          </p:nvPr>
        </p:nvSpPr>
        <p:spPr>
          <a:prstGeom prst="rect">
            <a:avLst/>
          </a:prstGeom>
          <a:noFill/>
        </p:spPr>
        <p:txBody>
          <a:bodyPr wrap="square" rtlCol="1">
            <a:spAutoFit/>
          </a:bodyPr>
          <a:lstStyle/>
          <a:p>
            <a:pPr algn="l" rtl="0"/>
            <a:r>
              <a:rPr lang="en-US" dirty="0" err="1" smtClean="0"/>
              <a:t>pAC</a:t>
            </a:r>
            <a:r>
              <a:rPr lang="en-US" dirty="0" smtClean="0"/>
              <a:t> = 0</a:t>
            </a:r>
          </a:p>
        </p:txBody>
      </p:sp>
      <p:sp>
        <p:nvSpPr>
          <p:cNvPr id="47" name="Text Placeholder 46"/>
          <p:cNvSpPr txBox="1">
            <a:spLocks noGrp="1"/>
          </p:cNvSpPr>
          <p:nvPr>
            <p:ph type="body" sz="quarter" idx="17"/>
          </p:nvPr>
        </p:nvSpPr>
        <p:spPr>
          <a:prstGeom prst="rect">
            <a:avLst/>
          </a:prstGeom>
          <a:noFill/>
        </p:spPr>
        <p:txBody>
          <a:bodyPr wrap="square" rtlCol="1">
            <a:spAutoFit/>
          </a:bodyPr>
          <a:lstStyle/>
          <a:p>
            <a:pPr algn="l" rtl="0"/>
            <a:r>
              <a:rPr lang="en-US" dirty="0" err="1" smtClean="0"/>
              <a:t>pAC</a:t>
            </a:r>
            <a:r>
              <a:rPr lang="en-US" dirty="0" smtClean="0"/>
              <a:t> = 0.1</a:t>
            </a:r>
          </a:p>
        </p:txBody>
      </p:sp>
      <p:sp>
        <p:nvSpPr>
          <p:cNvPr id="48" name="Text Placeholder 47"/>
          <p:cNvSpPr txBox="1">
            <a:spLocks noGrp="1"/>
          </p:cNvSpPr>
          <p:nvPr>
            <p:ph type="body" sz="quarter" idx="19"/>
          </p:nvPr>
        </p:nvSpPr>
        <p:spPr>
          <a:prstGeom prst="rect">
            <a:avLst/>
          </a:prstGeom>
          <a:noFill/>
        </p:spPr>
        <p:txBody>
          <a:bodyPr wrap="square" rtlCol="1">
            <a:spAutoFit/>
          </a:bodyPr>
          <a:lstStyle/>
          <a:p>
            <a:pPr algn="l" rtl="0"/>
            <a:r>
              <a:rPr lang="en-US" dirty="0" err="1" smtClean="0"/>
              <a:t>pAC</a:t>
            </a:r>
            <a:r>
              <a:rPr lang="en-US" dirty="0" smtClean="0"/>
              <a:t> = 0.2</a:t>
            </a:r>
          </a:p>
        </p:txBody>
      </p:sp>
      <p:sp>
        <p:nvSpPr>
          <p:cNvPr id="49" name="Text Placeholder 48"/>
          <p:cNvSpPr txBox="1">
            <a:spLocks noGrp="1"/>
          </p:cNvSpPr>
          <p:nvPr>
            <p:ph type="body" sz="quarter" idx="20"/>
          </p:nvPr>
        </p:nvSpPr>
        <p:spPr>
          <a:prstGeom prst="rect">
            <a:avLst/>
          </a:prstGeom>
          <a:noFill/>
        </p:spPr>
        <p:txBody>
          <a:bodyPr wrap="square" rtlCol="1">
            <a:spAutoFit/>
          </a:bodyPr>
          <a:lstStyle/>
          <a:p>
            <a:pPr algn="l" rtl="0"/>
            <a:r>
              <a:rPr lang="en-US" dirty="0" err="1" smtClean="0"/>
              <a:t>pAC</a:t>
            </a:r>
            <a:r>
              <a:rPr lang="en-US" dirty="0" smtClean="0"/>
              <a:t> = 0.3</a:t>
            </a:r>
          </a:p>
        </p:txBody>
      </p:sp>
      <p:sp>
        <p:nvSpPr>
          <p:cNvPr id="50" name="Text Placeholder 49"/>
          <p:cNvSpPr txBox="1">
            <a:spLocks noGrp="1"/>
          </p:cNvSpPr>
          <p:nvPr>
            <p:ph type="body" sz="quarter" idx="21"/>
          </p:nvPr>
        </p:nvSpPr>
        <p:spPr>
          <a:prstGeom prst="rect">
            <a:avLst/>
          </a:prstGeom>
          <a:noFill/>
        </p:spPr>
        <p:txBody>
          <a:bodyPr wrap="square" rtlCol="1">
            <a:spAutoFit/>
          </a:bodyPr>
          <a:lstStyle/>
          <a:p>
            <a:pPr algn="l" rtl="0"/>
            <a:r>
              <a:rPr lang="en-US" dirty="0" err="1" smtClean="0"/>
              <a:t>pAC</a:t>
            </a:r>
            <a:r>
              <a:rPr lang="en-US" dirty="0" smtClean="0"/>
              <a:t> = 0.4</a:t>
            </a:r>
          </a:p>
        </p:txBody>
      </p:sp>
      <p:pic>
        <p:nvPicPr>
          <p:cNvPr id="15" name="Picture Placeholder 14"/>
          <p:cNvPicPr>
            <a:picLocks noGrp="1" noChangeAspect="1"/>
          </p:cNvPicPr>
          <p:nvPr>
            <p:ph type="pic" sz="quarter" idx="12"/>
          </p:nvPr>
        </p:nvPicPr>
        <p:blipFill>
          <a:blip r:embed="rId2" cstate="print">
            <a:extLst>
              <a:ext uri="{28A0092B-C50C-407E-A947-70E740481C1C}">
                <a14:useLocalDpi xmlns:a14="http://schemas.microsoft.com/office/drawing/2010/main" val="0"/>
              </a:ext>
            </a:extLst>
          </a:blip>
          <a:srcRect l="773" r="773"/>
          <a:stretch>
            <a:fillRect/>
          </a:stretch>
        </p:blipFill>
        <p:spPr/>
      </p:pic>
      <p:pic>
        <p:nvPicPr>
          <p:cNvPr id="14" name="Picture Placeholder 13"/>
          <p:cNvPicPr>
            <a:picLocks noGrp="1" noChangeAspect="1"/>
          </p:cNvPicPr>
          <p:nvPr>
            <p:ph type="pic" sz="quarter" idx="11"/>
          </p:nvPr>
        </p:nvPicPr>
        <p:blipFill>
          <a:blip r:embed="rId3" cstate="print">
            <a:extLst>
              <a:ext uri="{28A0092B-C50C-407E-A947-70E740481C1C}">
                <a14:useLocalDpi xmlns:a14="http://schemas.microsoft.com/office/drawing/2010/main" val="0"/>
              </a:ext>
            </a:extLst>
          </a:blip>
          <a:srcRect l="742" r="742"/>
          <a:stretch>
            <a:fillRect/>
          </a:stretch>
        </p:blipFill>
        <p:spPr/>
      </p:pic>
      <p:pic>
        <p:nvPicPr>
          <p:cNvPr id="13" name="Picture Placeholder 12"/>
          <p:cNvPicPr>
            <a:picLocks noGrp="1" noChangeAspect="1"/>
          </p:cNvPicPr>
          <p:nvPr>
            <p:ph type="pic" sz="quarter" idx="10"/>
          </p:nvPr>
        </p:nvPicPr>
        <p:blipFill>
          <a:blip r:embed="rId4" cstate="print">
            <a:extLst>
              <a:ext uri="{28A0092B-C50C-407E-A947-70E740481C1C}">
                <a14:useLocalDpi xmlns:a14="http://schemas.microsoft.com/office/drawing/2010/main" val="0"/>
              </a:ext>
            </a:extLst>
          </a:blip>
          <a:srcRect l="773" r="773"/>
          <a:stretch>
            <a:fillRect/>
          </a:stretch>
        </p:blipFill>
        <p:spPr/>
      </p:pic>
      <p:pic>
        <p:nvPicPr>
          <p:cNvPr id="16" name="Picture Placeholder 15"/>
          <p:cNvPicPr>
            <a:picLocks noGrp="1" noChangeAspect="1"/>
          </p:cNvPicPr>
          <p:nvPr>
            <p:ph type="pic" sz="quarter" idx="13"/>
          </p:nvPr>
        </p:nvPicPr>
        <p:blipFill>
          <a:blip r:embed="rId5" cstate="print">
            <a:extLst>
              <a:ext uri="{28A0092B-C50C-407E-A947-70E740481C1C}">
                <a14:useLocalDpi xmlns:a14="http://schemas.microsoft.com/office/drawing/2010/main" val="0"/>
              </a:ext>
            </a:extLst>
          </a:blip>
          <a:srcRect l="773" r="773"/>
          <a:stretch>
            <a:fillRect/>
          </a:stretch>
        </p:blipFill>
        <p:spPr/>
      </p:pic>
      <p:pic>
        <p:nvPicPr>
          <p:cNvPr id="17" name="Picture Placeholder 16"/>
          <p:cNvPicPr>
            <a:picLocks noGrp="1" noChangeAspect="1"/>
          </p:cNvPicPr>
          <p:nvPr>
            <p:ph type="pic" sz="quarter" idx="14"/>
          </p:nvPr>
        </p:nvPicPr>
        <p:blipFill>
          <a:blip r:embed="rId6" cstate="print">
            <a:extLst>
              <a:ext uri="{28A0092B-C50C-407E-A947-70E740481C1C}">
                <a14:useLocalDpi xmlns:a14="http://schemas.microsoft.com/office/drawing/2010/main" val="0"/>
              </a:ext>
            </a:extLst>
          </a:blip>
          <a:srcRect l="773" r="773"/>
          <a:stretch>
            <a:fillRect/>
          </a:stretch>
        </p:blipFill>
        <p:spPr/>
      </p:pic>
    </p:spTree>
    <p:extLst>
      <p:ext uri="{BB962C8B-B14F-4D97-AF65-F5344CB8AC3E}">
        <p14:creationId xmlns:p14="http://schemas.microsoft.com/office/powerpoint/2010/main" val="404753247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he-IL" dirty="0" smtClean="0"/>
              <a:t> </a:t>
            </a:r>
            <a:r>
              <a:rPr lang="en-US" dirty="0" smtClean="0"/>
              <a:t>Simulation 1 – Synchronicity indicator</a:t>
            </a:r>
            <a:endParaRPr lang="he-IL" dirty="0"/>
          </a:p>
        </p:txBody>
      </p:sp>
      <p:sp>
        <p:nvSpPr>
          <p:cNvPr id="7" name="Text Placeholder 6"/>
          <p:cNvSpPr>
            <a:spLocks noGrp="1"/>
          </p:cNvSpPr>
          <p:nvPr>
            <p:ph type="body" sz="quarter" idx="10"/>
          </p:nvPr>
        </p:nvSpPr>
        <p:spPr/>
        <p:txBody>
          <a:bodyPr/>
          <a:lstStyle/>
          <a:p>
            <a:pPr algn="l" rtl="0"/>
            <a:r>
              <a:rPr lang="en-US" dirty="0" smtClean="0"/>
              <a:t>Comparing the different connectivity probabilities using the synchronicity index, it is possible to see that the index grows as the probability of AC connections grows. </a:t>
            </a:r>
            <a:endParaRPr lang="he-IL" dirty="0"/>
          </a:p>
        </p:txBody>
      </p:sp>
      <p:pic>
        <p:nvPicPr>
          <p:cNvPr id="9" name="Content Placeholder 8"/>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572000" y="3109913"/>
            <a:ext cx="4114800" cy="3086100"/>
          </a:xfrm>
          <a:prstGeom prst="rect">
            <a:avLst/>
          </a:prstGeom>
        </p:spPr>
      </p:pic>
    </p:spTree>
    <p:extLst>
      <p:ext uri="{BB962C8B-B14F-4D97-AF65-F5344CB8AC3E}">
        <p14:creationId xmlns:p14="http://schemas.microsoft.com/office/powerpoint/2010/main" val="18322697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9552" y="2636912"/>
            <a:ext cx="8147248" cy="2016224"/>
          </a:xfrm>
        </p:spPr>
        <p:txBody>
          <a:bodyPr/>
          <a:lstStyle/>
          <a:p>
            <a:pPr algn="l" rtl="0"/>
            <a:r>
              <a:rPr lang="en-US" dirty="0" smtClean="0"/>
              <a:t>For the second simulation, we used the following table in order to test the response of our model to varying parameters.</a:t>
            </a:r>
          </a:p>
          <a:p>
            <a:pPr algn="l" rtl="0"/>
            <a:r>
              <a:rPr lang="en-US" dirty="0" smtClean="0"/>
              <a:t>The AC connection probability for this simulation was set to 0.1.</a:t>
            </a:r>
          </a:p>
          <a:p>
            <a:pPr algn="l" rtl="0"/>
            <a:endParaRPr lang="en-US" dirty="0" smtClean="0"/>
          </a:p>
          <a:p>
            <a:pPr algn="l" rtl="0"/>
            <a:endParaRPr lang="he-IL" dirty="0"/>
          </a:p>
        </p:txBody>
      </p:sp>
      <p:sp>
        <p:nvSpPr>
          <p:cNvPr id="3" name="Title 2"/>
          <p:cNvSpPr>
            <a:spLocks noGrp="1"/>
          </p:cNvSpPr>
          <p:nvPr>
            <p:ph type="title"/>
          </p:nvPr>
        </p:nvSpPr>
        <p:spPr/>
        <p:txBody>
          <a:bodyPr>
            <a:normAutofit/>
          </a:bodyPr>
          <a:lstStyle/>
          <a:p>
            <a:r>
              <a:rPr lang="en-US" dirty="0" smtClean="0"/>
              <a:t>Simulation 2</a:t>
            </a:r>
            <a:endParaRPr lang="he-IL" dirty="0"/>
          </a:p>
        </p:txBody>
      </p:sp>
    </p:spTree>
    <p:extLst>
      <p:ext uri="{BB962C8B-B14F-4D97-AF65-F5344CB8AC3E}">
        <p14:creationId xmlns:p14="http://schemas.microsoft.com/office/powerpoint/2010/main" val="49512030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Simulation 2 – Table of parameters used to simulate different behaviors</a:t>
            </a:r>
            <a:endParaRPr lang="he-IL" dirty="0"/>
          </a:p>
        </p:txBody>
      </p:sp>
      <p:graphicFrame>
        <p:nvGraphicFramePr>
          <p:cNvPr id="5" name="Table 4"/>
          <p:cNvGraphicFramePr>
            <a:graphicFrameLocks noGrp="1"/>
          </p:cNvGraphicFramePr>
          <p:nvPr>
            <p:extLst>
              <p:ext uri="{D42A27DB-BD31-4B8C-83A1-F6EECF244321}">
                <p14:modId xmlns:p14="http://schemas.microsoft.com/office/powerpoint/2010/main" val="3347513681"/>
              </p:ext>
            </p:extLst>
          </p:nvPr>
        </p:nvGraphicFramePr>
        <p:xfrm>
          <a:off x="899592" y="2924944"/>
          <a:ext cx="7200800" cy="2895600"/>
        </p:xfrm>
        <a:graphic>
          <a:graphicData uri="http://schemas.openxmlformats.org/drawingml/2006/table">
            <a:tbl>
              <a:tblPr rtl="1" firstRow="1" bandRow="1">
                <a:tableStyleId>{5C22544A-7EE6-4342-B048-85BDC9FD1C3A}</a:tableStyleId>
              </a:tblPr>
              <a:tblGrid>
                <a:gridCol w="1440160"/>
                <a:gridCol w="1440160"/>
                <a:gridCol w="1440160"/>
                <a:gridCol w="1440160"/>
                <a:gridCol w="1440160"/>
              </a:tblGrid>
              <a:tr h="401507">
                <a:tc>
                  <a:txBody>
                    <a:bodyPr/>
                    <a:lstStyle/>
                    <a:p>
                      <a:pPr algn="ctr" rtl="0"/>
                      <a:r>
                        <a:rPr lang="en-US" sz="1400" dirty="0" smtClean="0"/>
                        <a:t>f</a:t>
                      </a:r>
                      <a:endParaRPr lang="he-IL" sz="1400" dirty="0"/>
                    </a:p>
                  </a:txBody>
                  <a:tcPr/>
                </a:tc>
                <a:tc>
                  <a:txBody>
                    <a:bodyPr/>
                    <a:lstStyle/>
                    <a:p>
                      <a:pPr algn="ctr" rtl="0"/>
                      <a:r>
                        <a:rPr lang="en-US" sz="1400" dirty="0" smtClean="0"/>
                        <a:t>U</a:t>
                      </a:r>
                      <a:endParaRPr lang="he-IL" sz="1400" dirty="0"/>
                    </a:p>
                  </a:txBody>
                  <a:tcPr/>
                </a:tc>
                <a:tc>
                  <a:txBody>
                    <a:bodyPr/>
                    <a:lstStyle/>
                    <a:p>
                      <a:pPr algn="ctr" rtl="0"/>
                      <a:r>
                        <a:rPr lang="en-US" sz="1400" dirty="0" smtClean="0"/>
                        <a:t>F(s)</a:t>
                      </a:r>
                      <a:endParaRPr lang="he-IL" sz="1400" dirty="0"/>
                    </a:p>
                  </a:txBody>
                  <a:tcPr/>
                </a:tc>
                <a:tc>
                  <a:txBody>
                    <a:bodyPr/>
                    <a:lstStyle/>
                    <a:p>
                      <a:pPr algn="ctr" rtl="0"/>
                      <a:r>
                        <a:rPr lang="en-US" sz="1400" dirty="0" smtClean="0"/>
                        <a:t>D(s)</a:t>
                      </a:r>
                      <a:endParaRPr lang="he-IL" sz="1400" dirty="0"/>
                    </a:p>
                  </a:txBody>
                  <a:tcPr/>
                </a:tc>
                <a:tc>
                  <a:txBody>
                    <a:bodyPr/>
                    <a:lstStyle/>
                    <a:p>
                      <a:pPr algn="ctr" rtl="0"/>
                      <a:r>
                        <a:rPr lang="en-US" sz="1400" dirty="0" smtClean="0"/>
                        <a:t>Synaptic dynamics</a:t>
                      </a:r>
                      <a:r>
                        <a:rPr lang="en-US" sz="1400" baseline="0" dirty="0" smtClean="0"/>
                        <a:t> regime</a:t>
                      </a:r>
                      <a:endParaRPr lang="he-IL" sz="1400" dirty="0"/>
                    </a:p>
                  </a:txBody>
                  <a:tcPr/>
                </a:tc>
              </a:tr>
              <a:tr h="401507">
                <a:tc>
                  <a:txBody>
                    <a:bodyPr/>
                    <a:lstStyle/>
                    <a:p>
                      <a:pPr algn="ctr" rtl="0"/>
                      <a:r>
                        <a:rPr lang="en-US" sz="1400" dirty="0" smtClean="0"/>
                        <a:t>0.05</a:t>
                      </a:r>
                      <a:endParaRPr lang="he-IL" sz="1400" dirty="0"/>
                    </a:p>
                  </a:txBody>
                  <a:tcPr/>
                </a:tc>
                <a:tc>
                  <a:txBody>
                    <a:bodyPr/>
                    <a:lstStyle/>
                    <a:p>
                      <a:pPr algn="ctr" rtl="0"/>
                      <a:r>
                        <a:rPr lang="en-US" sz="1400" dirty="0" smtClean="0"/>
                        <a:t>0.7</a:t>
                      </a:r>
                      <a:endParaRPr lang="he-IL" sz="1400" dirty="0"/>
                    </a:p>
                  </a:txBody>
                  <a:tcPr/>
                </a:tc>
                <a:tc>
                  <a:txBody>
                    <a:bodyPr/>
                    <a:lstStyle/>
                    <a:p>
                      <a:pPr algn="ctr" rtl="0"/>
                      <a:r>
                        <a:rPr lang="en-US" sz="1400" dirty="0" smtClean="0"/>
                        <a:t>0.02</a:t>
                      </a:r>
                      <a:endParaRPr lang="he-IL" sz="1400" dirty="0"/>
                    </a:p>
                  </a:txBody>
                  <a:tcPr/>
                </a:tc>
                <a:tc>
                  <a:txBody>
                    <a:bodyPr/>
                    <a:lstStyle/>
                    <a:p>
                      <a:pPr algn="ctr" rtl="0"/>
                      <a:r>
                        <a:rPr lang="en-US" sz="1400" dirty="0" smtClean="0"/>
                        <a:t>1.7</a:t>
                      </a:r>
                      <a:endParaRPr lang="he-IL" sz="1400" dirty="0"/>
                    </a:p>
                  </a:txBody>
                  <a:tcPr/>
                </a:tc>
                <a:tc>
                  <a:txBody>
                    <a:bodyPr/>
                    <a:lstStyle/>
                    <a:p>
                      <a:pPr algn="l" rtl="0"/>
                      <a:r>
                        <a:rPr lang="en-US" sz="1400" dirty="0" smtClean="0"/>
                        <a:t>Strong depression</a:t>
                      </a:r>
                      <a:endParaRPr lang="he-IL" sz="1400" dirty="0"/>
                    </a:p>
                  </a:txBody>
                  <a:tcPr/>
                </a:tc>
              </a:tr>
              <a:tr h="259408">
                <a:tc>
                  <a:txBody>
                    <a:bodyPr/>
                    <a:lstStyle/>
                    <a:p>
                      <a:pPr algn="ctr" rtl="0"/>
                      <a:r>
                        <a:rPr lang="en-US" sz="1400" dirty="0" smtClean="0"/>
                        <a:t>0.05</a:t>
                      </a:r>
                      <a:endParaRPr lang="he-IL" sz="1400" dirty="0"/>
                    </a:p>
                  </a:txBody>
                  <a:tcPr/>
                </a:tc>
                <a:tc>
                  <a:txBody>
                    <a:bodyPr/>
                    <a:lstStyle/>
                    <a:p>
                      <a:pPr algn="ctr" rtl="0"/>
                      <a:r>
                        <a:rPr lang="en-US" sz="1400" dirty="0" smtClean="0"/>
                        <a:t>0.5</a:t>
                      </a:r>
                      <a:endParaRPr lang="he-IL" sz="1400" dirty="0"/>
                    </a:p>
                  </a:txBody>
                  <a:tcPr/>
                </a:tc>
                <a:tc>
                  <a:txBody>
                    <a:bodyPr/>
                    <a:lstStyle/>
                    <a:p>
                      <a:pPr algn="ctr" rtl="0"/>
                      <a:r>
                        <a:rPr lang="en-US" sz="1400" dirty="0" smtClean="0"/>
                        <a:t>0.05</a:t>
                      </a:r>
                      <a:endParaRPr lang="he-IL" sz="1400" dirty="0"/>
                    </a:p>
                  </a:txBody>
                  <a:tcPr/>
                </a:tc>
                <a:tc>
                  <a:txBody>
                    <a:bodyPr/>
                    <a:lstStyle/>
                    <a:p>
                      <a:pPr algn="ctr" rtl="0"/>
                      <a:r>
                        <a:rPr lang="en-US" sz="1400" dirty="0" smtClean="0"/>
                        <a:t>0.5</a:t>
                      </a:r>
                      <a:endParaRPr lang="he-IL" sz="1400" dirty="0"/>
                    </a:p>
                  </a:txBody>
                  <a:tcPr/>
                </a:tc>
                <a:tc>
                  <a:txBody>
                    <a:bodyPr/>
                    <a:lstStyle/>
                    <a:p>
                      <a:pPr algn="l" rtl="0"/>
                      <a:r>
                        <a:rPr lang="en-US" sz="1400" dirty="0" smtClean="0"/>
                        <a:t>Depression</a:t>
                      </a:r>
                      <a:endParaRPr lang="he-IL" sz="1400" dirty="0"/>
                    </a:p>
                  </a:txBody>
                  <a:tcPr/>
                </a:tc>
              </a:tr>
              <a:tr h="401507">
                <a:tc>
                  <a:txBody>
                    <a:bodyPr/>
                    <a:lstStyle/>
                    <a:p>
                      <a:pPr algn="ctr" rtl="0"/>
                      <a:r>
                        <a:rPr lang="en-US" sz="1400" dirty="0" smtClean="0"/>
                        <a:t>0.3</a:t>
                      </a:r>
                      <a:endParaRPr lang="he-IL" sz="1400" dirty="0"/>
                    </a:p>
                  </a:txBody>
                  <a:tcPr/>
                </a:tc>
                <a:tc>
                  <a:txBody>
                    <a:bodyPr/>
                    <a:lstStyle/>
                    <a:p>
                      <a:pPr algn="ctr" rtl="0"/>
                      <a:r>
                        <a:rPr lang="en-US" sz="1400" dirty="0" smtClean="0"/>
                        <a:t>0.25</a:t>
                      </a:r>
                      <a:endParaRPr lang="he-IL" sz="1400" dirty="0"/>
                    </a:p>
                  </a:txBody>
                  <a:tcPr/>
                </a:tc>
                <a:tc>
                  <a:txBody>
                    <a:bodyPr/>
                    <a:lstStyle/>
                    <a:p>
                      <a:pPr algn="ctr" rtl="0"/>
                      <a:r>
                        <a:rPr lang="en-US" sz="1400" dirty="0" smtClean="0"/>
                        <a:t>0.2</a:t>
                      </a:r>
                      <a:endParaRPr lang="he-IL" sz="1400" dirty="0"/>
                    </a:p>
                  </a:txBody>
                  <a:tcPr/>
                </a:tc>
                <a:tc>
                  <a:txBody>
                    <a:bodyPr/>
                    <a:lstStyle/>
                    <a:p>
                      <a:pPr algn="ctr" rtl="0"/>
                      <a:r>
                        <a:rPr lang="en-US" sz="1400" dirty="0" smtClean="0"/>
                        <a:t>0.2</a:t>
                      </a:r>
                      <a:endParaRPr lang="he-IL" sz="1400" dirty="0"/>
                    </a:p>
                  </a:txBody>
                  <a:tcPr/>
                </a:tc>
                <a:tc>
                  <a:txBody>
                    <a:bodyPr/>
                    <a:lstStyle/>
                    <a:p>
                      <a:pPr algn="l" rtl="0"/>
                      <a:r>
                        <a:rPr lang="en-US" sz="1400" dirty="0" smtClean="0"/>
                        <a:t>Facilitation-depression</a:t>
                      </a:r>
                      <a:endParaRPr lang="he-IL" sz="1400" dirty="0"/>
                    </a:p>
                  </a:txBody>
                  <a:tcPr/>
                </a:tc>
              </a:tr>
              <a:tr h="259408">
                <a:tc>
                  <a:txBody>
                    <a:bodyPr/>
                    <a:lstStyle/>
                    <a:p>
                      <a:pPr algn="ctr" rtl="0"/>
                      <a:r>
                        <a:rPr lang="en-US" sz="1400" dirty="0" smtClean="0"/>
                        <a:t>0.15</a:t>
                      </a:r>
                      <a:endParaRPr lang="he-IL" sz="1400" dirty="0"/>
                    </a:p>
                  </a:txBody>
                  <a:tcPr/>
                </a:tc>
                <a:tc>
                  <a:txBody>
                    <a:bodyPr/>
                    <a:lstStyle/>
                    <a:p>
                      <a:pPr algn="ctr" rtl="0"/>
                      <a:r>
                        <a:rPr lang="en-US" sz="1400" dirty="0" smtClean="0"/>
                        <a:t>0.15</a:t>
                      </a:r>
                      <a:endParaRPr lang="he-IL" sz="1400" dirty="0"/>
                    </a:p>
                  </a:txBody>
                  <a:tcPr/>
                </a:tc>
                <a:tc>
                  <a:txBody>
                    <a:bodyPr/>
                    <a:lstStyle/>
                    <a:p>
                      <a:pPr algn="ctr" rtl="0"/>
                      <a:r>
                        <a:rPr lang="en-US" sz="1400" dirty="0" smtClean="0"/>
                        <a:t>0.5</a:t>
                      </a:r>
                      <a:endParaRPr lang="he-IL" sz="1400" dirty="0"/>
                    </a:p>
                  </a:txBody>
                  <a:tcPr/>
                </a:tc>
                <a:tc>
                  <a:txBody>
                    <a:bodyPr/>
                    <a:lstStyle/>
                    <a:p>
                      <a:pPr algn="ctr" rtl="0"/>
                      <a:r>
                        <a:rPr lang="en-US" sz="1400" dirty="0" smtClean="0"/>
                        <a:t>0.05</a:t>
                      </a:r>
                      <a:endParaRPr lang="he-IL" sz="1400" dirty="0"/>
                    </a:p>
                  </a:txBody>
                  <a:tcPr/>
                </a:tc>
                <a:tc>
                  <a:txBody>
                    <a:bodyPr/>
                    <a:lstStyle/>
                    <a:p>
                      <a:pPr algn="l" rtl="0"/>
                      <a:r>
                        <a:rPr lang="en-US" sz="1400" dirty="0" smtClean="0"/>
                        <a:t>Facilitation</a:t>
                      </a:r>
                      <a:endParaRPr lang="he-IL" sz="1400" dirty="0"/>
                    </a:p>
                  </a:txBody>
                  <a:tcPr/>
                </a:tc>
              </a:tr>
              <a:tr h="259408">
                <a:tc>
                  <a:txBody>
                    <a:bodyPr/>
                    <a:lstStyle/>
                    <a:p>
                      <a:pPr algn="ctr" rtl="0"/>
                      <a:r>
                        <a:rPr lang="en-US" sz="1400" dirty="0" smtClean="0"/>
                        <a:t>0.11</a:t>
                      </a:r>
                      <a:endParaRPr lang="he-IL" sz="1400" dirty="0"/>
                    </a:p>
                  </a:txBody>
                  <a:tcPr/>
                </a:tc>
                <a:tc>
                  <a:txBody>
                    <a:bodyPr/>
                    <a:lstStyle/>
                    <a:p>
                      <a:pPr algn="ctr" rtl="0"/>
                      <a:r>
                        <a:rPr lang="en-US" sz="1400" dirty="0" smtClean="0"/>
                        <a:t>0.1</a:t>
                      </a:r>
                      <a:endParaRPr lang="he-IL" sz="1400" dirty="0"/>
                    </a:p>
                  </a:txBody>
                  <a:tcPr/>
                </a:tc>
                <a:tc>
                  <a:txBody>
                    <a:bodyPr/>
                    <a:lstStyle/>
                    <a:p>
                      <a:pPr algn="ctr" rtl="0"/>
                      <a:r>
                        <a:rPr lang="en-US" sz="1400" dirty="0" smtClean="0"/>
                        <a:t>1.7</a:t>
                      </a:r>
                      <a:endParaRPr lang="he-IL" sz="1400" dirty="0"/>
                    </a:p>
                  </a:txBody>
                  <a:tcPr/>
                </a:tc>
                <a:tc>
                  <a:txBody>
                    <a:bodyPr/>
                    <a:lstStyle/>
                    <a:p>
                      <a:pPr algn="ctr" rtl="0"/>
                      <a:r>
                        <a:rPr lang="en-US" sz="1400" dirty="0" smtClean="0"/>
                        <a:t>0.02</a:t>
                      </a:r>
                      <a:endParaRPr lang="he-IL" sz="1400" dirty="0"/>
                    </a:p>
                  </a:txBody>
                  <a:tcPr/>
                </a:tc>
                <a:tc>
                  <a:txBody>
                    <a:bodyPr/>
                    <a:lstStyle/>
                    <a:p>
                      <a:pPr algn="l" rtl="0"/>
                      <a:r>
                        <a:rPr lang="en-US" sz="1400" dirty="0" smtClean="0"/>
                        <a:t>Strong facilitation</a:t>
                      </a:r>
                      <a:endParaRPr lang="he-IL" sz="1400" dirty="0"/>
                    </a:p>
                  </a:txBody>
                  <a:tcPr/>
                </a:tc>
              </a:tr>
            </a:tbl>
          </a:graphicData>
        </a:graphic>
      </p:graphicFrame>
    </p:spTree>
    <p:extLst>
      <p:ext uri="{BB962C8B-B14F-4D97-AF65-F5344CB8AC3E}">
        <p14:creationId xmlns:p14="http://schemas.microsoft.com/office/powerpoint/2010/main" val="154098893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Placeholder 14"/>
          <p:cNvPicPr>
            <a:picLocks noGrp="1" noChangeAspect="1"/>
          </p:cNvPicPr>
          <p:nvPr>
            <p:ph type="pic" sz="quarter" idx="10"/>
          </p:nvPr>
        </p:nvPicPr>
        <p:blipFill>
          <a:blip r:embed="rId2" cstate="print">
            <a:extLst>
              <a:ext uri="{28A0092B-C50C-407E-A947-70E740481C1C}">
                <a14:useLocalDpi xmlns:a14="http://schemas.microsoft.com/office/drawing/2010/main" val="0"/>
              </a:ext>
            </a:extLst>
          </a:blip>
          <a:srcRect l="773" r="773"/>
          <a:stretch>
            <a:fillRect/>
          </a:stretch>
        </p:blipFill>
        <p:spPr/>
      </p:pic>
      <p:pic>
        <p:nvPicPr>
          <p:cNvPr id="16" name="Picture Placeholder 15"/>
          <p:cNvPicPr>
            <a:picLocks noGrp="1" noChangeAspect="1"/>
          </p:cNvPicPr>
          <p:nvPr>
            <p:ph type="pic" sz="quarter" idx="11"/>
          </p:nvPr>
        </p:nvPicPr>
        <p:blipFill>
          <a:blip r:embed="rId3" cstate="print">
            <a:extLst>
              <a:ext uri="{28A0092B-C50C-407E-A947-70E740481C1C}">
                <a14:useLocalDpi xmlns:a14="http://schemas.microsoft.com/office/drawing/2010/main" val="0"/>
              </a:ext>
            </a:extLst>
          </a:blip>
          <a:srcRect l="742" r="742"/>
          <a:stretch>
            <a:fillRect/>
          </a:stretch>
        </p:blipFill>
        <p:spPr/>
      </p:pic>
      <p:pic>
        <p:nvPicPr>
          <p:cNvPr id="17" name="Picture Placeholder 16"/>
          <p:cNvPicPr>
            <a:picLocks noGrp="1" noChangeAspect="1"/>
          </p:cNvPicPr>
          <p:nvPr>
            <p:ph type="pic" sz="quarter" idx="12"/>
          </p:nvPr>
        </p:nvPicPr>
        <p:blipFill>
          <a:blip r:embed="rId4" cstate="print">
            <a:extLst>
              <a:ext uri="{28A0092B-C50C-407E-A947-70E740481C1C}">
                <a14:useLocalDpi xmlns:a14="http://schemas.microsoft.com/office/drawing/2010/main" val="0"/>
              </a:ext>
            </a:extLst>
          </a:blip>
          <a:srcRect l="773" r="773"/>
          <a:stretch>
            <a:fillRect/>
          </a:stretch>
        </p:blipFill>
        <p:spPr/>
      </p:pic>
      <p:pic>
        <p:nvPicPr>
          <p:cNvPr id="18" name="Picture Placeholder 17"/>
          <p:cNvPicPr>
            <a:picLocks noGrp="1" noChangeAspect="1"/>
          </p:cNvPicPr>
          <p:nvPr>
            <p:ph type="pic" sz="quarter" idx="13"/>
          </p:nvPr>
        </p:nvPicPr>
        <p:blipFill>
          <a:blip r:embed="rId5" cstate="print">
            <a:extLst>
              <a:ext uri="{28A0092B-C50C-407E-A947-70E740481C1C}">
                <a14:useLocalDpi xmlns:a14="http://schemas.microsoft.com/office/drawing/2010/main" val="0"/>
              </a:ext>
            </a:extLst>
          </a:blip>
          <a:srcRect l="773" r="773"/>
          <a:stretch>
            <a:fillRect/>
          </a:stretch>
        </p:blipFill>
        <p:spPr/>
      </p:pic>
      <p:pic>
        <p:nvPicPr>
          <p:cNvPr id="19" name="Picture Placeholder 18"/>
          <p:cNvPicPr>
            <a:picLocks noGrp="1" noChangeAspect="1"/>
          </p:cNvPicPr>
          <p:nvPr>
            <p:ph type="pic" sz="quarter" idx="14"/>
          </p:nvPr>
        </p:nvPicPr>
        <p:blipFill>
          <a:blip r:embed="rId6" cstate="print">
            <a:extLst>
              <a:ext uri="{28A0092B-C50C-407E-A947-70E740481C1C}">
                <a14:useLocalDpi xmlns:a14="http://schemas.microsoft.com/office/drawing/2010/main" val="0"/>
              </a:ext>
            </a:extLst>
          </a:blip>
          <a:srcRect l="773" r="773"/>
          <a:stretch>
            <a:fillRect/>
          </a:stretch>
        </p:blipFill>
        <p:spPr/>
      </p:pic>
      <p:sp>
        <p:nvSpPr>
          <p:cNvPr id="8" name="Text Placeholder 7"/>
          <p:cNvSpPr>
            <a:spLocks noGrp="1"/>
          </p:cNvSpPr>
          <p:nvPr>
            <p:ph type="body" sz="quarter" idx="15"/>
          </p:nvPr>
        </p:nvSpPr>
        <p:spPr/>
        <p:txBody>
          <a:bodyPr>
            <a:normAutofit/>
          </a:bodyPr>
          <a:lstStyle/>
          <a:p>
            <a:pPr algn="l" rtl="0"/>
            <a:r>
              <a:rPr lang="en-US" sz="1600" dirty="0"/>
              <a:t>Strong </a:t>
            </a:r>
            <a:r>
              <a:rPr lang="en-US" sz="1600" dirty="0" smtClean="0"/>
              <a:t>depression</a:t>
            </a:r>
            <a:endParaRPr lang="he-IL" sz="1600" dirty="0"/>
          </a:p>
          <a:p>
            <a:pPr algn="l" rtl="0"/>
            <a:endParaRPr lang="he-IL" sz="1600" dirty="0"/>
          </a:p>
        </p:txBody>
      </p:sp>
      <p:sp>
        <p:nvSpPr>
          <p:cNvPr id="9" name="Text Placeholder 8"/>
          <p:cNvSpPr>
            <a:spLocks noGrp="1"/>
          </p:cNvSpPr>
          <p:nvPr>
            <p:ph type="body" sz="quarter" idx="17"/>
          </p:nvPr>
        </p:nvSpPr>
        <p:spPr/>
        <p:txBody>
          <a:bodyPr>
            <a:normAutofit/>
          </a:bodyPr>
          <a:lstStyle/>
          <a:p>
            <a:pPr algn="l" rtl="0"/>
            <a:r>
              <a:rPr lang="en-US" sz="1600" dirty="0"/>
              <a:t>Depression</a:t>
            </a:r>
            <a:endParaRPr lang="he-IL" sz="1600" dirty="0"/>
          </a:p>
        </p:txBody>
      </p:sp>
      <p:sp>
        <p:nvSpPr>
          <p:cNvPr id="10" name="Text Placeholder 9"/>
          <p:cNvSpPr>
            <a:spLocks noGrp="1"/>
          </p:cNvSpPr>
          <p:nvPr>
            <p:ph type="body" sz="quarter" idx="19"/>
          </p:nvPr>
        </p:nvSpPr>
        <p:spPr/>
        <p:txBody>
          <a:bodyPr>
            <a:noAutofit/>
          </a:bodyPr>
          <a:lstStyle/>
          <a:p>
            <a:pPr algn="l" rtl="0"/>
            <a:r>
              <a:rPr lang="en-US" sz="1600" dirty="0"/>
              <a:t>Facilitation-depression</a:t>
            </a:r>
            <a:endParaRPr lang="he-IL" sz="1600" dirty="0"/>
          </a:p>
        </p:txBody>
      </p:sp>
      <p:sp>
        <p:nvSpPr>
          <p:cNvPr id="11" name="Text Placeholder 10"/>
          <p:cNvSpPr>
            <a:spLocks noGrp="1"/>
          </p:cNvSpPr>
          <p:nvPr>
            <p:ph type="body" sz="quarter" idx="20"/>
          </p:nvPr>
        </p:nvSpPr>
        <p:spPr/>
        <p:txBody>
          <a:bodyPr>
            <a:normAutofit/>
          </a:bodyPr>
          <a:lstStyle/>
          <a:p>
            <a:pPr algn="l" rtl="0"/>
            <a:r>
              <a:rPr lang="en-US" sz="1600" dirty="0"/>
              <a:t>Facilitation</a:t>
            </a:r>
            <a:endParaRPr lang="he-IL" sz="1600" dirty="0"/>
          </a:p>
          <a:p>
            <a:endParaRPr lang="he-IL" dirty="0"/>
          </a:p>
        </p:txBody>
      </p:sp>
      <p:sp>
        <p:nvSpPr>
          <p:cNvPr id="12" name="Text Placeholder 11"/>
          <p:cNvSpPr>
            <a:spLocks noGrp="1"/>
          </p:cNvSpPr>
          <p:nvPr>
            <p:ph type="body" sz="quarter" idx="21"/>
          </p:nvPr>
        </p:nvSpPr>
        <p:spPr/>
        <p:txBody>
          <a:bodyPr>
            <a:normAutofit/>
          </a:bodyPr>
          <a:lstStyle/>
          <a:p>
            <a:pPr algn="l" rtl="0"/>
            <a:r>
              <a:rPr lang="en-US" sz="1600" dirty="0"/>
              <a:t>Strong facilitation</a:t>
            </a:r>
            <a:endParaRPr lang="he-IL" sz="1600" dirty="0"/>
          </a:p>
        </p:txBody>
      </p:sp>
      <p:sp>
        <p:nvSpPr>
          <p:cNvPr id="13" name="Title 2"/>
          <p:cNvSpPr>
            <a:spLocks noGrp="1"/>
          </p:cNvSpPr>
          <p:nvPr>
            <p:ph type="title"/>
          </p:nvPr>
        </p:nvSpPr>
        <p:spPr/>
        <p:txBody>
          <a:bodyPr>
            <a:normAutofit fontScale="90000"/>
          </a:bodyPr>
          <a:lstStyle/>
          <a:p>
            <a:r>
              <a:rPr lang="en-US" dirty="0" smtClean="0"/>
              <a:t>Simulation 2 – Post Synaptic Potential of select neurons </a:t>
            </a:r>
            <a:endParaRPr lang="he-IL" dirty="0"/>
          </a:p>
        </p:txBody>
      </p:sp>
    </p:spTree>
    <p:extLst>
      <p:ext uri="{BB962C8B-B14F-4D97-AF65-F5344CB8AC3E}">
        <p14:creationId xmlns:p14="http://schemas.microsoft.com/office/powerpoint/2010/main" val="21933394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Placeholder 16"/>
          <p:cNvPicPr>
            <a:picLocks noGrp="1" noChangeAspect="1"/>
          </p:cNvPicPr>
          <p:nvPr>
            <p:ph type="pic" sz="quarter" idx="10"/>
          </p:nvPr>
        </p:nvPicPr>
        <p:blipFill>
          <a:blip r:embed="rId2" cstate="print">
            <a:extLst>
              <a:ext uri="{28A0092B-C50C-407E-A947-70E740481C1C}">
                <a14:useLocalDpi xmlns:a14="http://schemas.microsoft.com/office/drawing/2010/main" val="0"/>
              </a:ext>
            </a:extLst>
          </a:blip>
          <a:srcRect l="773" r="773"/>
          <a:stretch>
            <a:fillRect/>
          </a:stretch>
        </p:blipFill>
        <p:spPr/>
      </p:pic>
      <p:pic>
        <p:nvPicPr>
          <p:cNvPr id="18" name="Picture Placeholder 17"/>
          <p:cNvPicPr>
            <a:picLocks noGrp="1" noChangeAspect="1"/>
          </p:cNvPicPr>
          <p:nvPr>
            <p:ph type="pic" sz="quarter" idx="11"/>
          </p:nvPr>
        </p:nvPicPr>
        <p:blipFill>
          <a:blip r:embed="rId3" cstate="print">
            <a:extLst>
              <a:ext uri="{28A0092B-C50C-407E-A947-70E740481C1C}">
                <a14:useLocalDpi xmlns:a14="http://schemas.microsoft.com/office/drawing/2010/main" val="0"/>
              </a:ext>
            </a:extLst>
          </a:blip>
          <a:srcRect l="742" r="742"/>
          <a:stretch>
            <a:fillRect/>
          </a:stretch>
        </p:blipFill>
        <p:spPr/>
      </p:pic>
      <p:pic>
        <p:nvPicPr>
          <p:cNvPr id="19" name="Picture Placeholder 18"/>
          <p:cNvPicPr>
            <a:picLocks noGrp="1" noChangeAspect="1"/>
          </p:cNvPicPr>
          <p:nvPr>
            <p:ph type="pic" sz="quarter" idx="12"/>
          </p:nvPr>
        </p:nvPicPr>
        <p:blipFill>
          <a:blip r:embed="rId4" cstate="print">
            <a:extLst>
              <a:ext uri="{28A0092B-C50C-407E-A947-70E740481C1C}">
                <a14:useLocalDpi xmlns:a14="http://schemas.microsoft.com/office/drawing/2010/main" val="0"/>
              </a:ext>
            </a:extLst>
          </a:blip>
          <a:srcRect l="773" r="773"/>
          <a:stretch>
            <a:fillRect/>
          </a:stretch>
        </p:blipFill>
        <p:spPr/>
      </p:pic>
      <p:pic>
        <p:nvPicPr>
          <p:cNvPr id="20" name="Picture Placeholder 19"/>
          <p:cNvPicPr>
            <a:picLocks noGrp="1" noChangeAspect="1"/>
          </p:cNvPicPr>
          <p:nvPr>
            <p:ph type="pic" sz="quarter" idx="13"/>
          </p:nvPr>
        </p:nvPicPr>
        <p:blipFill>
          <a:blip r:embed="rId5" cstate="print">
            <a:extLst>
              <a:ext uri="{28A0092B-C50C-407E-A947-70E740481C1C}">
                <a14:useLocalDpi xmlns:a14="http://schemas.microsoft.com/office/drawing/2010/main" val="0"/>
              </a:ext>
            </a:extLst>
          </a:blip>
          <a:srcRect l="773" r="773"/>
          <a:stretch>
            <a:fillRect/>
          </a:stretch>
        </p:blipFill>
        <p:spPr/>
      </p:pic>
      <p:pic>
        <p:nvPicPr>
          <p:cNvPr id="21" name="Picture Placeholder 20"/>
          <p:cNvPicPr>
            <a:picLocks noGrp="1" noChangeAspect="1"/>
          </p:cNvPicPr>
          <p:nvPr>
            <p:ph type="pic" sz="quarter" idx="14"/>
          </p:nvPr>
        </p:nvPicPr>
        <p:blipFill>
          <a:blip r:embed="rId6" cstate="print">
            <a:extLst>
              <a:ext uri="{28A0092B-C50C-407E-A947-70E740481C1C}">
                <a14:useLocalDpi xmlns:a14="http://schemas.microsoft.com/office/drawing/2010/main" val="0"/>
              </a:ext>
            </a:extLst>
          </a:blip>
          <a:srcRect l="773" r="773"/>
          <a:stretch>
            <a:fillRect/>
          </a:stretch>
        </p:blipFill>
        <p:spPr/>
      </p:pic>
      <p:sp>
        <p:nvSpPr>
          <p:cNvPr id="8" name="Text Placeholder 7"/>
          <p:cNvSpPr>
            <a:spLocks noGrp="1"/>
          </p:cNvSpPr>
          <p:nvPr>
            <p:ph type="body" sz="quarter" idx="15"/>
          </p:nvPr>
        </p:nvSpPr>
        <p:spPr/>
        <p:txBody>
          <a:bodyPr>
            <a:normAutofit/>
          </a:bodyPr>
          <a:lstStyle/>
          <a:p>
            <a:pPr algn="l" rtl="0"/>
            <a:r>
              <a:rPr lang="en-US" sz="1600" dirty="0"/>
              <a:t>Strong </a:t>
            </a:r>
            <a:r>
              <a:rPr lang="en-US" sz="1600" dirty="0" smtClean="0"/>
              <a:t>depression</a:t>
            </a:r>
            <a:endParaRPr lang="he-IL" sz="1600" dirty="0"/>
          </a:p>
          <a:p>
            <a:pPr algn="l" rtl="0"/>
            <a:endParaRPr lang="he-IL" sz="1600" dirty="0"/>
          </a:p>
        </p:txBody>
      </p:sp>
      <p:sp>
        <p:nvSpPr>
          <p:cNvPr id="9" name="Text Placeholder 8"/>
          <p:cNvSpPr>
            <a:spLocks noGrp="1"/>
          </p:cNvSpPr>
          <p:nvPr>
            <p:ph type="body" sz="quarter" idx="17"/>
          </p:nvPr>
        </p:nvSpPr>
        <p:spPr/>
        <p:txBody>
          <a:bodyPr>
            <a:normAutofit/>
          </a:bodyPr>
          <a:lstStyle/>
          <a:p>
            <a:pPr algn="l" rtl="0"/>
            <a:r>
              <a:rPr lang="en-US" sz="1600" dirty="0"/>
              <a:t>Depression</a:t>
            </a:r>
            <a:endParaRPr lang="he-IL" sz="1600" dirty="0"/>
          </a:p>
        </p:txBody>
      </p:sp>
      <p:sp>
        <p:nvSpPr>
          <p:cNvPr id="10" name="Text Placeholder 9"/>
          <p:cNvSpPr>
            <a:spLocks noGrp="1"/>
          </p:cNvSpPr>
          <p:nvPr>
            <p:ph type="body" sz="quarter" idx="19"/>
          </p:nvPr>
        </p:nvSpPr>
        <p:spPr/>
        <p:txBody>
          <a:bodyPr>
            <a:noAutofit/>
          </a:bodyPr>
          <a:lstStyle/>
          <a:p>
            <a:pPr algn="l" rtl="0"/>
            <a:r>
              <a:rPr lang="en-US" sz="1600" dirty="0"/>
              <a:t>Facilitation-depression</a:t>
            </a:r>
            <a:endParaRPr lang="he-IL" sz="1600" dirty="0"/>
          </a:p>
        </p:txBody>
      </p:sp>
      <p:sp>
        <p:nvSpPr>
          <p:cNvPr id="11" name="Text Placeholder 10"/>
          <p:cNvSpPr>
            <a:spLocks noGrp="1"/>
          </p:cNvSpPr>
          <p:nvPr>
            <p:ph type="body" sz="quarter" idx="20"/>
          </p:nvPr>
        </p:nvSpPr>
        <p:spPr/>
        <p:txBody>
          <a:bodyPr>
            <a:normAutofit/>
          </a:bodyPr>
          <a:lstStyle/>
          <a:p>
            <a:pPr algn="l" rtl="0"/>
            <a:r>
              <a:rPr lang="en-US" sz="1600" dirty="0"/>
              <a:t>Facilitation</a:t>
            </a:r>
            <a:endParaRPr lang="he-IL" sz="1600" dirty="0"/>
          </a:p>
          <a:p>
            <a:endParaRPr lang="he-IL" dirty="0"/>
          </a:p>
        </p:txBody>
      </p:sp>
      <p:sp>
        <p:nvSpPr>
          <p:cNvPr id="12" name="Text Placeholder 11"/>
          <p:cNvSpPr>
            <a:spLocks noGrp="1"/>
          </p:cNvSpPr>
          <p:nvPr>
            <p:ph type="body" sz="quarter" idx="21"/>
          </p:nvPr>
        </p:nvSpPr>
        <p:spPr/>
        <p:txBody>
          <a:bodyPr>
            <a:normAutofit/>
          </a:bodyPr>
          <a:lstStyle/>
          <a:p>
            <a:pPr algn="l" rtl="0"/>
            <a:r>
              <a:rPr lang="en-US" sz="1600" dirty="0"/>
              <a:t>Strong facilitation</a:t>
            </a:r>
            <a:endParaRPr lang="he-IL" sz="1600" dirty="0"/>
          </a:p>
        </p:txBody>
      </p:sp>
      <p:sp>
        <p:nvSpPr>
          <p:cNvPr id="15" name="Title 2"/>
          <p:cNvSpPr>
            <a:spLocks noGrp="1"/>
          </p:cNvSpPr>
          <p:nvPr>
            <p:ph type="title"/>
          </p:nvPr>
        </p:nvSpPr>
        <p:spPr/>
        <p:txBody>
          <a:bodyPr>
            <a:normAutofit/>
          </a:bodyPr>
          <a:lstStyle/>
          <a:p>
            <a:r>
              <a:rPr lang="en-US" dirty="0" smtClean="0"/>
              <a:t>Simulation 2 – u and R</a:t>
            </a:r>
            <a:endParaRPr lang="he-IL" dirty="0"/>
          </a:p>
        </p:txBody>
      </p:sp>
    </p:spTree>
    <p:extLst>
      <p:ext uri="{BB962C8B-B14F-4D97-AF65-F5344CB8AC3E}">
        <p14:creationId xmlns:p14="http://schemas.microsoft.com/office/powerpoint/2010/main" val="3944461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Placeholder 16"/>
          <p:cNvPicPr>
            <a:picLocks noGrp="1" noChangeAspect="1"/>
          </p:cNvPicPr>
          <p:nvPr>
            <p:ph type="pic" sz="quarter" idx="10"/>
          </p:nvPr>
        </p:nvPicPr>
        <p:blipFill>
          <a:blip r:embed="rId2" cstate="print">
            <a:extLst>
              <a:ext uri="{28A0092B-C50C-407E-A947-70E740481C1C}">
                <a14:useLocalDpi xmlns:a14="http://schemas.microsoft.com/office/drawing/2010/main" val="0"/>
              </a:ext>
            </a:extLst>
          </a:blip>
          <a:srcRect l="773" r="773"/>
          <a:stretch>
            <a:fillRect/>
          </a:stretch>
        </p:blipFill>
        <p:spPr/>
      </p:pic>
      <p:pic>
        <p:nvPicPr>
          <p:cNvPr id="18" name="Picture Placeholder 17"/>
          <p:cNvPicPr>
            <a:picLocks noGrp="1" noChangeAspect="1"/>
          </p:cNvPicPr>
          <p:nvPr>
            <p:ph type="pic" sz="quarter" idx="11"/>
          </p:nvPr>
        </p:nvPicPr>
        <p:blipFill>
          <a:blip r:embed="rId3" cstate="print">
            <a:extLst>
              <a:ext uri="{28A0092B-C50C-407E-A947-70E740481C1C}">
                <a14:useLocalDpi xmlns:a14="http://schemas.microsoft.com/office/drawing/2010/main" val="0"/>
              </a:ext>
            </a:extLst>
          </a:blip>
          <a:srcRect l="742" r="742"/>
          <a:stretch>
            <a:fillRect/>
          </a:stretch>
        </p:blipFill>
        <p:spPr/>
      </p:pic>
      <p:pic>
        <p:nvPicPr>
          <p:cNvPr id="19" name="Picture Placeholder 18"/>
          <p:cNvPicPr>
            <a:picLocks noGrp="1" noChangeAspect="1"/>
          </p:cNvPicPr>
          <p:nvPr>
            <p:ph type="pic" sz="quarter" idx="12"/>
          </p:nvPr>
        </p:nvPicPr>
        <p:blipFill>
          <a:blip r:embed="rId4" cstate="print">
            <a:extLst>
              <a:ext uri="{28A0092B-C50C-407E-A947-70E740481C1C}">
                <a14:useLocalDpi xmlns:a14="http://schemas.microsoft.com/office/drawing/2010/main" val="0"/>
              </a:ext>
            </a:extLst>
          </a:blip>
          <a:srcRect l="773" r="773"/>
          <a:stretch>
            <a:fillRect/>
          </a:stretch>
        </p:blipFill>
        <p:spPr/>
      </p:pic>
      <p:pic>
        <p:nvPicPr>
          <p:cNvPr id="20" name="Picture Placeholder 19"/>
          <p:cNvPicPr>
            <a:picLocks noGrp="1" noChangeAspect="1"/>
          </p:cNvPicPr>
          <p:nvPr>
            <p:ph type="pic" sz="quarter" idx="13"/>
          </p:nvPr>
        </p:nvPicPr>
        <p:blipFill>
          <a:blip r:embed="rId5" cstate="print">
            <a:extLst>
              <a:ext uri="{28A0092B-C50C-407E-A947-70E740481C1C}">
                <a14:useLocalDpi xmlns:a14="http://schemas.microsoft.com/office/drawing/2010/main" val="0"/>
              </a:ext>
            </a:extLst>
          </a:blip>
          <a:srcRect l="773" r="773"/>
          <a:stretch>
            <a:fillRect/>
          </a:stretch>
        </p:blipFill>
        <p:spPr/>
      </p:pic>
      <p:pic>
        <p:nvPicPr>
          <p:cNvPr id="21" name="Picture Placeholder 20"/>
          <p:cNvPicPr>
            <a:picLocks noGrp="1" noChangeAspect="1"/>
          </p:cNvPicPr>
          <p:nvPr>
            <p:ph type="pic" sz="quarter" idx="14"/>
          </p:nvPr>
        </p:nvPicPr>
        <p:blipFill>
          <a:blip r:embed="rId6" cstate="print">
            <a:extLst>
              <a:ext uri="{28A0092B-C50C-407E-A947-70E740481C1C}">
                <a14:useLocalDpi xmlns:a14="http://schemas.microsoft.com/office/drawing/2010/main" val="0"/>
              </a:ext>
            </a:extLst>
          </a:blip>
          <a:srcRect l="773" r="773"/>
          <a:stretch>
            <a:fillRect/>
          </a:stretch>
        </p:blipFill>
        <p:spPr/>
      </p:pic>
      <p:sp>
        <p:nvSpPr>
          <p:cNvPr id="8" name="Text Placeholder 7"/>
          <p:cNvSpPr>
            <a:spLocks noGrp="1"/>
          </p:cNvSpPr>
          <p:nvPr>
            <p:ph type="body" sz="quarter" idx="15"/>
          </p:nvPr>
        </p:nvSpPr>
        <p:spPr/>
        <p:txBody>
          <a:bodyPr>
            <a:normAutofit/>
          </a:bodyPr>
          <a:lstStyle/>
          <a:p>
            <a:pPr algn="l" rtl="0"/>
            <a:r>
              <a:rPr lang="en-US" sz="1600" dirty="0"/>
              <a:t>Strong </a:t>
            </a:r>
            <a:r>
              <a:rPr lang="en-US" sz="1600" dirty="0" smtClean="0"/>
              <a:t>depression</a:t>
            </a:r>
            <a:endParaRPr lang="he-IL" sz="1600" dirty="0"/>
          </a:p>
          <a:p>
            <a:pPr algn="l" rtl="0"/>
            <a:endParaRPr lang="he-IL" sz="1600" dirty="0"/>
          </a:p>
        </p:txBody>
      </p:sp>
      <p:sp>
        <p:nvSpPr>
          <p:cNvPr id="9" name="Text Placeholder 8"/>
          <p:cNvSpPr>
            <a:spLocks noGrp="1"/>
          </p:cNvSpPr>
          <p:nvPr>
            <p:ph type="body" sz="quarter" idx="17"/>
          </p:nvPr>
        </p:nvSpPr>
        <p:spPr/>
        <p:txBody>
          <a:bodyPr>
            <a:normAutofit/>
          </a:bodyPr>
          <a:lstStyle/>
          <a:p>
            <a:pPr algn="l" rtl="0"/>
            <a:r>
              <a:rPr lang="en-US" sz="1600" dirty="0"/>
              <a:t>Depression</a:t>
            </a:r>
            <a:endParaRPr lang="he-IL" sz="1600" dirty="0"/>
          </a:p>
        </p:txBody>
      </p:sp>
      <p:sp>
        <p:nvSpPr>
          <p:cNvPr id="10" name="Text Placeholder 9"/>
          <p:cNvSpPr>
            <a:spLocks noGrp="1"/>
          </p:cNvSpPr>
          <p:nvPr>
            <p:ph type="body" sz="quarter" idx="19"/>
          </p:nvPr>
        </p:nvSpPr>
        <p:spPr/>
        <p:txBody>
          <a:bodyPr>
            <a:noAutofit/>
          </a:bodyPr>
          <a:lstStyle/>
          <a:p>
            <a:pPr algn="l" rtl="0"/>
            <a:r>
              <a:rPr lang="en-US" sz="1600" dirty="0"/>
              <a:t>Facilitation-depression</a:t>
            </a:r>
            <a:endParaRPr lang="he-IL" sz="1600" dirty="0"/>
          </a:p>
        </p:txBody>
      </p:sp>
      <p:sp>
        <p:nvSpPr>
          <p:cNvPr id="11" name="Text Placeholder 10"/>
          <p:cNvSpPr>
            <a:spLocks noGrp="1"/>
          </p:cNvSpPr>
          <p:nvPr>
            <p:ph type="body" sz="quarter" idx="20"/>
          </p:nvPr>
        </p:nvSpPr>
        <p:spPr/>
        <p:txBody>
          <a:bodyPr>
            <a:normAutofit/>
          </a:bodyPr>
          <a:lstStyle/>
          <a:p>
            <a:pPr algn="l" rtl="0"/>
            <a:r>
              <a:rPr lang="en-US" sz="1600" dirty="0"/>
              <a:t>Facilitation</a:t>
            </a:r>
            <a:endParaRPr lang="he-IL" sz="1600" dirty="0"/>
          </a:p>
          <a:p>
            <a:endParaRPr lang="he-IL" dirty="0"/>
          </a:p>
        </p:txBody>
      </p:sp>
      <p:sp>
        <p:nvSpPr>
          <p:cNvPr id="12" name="Text Placeholder 11"/>
          <p:cNvSpPr>
            <a:spLocks noGrp="1"/>
          </p:cNvSpPr>
          <p:nvPr>
            <p:ph type="body" sz="quarter" idx="21"/>
          </p:nvPr>
        </p:nvSpPr>
        <p:spPr/>
        <p:txBody>
          <a:bodyPr>
            <a:normAutofit/>
          </a:bodyPr>
          <a:lstStyle/>
          <a:p>
            <a:pPr algn="l" rtl="0"/>
            <a:r>
              <a:rPr lang="en-US" sz="1600" dirty="0"/>
              <a:t>Strong facilitation</a:t>
            </a:r>
            <a:endParaRPr lang="he-IL" sz="1600" dirty="0"/>
          </a:p>
        </p:txBody>
      </p:sp>
      <p:sp>
        <p:nvSpPr>
          <p:cNvPr id="16" name="Title 2"/>
          <p:cNvSpPr>
            <a:spLocks noGrp="1"/>
          </p:cNvSpPr>
          <p:nvPr>
            <p:ph type="title"/>
          </p:nvPr>
        </p:nvSpPr>
        <p:spPr>
          <a:xfrm>
            <a:off x="457200" y="338328"/>
            <a:ext cx="8229600" cy="1252728"/>
          </a:xfrm>
        </p:spPr>
        <p:txBody>
          <a:bodyPr>
            <a:normAutofit/>
          </a:bodyPr>
          <a:lstStyle/>
          <a:p>
            <a:r>
              <a:rPr lang="en-US" dirty="0" smtClean="0"/>
              <a:t>Simulation 2 –PSP over time</a:t>
            </a:r>
            <a:endParaRPr lang="he-IL" dirty="0"/>
          </a:p>
        </p:txBody>
      </p:sp>
    </p:spTree>
    <p:extLst>
      <p:ext uri="{BB962C8B-B14F-4D97-AF65-F5344CB8AC3E}">
        <p14:creationId xmlns:p14="http://schemas.microsoft.com/office/powerpoint/2010/main" val="17526368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Placeholder 12"/>
          <p:cNvPicPr>
            <a:picLocks noGrp="1" noChangeAspect="1"/>
          </p:cNvPicPr>
          <p:nvPr>
            <p:ph type="pic" sz="quarter" idx="10"/>
          </p:nvPr>
        </p:nvPicPr>
        <p:blipFill>
          <a:blip r:embed="rId2" cstate="print">
            <a:extLst>
              <a:ext uri="{28A0092B-C50C-407E-A947-70E740481C1C}">
                <a14:useLocalDpi xmlns:a14="http://schemas.microsoft.com/office/drawing/2010/main" val="0"/>
              </a:ext>
            </a:extLst>
          </a:blip>
          <a:srcRect l="773" r="773"/>
          <a:stretch>
            <a:fillRect/>
          </a:stretch>
        </p:blipFill>
        <p:spPr/>
      </p:pic>
      <p:pic>
        <p:nvPicPr>
          <p:cNvPr id="18" name="Picture Placeholder 17"/>
          <p:cNvPicPr>
            <a:picLocks noGrp="1" noChangeAspect="1"/>
          </p:cNvPicPr>
          <p:nvPr>
            <p:ph type="pic" sz="quarter" idx="11"/>
          </p:nvPr>
        </p:nvPicPr>
        <p:blipFill>
          <a:blip r:embed="rId3" cstate="print">
            <a:extLst>
              <a:ext uri="{28A0092B-C50C-407E-A947-70E740481C1C}">
                <a14:useLocalDpi xmlns:a14="http://schemas.microsoft.com/office/drawing/2010/main" val="0"/>
              </a:ext>
            </a:extLst>
          </a:blip>
          <a:srcRect l="742" r="742"/>
          <a:stretch>
            <a:fillRect/>
          </a:stretch>
        </p:blipFill>
        <p:spPr/>
      </p:pic>
      <p:pic>
        <p:nvPicPr>
          <p:cNvPr id="19" name="Picture Placeholder 18"/>
          <p:cNvPicPr>
            <a:picLocks noGrp="1" noChangeAspect="1"/>
          </p:cNvPicPr>
          <p:nvPr>
            <p:ph type="pic" sz="quarter" idx="12"/>
          </p:nvPr>
        </p:nvPicPr>
        <p:blipFill>
          <a:blip r:embed="rId4" cstate="print">
            <a:extLst>
              <a:ext uri="{28A0092B-C50C-407E-A947-70E740481C1C}">
                <a14:useLocalDpi xmlns:a14="http://schemas.microsoft.com/office/drawing/2010/main" val="0"/>
              </a:ext>
            </a:extLst>
          </a:blip>
          <a:srcRect l="773" r="773"/>
          <a:stretch>
            <a:fillRect/>
          </a:stretch>
        </p:blipFill>
        <p:spPr/>
      </p:pic>
      <p:pic>
        <p:nvPicPr>
          <p:cNvPr id="20" name="Picture Placeholder 19"/>
          <p:cNvPicPr>
            <a:picLocks noGrp="1" noChangeAspect="1"/>
          </p:cNvPicPr>
          <p:nvPr>
            <p:ph type="pic" sz="quarter" idx="13"/>
          </p:nvPr>
        </p:nvPicPr>
        <p:blipFill>
          <a:blip r:embed="rId5" cstate="print">
            <a:extLst>
              <a:ext uri="{28A0092B-C50C-407E-A947-70E740481C1C}">
                <a14:useLocalDpi xmlns:a14="http://schemas.microsoft.com/office/drawing/2010/main" val="0"/>
              </a:ext>
            </a:extLst>
          </a:blip>
          <a:srcRect l="773" r="773"/>
          <a:stretch>
            <a:fillRect/>
          </a:stretch>
        </p:blipFill>
        <p:spPr/>
      </p:pic>
      <p:pic>
        <p:nvPicPr>
          <p:cNvPr id="21" name="Picture Placeholder 20"/>
          <p:cNvPicPr>
            <a:picLocks noGrp="1" noChangeAspect="1"/>
          </p:cNvPicPr>
          <p:nvPr>
            <p:ph type="pic" sz="quarter" idx="14"/>
          </p:nvPr>
        </p:nvPicPr>
        <p:blipFill>
          <a:blip r:embed="rId6" cstate="print">
            <a:extLst>
              <a:ext uri="{28A0092B-C50C-407E-A947-70E740481C1C}">
                <a14:useLocalDpi xmlns:a14="http://schemas.microsoft.com/office/drawing/2010/main" val="0"/>
              </a:ext>
            </a:extLst>
          </a:blip>
          <a:srcRect l="773" r="773"/>
          <a:stretch>
            <a:fillRect/>
          </a:stretch>
        </p:blipFill>
        <p:spPr/>
      </p:pic>
      <p:sp>
        <p:nvSpPr>
          <p:cNvPr id="8" name="Text Placeholder 7"/>
          <p:cNvSpPr>
            <a:spLocks noGrp="1"/>
          </p:cNvSpPr>
          <p:nvPr>
            <p:ph type="body" sz="quarter" idx="15"/>
          </p:nvPr>
        </p:nvSpPr>
        <p:spPr/>
        <p:txBody>
          <a:bodyPr>
            <a:normAutofit/>
          </a:bodyPr>
          <a:lstStyle/>
          <a:p>
            <a:pPr algn="l" rtl="0"/>
            <a:r>
              <a:rPr lang="en-US" sz="1600" dirty="0"/>
              <a:t>Strong </a:t>
            </a:r>
            <a:r>
              <a:rPr lang="en-US" sz="1600" dirty="0" smtClean="0"/>
              <a:t>depression</a:t>
            </a:r>
            <a:endParaRPr lang="he-IL" sz="1600" dirty="0"/>
          </a:p>
          <a:p>
            <a:pPr algn="l" rtl="0"/>
            <a:endParaRPr lang="he-IL" sz="1600" dirty="0"/>
          </a:p>
        </p:txBody>
      </p:sp>
      <p:sp>
        <p:nvSpPr>
          <p:cNvPr id="9" name="Text Placeholder 8"/>
          <p:cNvSpPr>
            <a:spLocks noGrp="1"/>
          </p:cNvSpPr>
          <p:nvPr>
            <p:ph type="body" sz="quarter" idx="17"/>
          </p:nvPr>
        </p:nvSpPr>
        <p:spPr/>
        <p:txBody>
          <a:bodyPr>
            <a:normAutofit/>
          </a:bodyPr>
          <a:lstStyle/>
          <a:p>
            <a:pPr algn="l" rtl="0"/>
            <a:r>
              <a:rPr lang="en-US" sz="1600" dirty="0"/>
              <a:t>Depression</a:t>
            </a:r>
            <a:endParaRPr lang="he-IL" sz="1600" dirty="0"/>
          </a:p>
        </p:txBody>
      </p:sp>
      <p:sp>
        <p:nvSpPr>
          <p:cNvPr id="10" name="Text Placeholder 9"/>
          <p:cNvSpPr>
            <a:spLocks noGrp="1"/>
          </p:cNvSpPr>
          <p:nvPr>
            <p:ph type="body" sz="quarter" idx="19"/>
          </p:nvPr>
        </p:nvSpPr>
        <p:spPr/>
        <p:txBody>
          <a:bodyPr>
            <a:noAutofit/>
          </a:bodyPr>
          <a:lstStyle/>
          <a:p>
            <a:pPr algn="l" rtl="0"/>
            <a:r>
              <a:rPr lang="en-US" sz="1600" dirty="0"/>
              <a:t>Facilitation-depression</a:t>
            </a:r>
            <a:endParaRPr lang="he-IL" sz="1600" dirty="0"/>
          </a:p>
        </p:txBody>
      </p:sp>
      <p:sp>
        <p:nvSpPr>
          <p:cNvPr id="11" name="Text Placeholder 10"/>
          <p:cNvSpPr>
            <a:spLocks noGrp="1"/>
          </p:cNvSpPr>
          <p:nvPr>
            <p:ph type="body" sz="quarter" idx="20"/>
          </p:nvPr>
        </p:nvSpPr>
        <p:spPr/>
        <p:txBody>
          <a:bodyPr>
            <a:normAutofit/>
          </a:bodyPr>
          <a:lstStyle/>
          <a:p>
            <a:pPr algn="l" rtl="0"/>
            <a:r>
              <a:rPr lang="en-US" sz="1600" dirty="0"/>
              <a:t>Facilitation</a:t>
            </a:r>
            <a:endParaRPr lang="he-IL" sz="1600" dirty="0"/>
          </a:p>
          <a:p>
            <a:endParaRPr lang="he-IL" dirty="0"/>
          </a:p>
        </p:txBody>
      </p:sp>
      <p:sp>
        <p:nvSpPr>
          <p:cNvPr id="12" name="Text Placeholder 11"/>
          <p:cNvSpPr>
            <a:spLocks noGrp="1"/>
          </p:cNvSpPr>
          <p:nvPr>
            <p:ph type="body" sz="quarter" idx="21"/>
          </p:nvPr>
        </p:nvSpPr>
        <p:spPr/>
        <p:txBody>
          <a:bodyPr>
            <a:normAutofit/>
          </a:bodyPr>
          <a:lstStyle/>
          <a:p>
            <a:pPr algn="l" rtl="0"/>
            <a:r>
              <a:rPr lang="en-US" sz="1600" dirty="0"/>
              <a:t>Strong facilitation</a:t>
            </a:r>
            <a:endParaRPr lang="he-IL" sz="1600" dirty="0"/>
          </a:p>
        </p:txBody>
      </p:sp>
      <p:sp>
        <p:nvSpPr>
          <p:cNvPr id="17" name="Title 2"/>
          <p:cNvSpPr>
            <a:spLocks noGrp="1"/>
          </p:cNvSpPr>
          <p:nvPr>
            <p:ph type="title"/>
          </p:nvPr>
        </p:nvSpPr>
        <p:spPr>
          <a:xfrm>
            <a:off x="457200" y="338328"/>
            <a:ext cx="8229600" cy="1252728"/>
          </a:xfrm>
        </p:spPr>
        <p:txBody>
          <a:bodyPr>
            <a:normAutofit fontScale="90000"/>
          </a:bodyPr>
          <a:lstStyle/>
          <a:p>
            <a:r>
              <a:rPr lang="en-US" dirty="0" smtClean="0"/>
              <a:t>Simulation 2 – Post synaptic raster plot</a:t>
            </a:r>
            <a:endParaRPr lang="he-IL" dirty="0"/>
          </a:p>
        </p:txBody>
      </p:sp>
    </p:spTree>
    <p:extLst>
      <p:ext uri="{BB962C8B-B14F-4D97-AF65-F5344CB8AC3E}">
        <p14:creationId xmlns:p14="http://schemas.microsoft.com/office/powerpoint/2010/main" val="4855130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2"/>
          <p:cNvSpPr>
            <a:spLocks noGrp="1"/>
          </p:cNvSpPr>
          <p:nvPr>
            <p:ph type="title"/>
          </p:nvPr>
        </p:nvSpPr>
        <p:spPr/>
        <p:txBody>
          <a:bodyPr>
            <a:normAutofit fontScale="90000"/>
          </a:bodyPr>
          <a:lstStyle/>
          <a:p>
            <a:r>
              <a:rPr lang="en-US" dirty="0" smtClean="0"/>
              <a:t>Simulation 2 – PSP as a function of interval</a:t>
            </a:r>
            <a:endParaRPr lang="he-IL" dirty="0"/>
          </a:p>
        </p:txBody>
      </p:sp>
      <p:pic>
        <p:nvPicPr>
          <p:cNvPr id="13" name="Picture Placeholder 12"/>
          <p:cNvPicPr>
            <a:picLocks noGrp="1" noChangeAspect="1"/>
          </p:cNvPicPr>
          <p:nvPr>
            <p:ph type="pic" sz="quarter" idx="10"/>
          </p:nvPr>
        </p:nvPicPr>
        <p:blipFill>
          <a:blip r:embed="rId2" cstate="print">
            <a:extLst>
              <a:ext uri="{28A0092B-C50C-407E-A947-70E740481C1C}">
                <a14:useLocalDpi xmlns:a14="http://schemas.microsoft.com/office/drawing/2010/main" val="0"/>
              </a:ext>
            </a:extLst>
          </a:blip>
          <a:srcRect l="664" r="664"/>
          <a:stretch>
            <a:fillRect/>
          </a:stretch>
        </p:blipFill>
        <p:spPr/>
      </p:pic>
      <p:pic>
        <p:nvPicPr>
          <p:cNvPr id="16" name="Picture Placeholder 15"/>
          <p:cNvPicPr>
            <a:picLocks noGrp="1" noChangeAspect="1"/>
          </p:cNvPicPr>
          <p:nvPr>
            <p:ph type="pic" sz="quarter" idx="11"/>
          </p:nvPr>
        </p:nvPicPr>
        <p:blipFill>
          <a:blip r:embed="rId3" cstate="print">
            <a:extLst>
              <a:ext uri="{28A0092B-C50C-407E-A947-70E740481C1C}">
                <a14:useLocalDpi xmlns:a14="http://schemas.microsoft.com/office/drawing/2010/main" val="0"/>
              </a:ext>
            </a:extLst>
          </a:blip>
          <a:srcRect l="632" r="632"/>
          <a:stretch>
            <a:fillRect/>
          </a:stretch>
        </p:blipFill>
        <p:spPr/>
      </p:pic>
      <p:pic>
        <p:nvPicPr>
          <p:cNvPr id="18" name="Picture Placeholder 17"/>
          <p:cNvPicPr>
            <a:picLocks noGrp="1" noChangeAspect="1"/>
          </p:cNvPicPr>
          <p:nvPr>
            <p:ph type="pic" sz="quarter" idx="12"/>
          </p:nvPr>
        </p:nvPicPr>
        <p:blipFill>
          <a:blip r:embed="rId4" cstate="print">
            <a:extLst>
              <a:ext uri="{28A0092B-C50C-407E-A947-70E740481C1C}">
                <a14:useLocalDpi xmlns:a14="http://schemas.microsoft.com/office/drawing/2010/main" val="0"/>
              </a:ext>
            </a:extLst>
          </a:blip>
          <a:srcRect l="664" r="664"/>
          <a:stretch>
            <a:fillRect/>
          </a:stretch>
        </p:blipFill>
        <p:spPr/>
      </p:pic>
      <p:pic>
        <p:nvPicPr>
          <p:cNvPr id="19" name="Picture Placeholder 18"/>
          <p:cNvPicPr>
            <a:picLocks noGrp="1" noChangeAspect="1"/>
          </p:cNvPicPr>
          <p:nvPr>
            <p:ph type="pic" sz="quarter" idx="13"/>
          </p:nvPr>
        </p:nvPicPr>
        <p:blipFill>
          <a:blip r:embed="rId5" cstate="print">
            <a:extLst>
              <a:ext uri="{28A0092B-C50C-407E-A947-70E740481C1C}">
                <a14:useLocalDpi xmlns:a14="http://schemas.microsoft.com/office/drawing/2010/main" val="0"/>
              </a:ext>
            </a:extLst>
          </a:blip>
          <a:srcRect l="664" r="664"/>
          <a:stretch>
            <a:fillRect/>
          </a:stretch>
        </p:blipFill>
        <p:spPr/>
      </p:pic>
      <p:pic>
        <p:nvPicPr>
          <p:cNvPr id="20" name="Picture Placeholder 19"/>
          <p:cNvPicPr>
            <a:picLocks noGrp="1" noChangeAspect="1"/>
          </p:cNvPicPr>
          <p:nvPr>
            <p:ph type="pic" sz="quarter" idx="14"/>
          </p:nvPr>
        </p:nvPicPr>
        <p:blipFill>
          <a:blip r:embed="rId6" cstate="print">
            <a:extLst>
              <a:ext uri="{28A0092B-C50C-407E-A947-70E740481C1C}">
                <a14:useLocalDpi xmlns:a14="http://schemas.microsoft.com/office/drawing/2010/main" val="0"/>
              </a:ext>
            </a:extLst>
          </a:blip>
          <a:srcRect l="664" r="664"/>
          <a:stretch>
            <a:fillRect/>
          </a:stretch>
        </p:blipFill>
        <p:spPr/>
      </p:pic>
      <p:sp>
        <p:nvSpPr>
          <p:cNvPr id="8" name="Text Placeholder 7"/>
          <p:cNvSpPr>
            <a:spLocks noGrp="1"/>
          </p:cNvSpPr>
          <p:nvPr>
            <p:ph type="body" sz="quarter" idx="15"/>
          </p:nvPr>
        </p:nvSpPr>
        <p:spPr/>
        <p:txBody>
          <a:bodyPr>
            <a:normAutofit/>
          </a:bodyPr>
          <a:lstStyle/>
          <a:p>
            <a:pPr algn="l" rtl="0"/>
            <a:r>
              <a:rPr lang="en-US" sz="1600" dirty="0"/>
              <a:t>Strong </a:t>
            </a:r>
            <a:r>
              <a:rPr lang="en-US" sz="1600" dirty="0" smtClean="0"/>
              <a:t>depression</a:t>
            </a:r>
            <a:endParaRPr lang="he-IL" sz="1600" dirty="0"/>
          </a:p>
          <a:p>
            <a:pPr algn="l" rtl="0"/>
            <a:endParaRPr lang="he-IL" sz="1600" dirty="0"/>
          </a:p>
        </p:txBody>
      </p:sp>
      <p:sp>
        <p:nvSpPr>
          <p:cNvPr id="9" name="Text Placeholder 8"/>
          <p:cNvSpPr>
            <a:spLocks noGrp="1"/>
          </p:cNvSpPr>
          <p:nvPr>
            <p:ph type="body" sz="quarter" idx="17"/>
          </p:nvPr>
        </p:nvSpPr>
        <p:spPr/>
        <p:txBody>
          <a:bodyPr>
            <a:normAutofit/>
          </a:bodyPr>
          <a:lstStyle/>
          <a:p>
            <a:pPr algn="l" rtl="0"/>
            <a:r>
              <a:rPr lang="en-US" sz="1600" dirty="0"/>
              <a:t>Depression</a:t>
            </a:r>
            <a:endParaRPr lang="he-IL" sz="1600" dirty="0"/>
          </a:p>
        </p:txBody>
      </p:sp>
      <p:sp>
        <p:nvSpPr>
          <p:cNvPr id="10" name="Text Placeholder 9"/>
          <p:cNvSpPr>
            <a:spLocks noGrp="1"/>
          </p:cNvSpPr>
          <p:nvPr>
            <p:ph type="body" sz="quarter" idx="19"/>
          </p:nvPr>
        </p:nvSpPr>
        <p:spPr/>
        <p:txBody>
          <a:bodyPr>
            <a:noAutofit/>
          </a:bodyPr>
          <a:lstStyle/>
          <a:p>
            <a:pPr algn="l" rtl="0"/>
            <a:r>
              <a:rPr lang="en-US" sz="1600" dirty="0"/>
              <a:t>Facilitation-depression</a:t>
            </a:r>
            <a:endParaRPr lang="he-IL" sz="1600" dirty="0"/>
          </a:p>
        </p:txBody>
      </p:sp>
      <p:sp>
        <p:nvSpPr>
          <p:cNvPr id="11" name="Text Placeholder 10"/>
          <p:cNvSpPr>
            <a:spLocks noGrp="1"/>
          </p:cNvSpPr>
          <p:nvPr>
            <p:ph type="body" sz="quarter" idx="20"/>
          </p:nvPr>
        </p:nvSpPr>
        <p:spPr/>
        <p:txBody>
          <a:bodyPr>
            <a:normAutofit/>
          </a:bodyPr>
          <a:lstStyle/>
          <a:p>
            <a:pPr algn="l" rtl="0"/>
            <a:r>
              <a:rPr lang="en-US" sz="1600" dirty="0"/>
              <a:t>Facilitation</a:t>
            </a:r>
            <a:endParaRPr lang="he-IL" sz="1600" dirty="0"/>
          </a:p>
          <a:p>
            <a:endParaRPr lang="he-IL" dirty="0"/>
          </a:p>
        </p:txBody>
      </p:sp>
      <p:sp>
        <p:nvSpPr>
          <p:cNvPr id="12" name="Text Placeholder 11"/>
          <p:cNvSpPr>
            <a:spLocks noGrp="1"/>
          </p:cNvSpPr>
          <p:nvPr>
            <p:ph type="body" sz="quarter" idx="21"/>
          </p:nvPr>
        </p:nvSpPr>
        <p:spPr/>
        <p:txBody>
          <a:bodyPr>
            <a:normAutofit/>
          </a:bodyPr>
          <a:lstStyle/>
          <a:p>
            <a:pPr algn="l" rtl="0"/>
            <a:r>
              <a:rPr lang="en-US" sz="1600" dirty="0"/>
              <a:t>Strong facilitation</a:t>
            </a:r>
            <a:endParaRPr lang="he-IL" sz="1600" dirty="0"/>
          </a:p>
        </p:txBody>
      </p:sp>
    </p:spTree>
    <p:extLst>
      <p:ext uri="{BB962C8B-B14F-4D97-AF65-F5344CB8AC3E}">
        <p14:creationId xmlns:p14="http://schemas.microsoft.com/office/powerpoint/2010/main" val="1808799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Content Placeholder 5"/>
              <p:cNvSpPr>
                <a:spLocks noGrp="1"/>
              </p:cNvSpPr>
              <p:nvPr>
                <p:ph idx="1"/>
              </p:nvPr>
            </p:nvSpPr>
            <p:spPr>
              <a:xfrm>
                <a:off x="457200" y="2636912"/>
                <a:ext cx="8229600" cy="4032448"/>
              </a:xfrm>
            </p:spPr>
            <p:txBody>
              <a:bodyPr>
                <a:normAutofit lnSpcReduction="10000"/>
              </a:bodyPr>
              <a:lstStyle/>
              <a:p>
                <a:pPr algn="l" rtl="0"/>
                <a:r>
                  <a:rPr lang="en-US" dirty="0" smtClean="0"/>
                  <a:t>In order to model the short term plasticity we used two ODEs</a:t>
                </a:r>
              </a:p>
              <a:p>
                <a:pPr algn="l" rtl="0"/>
                <a:endParaRPr lang="en-US" dirty="0"/>
              </a:p>
              <a:p>
                <a:pPr algn="l" rtl="0"/>
                <a:endParaRPr lang="en-US" dirty="0" smtClean="0"/>
              </a:p>
              <a:p>
                <a:pPr algn="l" rtl="0"/>
                <a:endParaRPr lang="en-US" dirty="0"/>
              </a:p>
              <a:p>
                <a:pPr algn="l" rtl="0"/>
                <a:r>
                  <a:rPr lang="en-US" dirty="0" smtClean="0"/>
                  <a:t>The first equation models the vesicle depletion process where the number of vesicles, R(t) is decreased with u(t)R(t) after release due to presynaptic spike at time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𝑡</m:t>
                        </m:r>
                      </m:e>
                      <m:sub>
                        <m:r>
                          <a:rPr lang="en-US" b="0" i="1" smtClean="0">
                            <a:latin typeface="Cambria Math"/>
                          </a:rPr>
                          <m:t>𝐴𝑃</m:t>
                        </m:r>
                      </m:sub>
                    </m:sSub>
                    <m:r>
                      <a:rPr lang="en-US" b="0" i="0" smtClean="0">
                        <a:latin typeface="Cambria Math"/>
                      </a:rPr>
                      <m:t>.</m:t>
                    </m:r>
                  </m:oMath>
                </a14:m>
                <a:endParaRPr lang="en-US" b="0" dirty="0" smtClean="0"/>
              </a:p>
              <a:p>
                <a:pPr algn="l" rtl="0"/>
                <a:r>
                  <a:rPr lang="en-US" b="0" dirty="0" smtClean="0"/>
                  <a:t>Between spikes, R(t) recovers to 1 with a depression time constant D.</a:t>
                </a:r>
              </a:p>
              <a:p>
                <a:pPr algn="l" rtl="0"/>
                <a:endParaRPr lang="en-US" b="0" dirty="0" smtClean="0"/>
              </a:p>
            </p:txBody>
          </p:sp>
        </mc:Choice>
        <mc:Fallback xmlns="">
          <p:sp>
            <p:nvSpPr>
              <p:cNvPr id="6" name="Content Placeholder 5"/>
              <p:cNvSpPr>
                <a:spLocks noGrp="1" noRot="1" noChangeAspect="1" noMove="1" noResize="1" noEditPoints="1" noAdjustHandles="1" noChangeArrowheads="1" noChangeShapeType="1" noTextEdit="1"/>
              </p:cNvSpPr>
              <p:nvPr>
                <p:ph idx="1"/>
              </p:nvPr>
            </p:nvSpPr>
            <p:spPr>
              <a:xfrm>
                <a:off x="457200" y="2636912"/>
                <a:ext cx="8229600" cy="4032448"/>
              </a:xfrm>
              <a:blipFill rotWithShape="0">
                <a:blip r:embed="rId2"/>
                <a:stretch>
                  <a:fillRect l="-1185" t="-2723"/>
                </a:stretch>
              </a:blipFill>
            </p:spPr>
            <p:txBody>
              <a:bodyPr/>
              <a:lstStyle/>
              <a:p>
                <a:r>
                  <a:rPr lang="he-IL">
                    <a:noFill/>
                  </a:rPr>
                  <a:t> </a:t>
                </a:r>
              </a:p>
            </p:txBody>
          </p:sp>
        </mc:Fallback>
      </mc:AlternateContent>
      <p:sp>
        <p:nvSpPr>
          <p:cNvPr id="2" name="Title 1"/>
          <p:cNvSpPr>
            <a:spLocks noGrp="1"/>
          </p:cNvSpPr>
          <p:nvPr>
            <p:ph type="title"/>
          </p:nvPr>
        </p:nvSpPr>
        <p:spPr/>
        <p:txBody>
          <a:bodyPr/>
          <a:lstStyle/>
          <a:p>
            <a:r>
              <a:rPr lang="en-US" dirty="0" smtClean="0"/>
              <a:t>Synaptic model</a:t>
            </a:r>
            <a:endParaRPr lang="he-IL" dirty="0"/>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4177" y="2996952"/>
            <a:ext cx="4546253" cy="13681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0643133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5"/>
          </p:nvPr>
        </p:nvSpPr>
        <p:spPr>
          <a:xfrm>
            <a:off x="457200" y="2492896"/>
            <a:ext cx="4906888" cy="3312368"/>
          </a:xfrm>
        </p:spPr>
        <p:txBody>
          <a:bodyPr>
            <a:normAutofit fontScale="92500" lnSpcReduction="10000"/>
          </a:bodyPr>
          <a:lstStyle/>
          <a:p>
            <a:pPr algn="l" rtl="0"/>
            <a:r>
              <a:rPr lang="en-US" dirty="0" smtClean="0"/>
              <a:t>The next step is to alter the presynaptic spiking rate so we would get the effect of inter-spike-interval (ISI) and inter-burst-interval (IBI). The spiking rate eventually should be dependent on the time that has passed since the previous spike so for some intervals the probability of another spike would be greater than other intervals.</a:t>
            </a:r>
            <a:endParaRPr lang="he-IL" dirty="0"/>
          </a:p>
        </p:txBody>
      </p:sp>
      <p:sp>
        <p:nvSpPr>
          <p:cNvPr id="14" name="Title 1"/>
          <p:cNvSpPr>
            <a:spLocks noGrp="1"/>
          </p:cNvSpPr>
          <p:nvPr>
            <p:ph type="title"/>
          </p:nvPr>
        </p:nvSpPr>
        <p:spPr/>
        <p:txBody>
          <a:bodyPr>
            <a:normAutofit/>
          </a:bodyPr>
          <a:lstStyle/>
          <a:p>
            <a:r>
              <a:rPr lang="en-US" dirty="0" smtClean="0"/>
              <a:t>What is next?</a:t>
            </a:r>
            <a:endParaRPr lang="he-IL" dirty="0"/>
          </a:p>
        </p:txBody>
      </p:sp>
      <p:pic>
        <p:nvPicPr>
          <p:cNvPr id="2" name="Picture 1"/>
          <p:cNvPicPr>
            <a:picLocks noChangeAspect="1"/>
          </p:cNvPicPr>
          <p:nvPr/>
        </p:nvPicPr>
        <p:blipFill rotWithShape="1">
          <a:blip r:embed="rId2"/>
          <a:srcRect r="28359"/>
          <a:stretch/>
        </p:blipFill>
        <p:spPr>
          <a:xfrm>
            <a:off x="5706625" y="2970396"/>
            <a:ext cx="2809504" cy="2952328"/>
          </a:xfrm>
          <a:prstGeom prst="rect">
            <a:avLst/>
          </a:prstGeom>
        </p:spPr>
      </p:pic>
      <p:sp>
        <p:nvSpPr>
          <p:cNvPr id="3" name="Down Arrow 2"/>
          <p:cNvSpPr/>
          <p:nvPr/>
        </p:nvSpPr>
        <p:spPr>
          <a:xfrm rot="4077997">
            <a:off x="6669742" y="2636140"/>
            <a:ext cx="134585" cy="80002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6" name="Down Arrow 5"/>
          <p:cNvSpPr/>
          <p:nvPr/>
        </p:nvSpPr>
        <p:spPr>
          <a:xfrm rot="4077997">
            <a:off x="7410958" y="3405550"/>
            <a:ext cx="134585" cy="80002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4" name="TextBox 3"/>
          <p:cNvSpPr txBox="1"/>
          <p:nvPr/>
        </p:nvSpPr>
        <p:spPr>
          <a:xfrm>
            <a:off x="7082206" y="2492896"/>
            <a:ext cx="612068" cy="430887"/>
          </a:xfrm>
          <a:prstGeom prst="rect">
            <a:avLst/>
          </a:prstGeom>
          <a:noFill/>
        </p:spPr>
        <p:txBody>
          <a:bodyPr wrap="square" rtlCol="1">
            <a:spAutoFit/>
          </a:bodyPr>
          <a:lstStyle/>
          <a:p>
            <a:pPr algn="l"/>
            <a:r>
              <a:rPr lang="en-US" sz="2200" dirty="0">
                <a:solidFill>
                  <a:schemeClr val="tx2"/>
                </a:solidFill>
              </a:rPr>
              <a:t>ISI</a:t>
            </a:r>
            <a:endParaRPr lang="he-IL" sz="2200" dirty="0">
              <a:solidFill>
                <a:schemeClr val="tx2"/>
              </a:solidFill>
            </a:endParaRPr>
          </a:p>
        </p:txBody>
      </p:sp>
      <p:sp>
        <p:nvSpPr>
          <p:cNvPr id="9" name="TextBox 8"/>
          <p:cNvSpPr txBox="1"/>
          <p:nvPr/>
        </p:nvSpPr>
        <p:spPr>
          <a:xfrm>
            <a:off x="7874295" y="3264680"/>
            <a:ext cx="612068" cy="430887"/>
          </a:xfrm>
          <a:prstGeom prst="rect">
            <a:avLst/>
          </a:prstGeom>
          <a:noFill/>
        </p:spPr>
        <p:txBody>
          <a:bodyPr wrap="square" rtlCol="1">
            <a:spAutoFit/>
          </a:bodyPr>
          <a:lstStyle/>
          <a:p>
            <a:pPr algn="l"/>
            <a:r>
              <a:rPr lang="en-US" sz="2200" dirty="0" smtClean="0">
                <a:solidFill>
                  <a:schemeClr val="tx2"/>
                </a:solidFill>
              </a:rPr>
              <a:t>IBI</a:t>
            </a:r>
            <a:endParaRPr lang="he-IL" sz="2200" dirty="0">
              <a:solidFill>
                <a:schemeClr val="tx2"/>
              </a:solidFill>
            </a:endParaRPr>
          </a:p>
        </p:txBody>
      </p:sp>
      <p:sp>
        <p:nvSpPr>
          <p:cNvPr id="10" name="TextBox 9"/>
          <p:cNvSpPr txBox="1"/>
          <p:nvPr/>
        </p:nvSpPr>
        <p:spPr>
          <a:xfrm>
            <a:off x="6002312" y="5565929"/>
            <a:ext cx="2684488" cy="430887"/>
          </a:xfrm>
          <a:prstGeom prst="rect">
            <a:avLst/>
          </a:prstGeom>
          <a:noFill/>
        </p:spPr>
        <p:txBody>
          <a:bodyPr wrap="square" rtlCol="1">
            <a:spAutoFit/>
          </a:bodyPr>
          <a:lstStyle/>
          <a:p>
            <a:pPr algn="l"/>
            <a:r>
              <a:rPr lang="en-US" sz="2200" dirty="0" smtClean="0">
                <a:solidFill>
                  <a:schemeClr val="tx2"/>
                </a:solidFill>
              </a:rPr>
              <a:t>Time since last spike</a:t>
            </a:r>
            <a:endParaRPr lang="he-IL" sz="2200" dirty="0">
              <a:solidFill>
                <a:schemeClr val="tx2"/>
              </a:solidFill>
            </a:endParaRPr>
          </a:p>
        </p:txBody>
      </p:sp>
      <p:sp>
        <p:nvSpPr>
          <p:cNvPr id="11" name="TextBox 10"/>
          <p:cNvSpPr txBox="1"/>
          <p:nvPr/>
        </p:nvSpPr>
        <p:spPr>
          <a:xfrm rot="16200000">
            <a:off x="4532975" y="4162954"/>
            <a:ext cx="2684488" cy="430887"/>
          </a:xfrm>
          <a:prstGeom prst="rect">
            <a:avLst/>
          </a:prstGeom>
          <a:noFill/>
        </p:spPr>
        <p:txBody>
          <a:bodyPr wrap="square" rtlCol="1">
            <a:spAutoFit/>
          </a:bodyPr>
          <a:lstStyle/>
          <a:p>
            <a:pPr algn="l"/>
            <a:r>
              <a:rPr lang="en-US" sz="2200" dirty="0" smtClean="0">
                <a:solidFill>
                  <a:schemeClr val="tx2"/>
                </a:solidFill>
              </a:rPr>
              <a:t>Firing probability</a:t>
            </a:r>
            <a:endParaRPr lang="he-IL" sz="2200" dirty="0">
              <a:solidFill>
                <a:schemeClr val="tx2"/>
              </a:solidFill>
            </a:endParaRPr>
          </a:p>
        </p:txBody>
      </p:sp>
    </p:spTree>
    <p:extLst>
      <p:ext uri="{BB962C8B-B14F-4D97-AF65-F5344CB8AC3E}">
        <p14:creationId xmlns:p14="http://schemas.microsoft.com/office/powerpoint/2010/main" val="3723749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636912"/>
            <a:ext cx="8229600" cy="4032448"/>
          </a:xfrm>
        </p:spPr>
        <p:txBody>
          <a:bodyPr>
            <a:normAutofit/>
          </a:bodyPr>
          <a:lstStyle/>
          <a:p>
            <a:pPr algn="l" rtl="0"/>
            <a:r>
              <a:rPr lang="en-US" dirty="0" smtClean="0"/>
              <a:t>The second equation models the dynamics of the release probability u(t) which increases with f[1-u(t)] after every presynaptic spike, decaying back to baseline release probability U with a facilitation time constant F.</a:t>
            </a:r>
          </a:p>
        </p:txBody>
      </p:sp>
      <p:sp>
        <p:nvSpPr>
          <p:cNvPr id="2" name="Title 1"/>
          <p:cNvSpPr>
            <a:spLocks noGrp="1"/>
          </p:cNvSpPr>
          <p:nvPr>
            <p:ph type="title"/>
          </p:nvPr>
        </p:nvSpPr>
        <p:spPr/>
        <p:txBody>
          <a:bodyPr/>
          <a:lstStyle/>
          <a:p>
            <a:r>
              <a:rPr lang="en-US" dirty="0" smtClean="0"/>
              <a:t>Synaptic model</a:t>
            </a:r>
            <a:endParaRPr lang="he-IL" dirty="0"/>
          </a:p>
        </p:txBody>
      </p:sp>
      <p:pic>
        <p:nvPicPr>
          <p:cNvPr id="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98873" y="4221088"/>
            <a:ext cx="4546253" cy="13681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265704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2420888"/>
                <a:ext cx="8075240" cy="4032448"/>
              </a:xfrm>
            </p:spPr>
            <p:txBody>
              <a:bodyPr>
                <a:normAutofit lnSpcReduction="10000"/>
              </a:bodyPr>
              <a:lstStyle/>
              <a:p>
                <a:pPr algn="l" rtl="0"/>
                <a:r>
                  <a:rPr lang="en-US" sz="2800" dirty="0" smtClean="0"/>
                  <a:t>The equations were numerically integrated between the nth and the (n+1)</a:t>
                </a:r>
                <a:r>
                  <a:rPr lang="en-US" sz="2800" dirty="0" err="1" smtClean="0"/>
                  <a:t>th</a:t>
                </a:r>
                <a:r>
                  <a:rPr lang="en-US" sz="2800" dirty="0" smtClean="0"/>
                  <a:t> spike and the following equations were reached</a:t>
                </a:r>
              </a:p>
              <a:p>
                <a:pPr algn="l" rtl="0"/>
                <a:endParaRPr lang="en-US" sz="2800" dirty="0" smtClean="0"/>
              </a:p>
              <a:p>
                <a:pPr algn="l" rtl="0"/>
                <a:endParaRPr lang="en-US" sz="2800" dirty="0" smtClean="0"/>
              </a:p>
              <a:p>
                <a:pPr algn="l" rtl="0"/>
                <a:endParaRPr lang="en-US" sz="2800" dirty="0" smtClean="0"/>
              </a:p>
              <a:p>
                <a:pPr algn="l" rtl="0"/>
                <a:r>
                  <a:rPr lang="en-US" sz="2800" dirty="0" smtClean="0"/>
                  <a:t>The nth post synaptic current is then given by </a:t>
                </a:r>
                <a14:m>
                  <m:oMath xmlns:m="http://schemas.openxmlformats.org/officeDocument/2006/math">
                    <m:r>
                      <a:rPr lang="en-US" sz="2800" b="0" i="1" smtClean="0">
                        <a:latin typeface="Cambria Math"/>
                      </a:rPr>
                      <m:t>𝐸𝑃𝑆</m:t>
                    </m:r>
                    <m:sSub>
                      <m:sSubPr>
                        <m:ctrlPr>
                          <a:rPr lang="en-US" sz="2800" b="0" i="1" smtClean="0">
                            <a:latin typeface="Cambria Math" panose="02040503050406030204" pitchFamily="18" charset="0"/>
                          </a:rPr>
                        </m:ctrlPr>
                      </m:sSubPr>
                      <m:e>
                        <m:r>
                          <a:rPr lang="en-US" sz="2800" b="0" i="1" smtClean="0">
                            <a:latin typeface="Cambria Math"/>
                          </a:rPr>
                          <m:t>𝐶</m:t>
                        </m:r>
                      </m:e>
                      <m:sub>
                        <m:r>
                          <a:rPr lang="en-US" sz="2800" b="0" i="1" smtClean="0">
                            <a:latin typeface="Cambria Math"/>
                          </a:rPr>
                          <m:t>𝑛</m:t>
                        </m:r>
                      </m:sub>
                    </m:sSub>
                    <m:r>
                      <a:rPr lang="en-US" sz="2800" b="0" i="1" smtClean="0">
                        <a:latin typeface="Cambria Math"/>
                      </a:rPr>
                      <m:t>=</m:t>
                    </m:r>
                    <m:r>
                      <a:rPr lang="en-US" sz="2800" b="0" i="1" smtClean="0">
                        <a:latin typeface="Cambria Math"/>
                      </a:rPr>
                      <m:t>𝐴</m:t>
                    </m:r>
                    <m:sSub>
                      <m:sSubPr>
                        <m:ctrlPr>
                          <a:rPr lang="en-US" sz="2800" b="0" i="1" smtClean="0">
                            <a:latin typeface="Cambria Math" panose="02040503050406030204" pitchFamily="18" charset="0"/>
                          </a:rPr>
                        </m:ctrlPr>
                      </m:sSubPr>
                      <m:e>
                        <m:r>
                          <a:rPr lang="en-US" sz="2800" b="0" i="1" smtClean="0">
                            <a:latin typeface="Cambria Math"/>
                          </a:rPr>
                          <m:t>𝑅</m:t>
                        </m:r>
                      </m:e>
                      <m:sub>
                        <m:r>
                          <a:rPr lang="en-US" sz="2800" b="0" i="1" smtClean="0">
                            <a:latin typeface="Cambria Math"/>
                          </a:rPr>
                          <m:t>𝑛</m:t>
                        </m:r>
                      </m:sub>
                    </m:sSub>
                    <m:sSub>
                      <m:sSubPr>
                        <m:ctrlPr>
                          <a:rPr lang="en-US" sz="2800" b="0" i="1" smtClean="0">
                            <a:latin typeface="Cambria Math" panose="02040503050406030204" pitchFamily="18" charset="0"/>
                          </a:rPr>
                        </m:ctrlPr>
                      </m:sSubPr>
                      <m:e>
                        <m:r>
                          <a:rPr lang="en-US" sz="2800" b="0" i="1" smtClean="0">
                            <a:latin typeface="Cambria Math"/>
                          </a:rPr>
                          <m:t>𝑢</m:t>
                        </m:r>
                      </m:e>
                      <m:sub>
                        <m:r>
                          <a:rPr lang="en-US" sz="2800" b="0" i="1" smtClean="0">
                            <a:latin typeface="Cambria Math"/>
                          </a:rPr>
                          <m:t>𝑛</m:t>
                        </m:r>
                      </m:sub>
                    </m:sSub>
                  </m:oMath>
                </a14:m>
                <a:r>
                  <a:rPr lang="en-US" sz="2800" dirty="0" smtClean="0"/>
                  <a:t>. Where A is the amplification factor which is constant for each EPSC.</a:t>
                </a:r>
              </a:p>
              <a:p>
                <a:endParaRPr lang="he-IL" sz="28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2420888"/>
                <a:ext cx="8075240" cy="4032448"/>
              </a:xfrm>
              <a:blipFill rotWithShape="0">
                <a:blip r:embed="rId2"/>
                <a:stretch>
                  <a:fillRect l="-1585" t="-3172" b="-755"/>
                </a:stretch>
              </a:blipFill>
            </p:spPr>
            <p:txBody>
              <a:bodyPr/>
              <a:lstStyle/>
              <a:p>
                <a:r>
                  <a:rPr lang="he-IL">
                    <a:noFill/>
                  </a:rPr>
                  <a:t> </a:t>
                </a:r>
              </a:p>
            </p:txBody>
          </p:sp>
        </mc:Fallback>
      </mc:AlternateContent>
      <p:sp>
        <p:nvSpPr>
          <p:cNvPr id="2" name="Title 1"/>
          <p:cNvSpPr>
            <a:spLocks noGrp="1"/>
          </p:cNvSpPr>
          <p:nvPr>
            <p:ph type="title"/>
          </p:nvPr>
        </p:nvSpPr>
        <p:spPr/>
        <p:txBody>
          <a:bodyPr/>
          <a:lstStyle/>
          <a:p>
            <a:r>
              <a:rPr lang="en-US" dirty="0" smtClean="0"/>
              <a:t>Synaptic model</a:t>
            </a:r>
            <a:endParaRPr lang="he-IL"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9792" y="3717032"/>
            <a:ext cx="4268937" cy="11521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566132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205064" y="2564904"/>
            <a:ext cx="4705451" cy="3523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dirty="0" smtClean="0"/>
              <a:t>Pre-Synaptic Raster plot</a:t>
            </a:r>
            <a:endParaRPr lang="he-IL" dirty="0"/>
          </a:p>
        </p:txBody>
      </p:sp>
      <p:sp>
        <p:nvSpPr>
          <p:cNvPr id="4" name="TextBox 3"/>
          <p:cNvSpPr txBox="1"/>
          <p:nvPr/>
        </p:nvSpPr>
        <p:spPr>
          <a:xfrm>
            <a:off x="755576" y="1916832"/>
            <a:ext cx="3456384" cy="3970318"/>
          </a:xfrm>
          <a:prstGeom prst="rect">
            <a:avLst/>
          </a:prstGeom>
          <a:noFill/>
        </p:spPr>
        <p:txBody>
          <a:bodyPr wrap="square" rtlCol="1">
            <a:spAutoFit/>
          </a:bodyPr>
          <a:lstStyle/>
          <a:p>
            <a:pPr algn="l" rtl="0"/>
            <a:r>
              <a:rPr lang="en-US" sz="2800" dirty="0" smtClean="0"/>
              <a:t>For the pre-synaptic spiking rate, we set a Poisson firing rate of 10Hz.</a:t>
            </a:r>
          </a:p>
          <a:p>
            <a:pPr algn="l" rtl="0"/>
            <a:r>
              <a:rPr lang="en-US" sz="2800" dirty="0" smtClean="0"/>
              <a:t>The raster plot displays the action potential of the presynaptic neurons over time. </a:t>
            </a:r>
            <a:endParaRPr lang="he-IL" sz="2800" dirty="0"/>
          </a:p>
        </p:txBody>
      </p:sp>
    </p:spTree>
    <p:extLst>
      <p:ext uri="{BB962C8B-B14F-4D97-AF65-F5344CB8AC3E}">
        <p14:creationId xmlns:p14="http://schemas.microsoft.com/office/powerpoint/2010/main" val="24708572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772816"/>
            <a:ext cx="4042792" cy="4608512"/>
          </a:xfrm>
        </p:spPr>
        <p:txBody>
          <a:bodyPr>
            <a:normAutofit/>
          </a:bodyPr>
          <a:lstStyle/>
          <a:p>
            <a:pPr algn="l" rtl="0"/>
            <a:r>
              <a:rPr lang="en-US" sz="2800" dirty="0" smtClean="0"/>
              <a:t>The connectivity between pre and post synaptic neurons is by a binomial distribution with the parameter p. Each presynaptic neuron has the probability p of being connected to each post synaptic neuron.</a:t>
            </a:r>
            <a:endParaRPr lang="he-IL" sz="2800" dirty="0"/>
          </a:p>
        </p:txBody>
      </p:sp>
      <p:sp>
        <p:nvSpPr>
          <p:cNvPr id="2" name="Title 1"/>
          <p:cNvSpPr>
            <a:spLocks noGrp="1"/>
          </p:cNvSpPr>
          <p:nvPr>
            <p:ph type="title"/>
          </p:nvPr>
        </p:nvSpPr>
        <p:spPr/>
        <p:txBody>
          <a:bodyPr/>
          <a:lstStyle/>
          <a:p>
            <a:r>
              <a:rPr lang="en-US" dirty="0" smtClean="0"/>
              <a:t>Connectivity</a:t>
            </a:r>
            <a:endParaRPr lang="he-IL" dirty="0"/>
          </a:p>
        </p:txBody>
      </p:sp>
      <p:sp>
        <p:nvSpPr>
          <p:cNvPr id="5" name="Content Placeholder 2"/>
          <p:cNvSpPr txBox="1">
            <a:spLocks/>
          </p:cNvSpPr>
          <p:nvPr/>
        </p:nvSpPr>
        <p:spPr>
          <a:xfrm>
            <a:off x="4788024" y="1628800"/>
            <a:ext cx="4042792" cy="4525963"/>
          </a:xfrm>
          <a:prstGeom prst="rect">
            <a:avLst/>
          </a:prstGeom>
        </p:spPr>
        <p:txBody>
          <a:bodyPr vert="horz" lIns="91440" tIns="45720" rIns="91440" bIns="45720" rtlCol="1">
            <a:normAutofit/>
          </a:bodyPr>
          <a:lstStyle>
            <a:lvl1pPr marL="342900" indent="-342900" algn="r" defTabSz="914400" rtl="1"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r" defTabSz="914400" rtl="1"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r" defTabSz="914400" rtl="1"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l" rtl="0"/>
            <a:endParaRPr lang="he-IL" dirty="0"/>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89611" y="2564904"/>
            <a:ext cx="4572113" cy="34270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6949818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2420887"/>
            <a:ext cx="8208912" cy="3861457"/>
          </a:xfrm>
        </p:spPr>
        <p:txBody>
          <a:bodyPr>
            <a:normAutofit lnSpcReduction="10000"/>
          </a:bodyPr>
          <a:lstStyle/>
          <a:p>
            <a:pPr algn="l" rtl="0"/>
            <a:r>
              <a:rPr lang="en-US" sz="2800" dirty="0" smtClean="0"/>
              <a:t>In order to simulate the Associational Commissural</a:t>
            </a:r>
            <a:r>
              <a:rPr lang="en-US" sz="2800" dirty="0"/>
              <a:t> </a:t>
            </a:r>
            <a:r>
              <a:rPr lang="en-US" sz="2800" dirty="0" smtClean="0"/>
              <a:t>connections, another set of connections was added to the system between the CA3 neurons to them selves. </a:t>
            </a:r>
          </a:p>
          <a:p>
            <a:pPr algn="l" rtl="0"/>
            <a:r>
              <a:rPr lang="en-US" sz="2800" dirty="0" smtClean="0"/>
              <a:t>The expected result from this simulation was for the network to start firing in sync. </a:t>
            </a:r>
          </a:p>
          <a:p>
            <a:pPr algn="l" rtl="0"/>
            <a:r>
              <a:rPr lang="en-US" sz="2800" dirty="0" smtClean="0"/>
              <a:t>In order to measure this synchronicity, the sync index was defined as is the average number of post synaptic spikes in a predefined time interval. </a:t>
            </a:r>
          </a:p>
        </p:txBody>
      </p:sp>
      <p:sp>
        <p:nvSpPr>
          <p:cNvPr id="2" name="Title 1"/>
          <p:cNvSpPr>
            <a:spLocks noGrp="1"/>
          </p:cNvSpPr>
          <p:nvPr>
            <p:ph type="title"/>
          </p:nvPr>
        </p:nvSpPr>
        <p:spPr/>
        <p:txBody>
          <a:bodyPr>
            <a:normAutofit fontScale="90000"/>
          </a:bodyPr>
          <a:lstStyle/>
          <a:p>
            <a:r>
              <a:rPr lang="en-US" dirty="0" smtClean="0"/>
              <a:t>Associational Commissural connectivity</a:t>
            </a:r>
            <a:endParaRPr lang="he-IL" dirty="0"/>
          </a:p>
        </p:txBody>
      </p:sp>
      <p:sp>
        <p:nvSpPr>
          <p:cNvPr id="5" name="Content Placeholder 2"/>
          <p:cNvSpPr txBox="1">
            <a:spLocks/>
          </p:cNvSpPr>
          <p:nvPr/>
        </p:nvSpPr>
        <p:spPr>
          <a:xfrm>
            <a:off x="4788024" y="1628800"/>
            <a:ext cx="4042792" cy="4525963"/>
          </a:xfrm>
          <a:prstGeom prst="rect">
            <a:avLst/>
          </a:prstGeom>
        </p:spPr>
        <p:txBody>
          <a:bodyPr vert="horz" lIns="91440" tIns="45720" rIns="91440" bIns="45720" rtlCol="1">
            <a:normAutofit/>
          </a:bodyPr>
          <a:lstStyle>
            <a:lvl1pPr marL="342900" indent="-342900" algn="r" defTabSz="914400" rtl="1"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r" defTabSz="914400" rtl="1"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r" defTabSz="914400" rtl="1"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l" rtl="0"/>
            <a:endParaRPr lang="he-IL" dirty="0"/>
          </a:p>
        </p:txBody>
      </p:sp>
    </p:spTree>
    <p:extLst>
      <p:ext uri="{BB962C8B-B14F-4D97-AF65-F5344CB8AC3E}">
        <p14:creationId xmlns:p14="http://schemas.microsoft.com/office/powerpoint/2010/main" val="7713672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7164" y="3140968"/>
            <a:ext cx="8363272" cy="1584176"/>
          </a:xfrm>
        </p:spPr>
        <p:txBody>
          <a:bodyPr/>
          <a:lstStyle/>
          <a:p>
            <a:pPr algn="l" rtl="0"/>
            <a:r>
              <a:rPr lang="en-US" dirty="0" smtClean="0"/>
              <a:t>For the first simulation we set varying AC connections and test the neural network response. </a:t>
            </a:r>
            <a:endParaRPr lang="he-IL" dirty="0"/>
          </a:p>
        </p:txBody>
      </p:sp>
      <p:sp>
        <p:nvSpPr>
          <p:cNvPr id="2" name="Title 1"/>
          <p:cNvSpPr>
            <a:spLocks noGrp="1"/>
          </p:cNvSpPr>
          <p:nvPr>
            <p:ph type="title"/>
          </p:nvPr>
        </p:nvSpPr>
        <p:spPr/>
        <p:txBody>
          <a:bodyPr/>
          <a:lstStyle/>
          <a:p>
            <a:r>
              <a:rPr lang="en-US" dirty="0" smtClean="0"/>
              <a:t>Simulation 1</a:t>
            </a:r>
            <a:endParaRPr lang="he-IL" dirty="0"/>
          </a:p>
        </p:txBody>
      </p:sp>
    </p:spTree>
    <p:extLst>
      <p:ext uri="{BB962C8B-B14F-4D97-AF65-F5344CB8AC3E}">
        <p14:creationId xmlns:p14="http://schemas.microsoft.com/office/powerpoint/2010/main" val="30181871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t>Simulation 1 – EPSPs</a:t>
            </a:r>
            <a:endParaRPr lang="he-IL" dirty="0"/>
          </a:p>
        </p:txBody>
      </p:sp>
      <p:sp>
        <p:nvSpPr>
          <p:cNvPr id="33" name="Text Placeholder 32"/>
          <p:cNvSpPr txBox="1">
            <a:spLocks noGrp="1"/>
          </p:cNvSpPr>
          <p:nvPr>
            <p:ph type="body" sz="quarter" idx="15"/>
          </p:nvPr>
        </p:nvSpPr>
        <p:spPr>
          <a:xfrm>
            <a:off x="457200" y="2042641"/>
            <a:ext cx="2459038" cy="461665"/>
          </a:xfrm>
          <a:prstGeom prst="rect">
            <a:avLst/>
          </a:prstGeom>
          <a:noFill/>
        </p:spPr>
        <p:txBody>
          <a:bodyPr wrap="square" rtlCol="1">
            <a:spAutoFit/>
          </a:bodyPr>
          <a:lstStyle/>
          <a:p>
            <a:pPr algn="l" rtl="0"/>
            <a:r>
              <a:rPr lang="en-US" dirty="0" err="1" smtClean="0"/>
              <a:t>pAC</a:t>
            </a:r>
            <a:r>
              <a:rPr lang="en-US" dirty="0" smtClean="0"/>
              <a:t> = </a:t>
            </a:r>
            <a:r>
              <a:rPr lang="en-US" dirty="0" smtClean="0"/>
              <a:t>0</a:t>
            </a:r>
            <a:endParaRPr lang="en-US" dirty="0" smtClean="0"/>
          </a:p>
        </p:txBody>
      </p:sp>
      <p:sp>
        <p:nvSpPr>
          <p:cNvPr id="34" name="Text Placeholder 33"/>
          <p:cNvSpPr txBox="1">
            <a:spLocks noGrp="1"/>
          </p:cNvSpPr>
          <p:nvPr>
            <p:ph type="body" sz="quarter" idx="17"/>
          </p:nvPr>
        </p:nvSpPr>
        <p:spPr>
          <a:xfrm>
            <a:off x="3342481" y="2042641"/>
            <a:ext cx="2459038" cy="461665"/>
          </a:xfrm>
          <a:prstGeom prst="rect">
            <a:avLst/>
          </a:prstGeom>
          <a:noFill/>
        </p:spPr>
        <p:txBody>
          <a:bodyPr wrap="square" rtlCol="1">
            <a:spAutoFit/>
          </a:bodyPr>
          <a:lstStyle/>
          <a:p>
            <a:pPr algn="l" rtl="0"/>
            <a:r>
              <a:rPr lang="en-US" dirty="0" err="1" smtClean="0"/>
              <a:t>pAC</a:t>
            </a:r>
            <a:r>
              <a:rPr lang="en-US" dirty="0" smtClean="0"/>
              <a:t> = </a:t>
            </a:r>
            <a:r>
              <a:rPr lang="en-US" dirty="0" smtClean="0"/>
              <a:t>0.1</a:t>
            </a:r>
            <a:endParaRPr lang="en-US" dirty="0" smtClean="0"/>
          </a:p>
        </p:txBody>
      </p:sp>
      <p:sp>
        <p:nvSpPr>
          <p:cNvPr id="35" name="Text Placeholder 34"/>
          <p:cNvSpPr txBox="1">
            <a:spLocks noGrp="1"/>
          </p:cNvSpPr>
          <p:nvPr>
            <p:ph type="body" sz="quarter" idx="19"/>
          </p:nvPr>
        </p:nvSpPr>
        <p:spPr>
          <a:xfrm>
            <a:off x="6227762" y="2042641"/>
            <a:ext cx="2459038" cy="461665"/>
          </a:xfrm>
          <a:prstGeom prst="rect">
            <a:avLst/>
          </a:prstGeom>
          <a:noFill/>
        </p:spPr>
        <p:txBody>
          <a:bodyPr wrap="square" rtlCol="1">
            <a:spAutoFit/>
          </a:bodyPr>
          <a:lstStyle/>
          <a:p>
            <a:pPr algn="l" rtl="0"/>
            <a:r>
              <a:rPr lang="en-US" dirty="0" err="1" smtClean="0"/>
              <a:t>pAC</a:t>
            </a:r>
            <a:r>
              <a:rPr lang="en-US" dirty="0" smtClean="0"/>
              <a:t> = </a:t>
            </a:r>
            <a:r>
              <a:rPr lang="en-US" dirty="0" smtClean="0"/>
              <a:t>0.2</a:t>
            </a:r>
            <a:endParaRPr lang="en-US" dirty="0" smtClean="0"/>
          </a:p>
        </p:txBody>
      </p:sp>
      <p:sp>
        <p:nvSpPr>
          <p:cNvPr id="30" name="Text Placeholder 29"/>
          <p:cNvSpPr txBox="1">
            <a:spLocks noGrp="1"/>
          </p:cNvSpPr>
          <p:nvPr>
            <p:ph type="body" sz="quarter" idx="20"/>
          </p:nvPr>
        </p:nvSpPr>
        <p:spPr>
          <a:xfrm>
            <a:off x="1829046" y="4429125"/>
            <a:ext cx="2459038" cy="461665"/>
          </a:xfrm>
          <a:prstGeom prst="rect">
            <a:avLst/>
          </a:prstGeom>
          <a:noFill/>
        </p:spPr>
        <p:txBody>
          <a:bodyPr wrap="square" rtlCol="1">
            <a:spAutoFit/>
          </a:bodyPr>
          <a:lstStyle/>
          <a:p>
            <a:pPr algn="l" rtl="0"/>
            <a:r>
              <a:rPr lang="en-US" dirty="0" err="1" smtClean="0"/>
              <a:t>pAC</a:t>
            </a:r>
            <a:r>
              <a:rPr lang="en-US" dirty="0" smtClean="0"/>
              <a:t> = </a:t>
            </a:r>
            <a:r>
              <a:rPr lang="en-US" dirty="0" smtClean="0"/>
              <a:t>0.3</a:t>
            </a:r>
            <a:endParaRPr lang="en-US" dirty="0" smtClean="0"/>
          </a:p>
        </p:txBody>
      </p:sp>
      <p:sp>
        <p:nvSpPr>
          <p:cNvPr id="31" name="Text Placeholder 30"/>
          <p:cNvSpPr txBox="1">
            <a:spLocks noGrp="1"/>
          </p:cNvSpPr>
          <p:nvPr>
            <p:ph type="body" sz="quarter" idx="21"/>
          </p:nvPr>
        </p:nvSpPr>
        <p:spPr>
          <a:xfrm>
            <a:off x="4716016" y="4429125"/>
            <a:ext cx="2459038" cy="461665"/>
          </a:xfrm>
          <a:prstGeom prst="rect">
            <a:avLst/>
          </a:prstGeom>
          <a:noFill/>
        </p:spPr>
        <p:txBody>
          <a:bodyPr wrap="square" rtlCol="1">
            <a:spAutoFit/>
          </a:bodyPr>
          <a:lstStyle/>
          <a:p>
            <a:pPr algn="l" rtl="0"/>
            <a:r>
              <a:rPr lang="en-US" dirty="0" err="1" smtClean="0"/>
              <a:t>pAC</a:t>
            </a:r>
            <a:r>
              <a:rPr lang="en-US" dirty="0" smtClean="0"/>
              <a:t> = </a:t>
            </a:r>
            <a:r>
              <a:rPr lang="en-US" dirty="0" smtClean="0"/>
              <a:t>0.4</a:t>
            </a:r>
            <a:endParaRPr lang="en-US" dirty="0" smtClean="0"/>
          </a:p>
        </p:txBody>
      </p:sp>
      <p:pic>
        <p:nvPicPr>
          <p:cNvPr id="12" name="Picture Placeholder 11"/>
          <p:cNvPicPr>
            <a:picLocks noGrp="1" noChangeAspect="1"/>
          </p:cNvPicPr>
          <p:nvPr>
            <p:ph type="pic" sz="quarter" idx="14"/>
          </p:nvPr>
        </p:nvPicPr>
        <p:blipFill>
          <a:blip r:embed="rId2" cstate="print">
            <a:extLst>
              <a:ext uri="{28A0092B-C50C-407E-A947-70E740481C1C}">
                <a14:useLocalDpi xmlns:a14="http://schemas.microsoft.com/office/drawing/2010/main" val="0"/>
              </a:ext>
            </a:extLst>
          </a:blip>
          <a:srcRect l="773" r="773"/>
          <a:stretch>
            <a:fillRect/>
          </a:stretch>
        </p:blipFill>
        <p:spPr/>
      </p:pic>
      <p:pic>
        <p:nvPicPr>
          <p:cNvPr id="10" name="Picture Placeholder 9"/>
          <p:cNvPicPr>
            <a:picLocks noGrp="1" noChangeAspect="1"/>
          </p:cNvPicPr>
          <p:nvPr>
            <p:ph type="pic" sz="quarter" idx="12"/>
          </p:nvPr>
        </p:nvPicPr>
        <p:blipFill>
          <a:blip r:embed="rId3" cstate="print">
            <a:extLst>
              <a:ext uri="{28A0092B-C50C-407E-A947-70E740481C1C}">
                <a14:useLocalDpi xmlns:a14="http://schemas.microsoft.com/office/drawing/2010/main" val="0"/>
              </a:ext>
            </a:extLst>
          </a:blip>
          <a:srcRect l="773" r="773"/>
          <a:stretch>
            <a:fillRect/>
          </a:stretch>
        </p:blipFill>
        <p:spPr/>
      </p:pic>
      <p:pic>
        <p:nvPicPr>
          <p:cNvPr id="9" name="Picture Placeholder 8"/>
          <p:cNvPicPr>
            <a:picLocks noGrp="1" noChangeAspect="1"/>
          </p:cNvPicPr>
          <p:nvPr>
            <p:ph type="pic" sz="quarter" idx="11"/>
          </p:nvPr>
        </p:nvPicPr>
        <p:blipFill>
          <a:blip r:embed="rId4" cstate="print">
            <a:extLst>
              <a:ext uri="{28A0092B-C50C-407E-A947-70E740481C1C}">
                <a14:useLocalDpi xmlns:a14="http://schemas.microsoft.com/office/drawing/2010/main" val="0"/>
              </a:ext>
            </a:extLst>
          </a:blip>
          <a:srcRect l="742" r="742"/>
          <a:stretch>
            <a:fillRect/>
          </a:stretch>
        </p:blipFill>
        <p:spPr/>
      </p:pic>
      <p:pic>
        <p:nvPicPr>
          <p:cNvPr id="8" name="Picture Placeholder 7"/>
          <p:cNvPicPr>
            <a:picLocks noGrp="1" noChangeAspect="1"/>
          </p:cNvPicPr>
          <p:nvPr>
            <p:ph type="pic" sz="quarter" idx="10"/>
          </p:nvPr>
        </p:nvPicPr>
        <p:blipFill>
          <a:blip r:embed="rId5" cstate="print">
            <a:extLst>
              <a:ext uri="{28A0092B-C50C-407E-A947-70E740481C1C}">
                <a14:useLocalDpi xmlns:a14="http://schemas.microsoft.com/office/drawing/2010/main" val="0"/>
              </a:ext>
            </a:extLst>
          </a:blip>
          <a:srcRect l="773" r="773"/>
          <a:stretch>
            <a:fillRect/>
          </a:stretch>
        </p:blipFill>
        <p:spPr/>
      </p:pic>
      <p:pic>
        <p:nvPicPr>
          <p:cNvPr id="11" name="Picture Placeholder 10"/>
          <p:cNvPicPr>
            <a:picLocks noGrp="1" noChangeAspect="1"/>
          </p:cNvPicPr>
          <p:nvPr>
            <p:ph type="pic" sz="quarter" idx="13"/>
          </p:nvPr>
        </p:nvPicPr>
        <p:blipFill>
          <a:blip r:embed="rId6" cstate="print">
            <a:extLst>
              <a:ext uri="{28A0092B-C50C-407E-A947-70E740481C1C}">
                <a14:useLocalDpi xmlns:a14="http://schemas.microsoft.com/office/drawing/2010/main" val="0"/>
              </a:ext>
            </a:extLst>
          </a:blip>
          <a:srcRect l="773" r="773"/>
          <a:stretch>
            <a:fillRect/>
          </a:stretch>
        </p:blipFill>
        <p:spPr/>
      </p:pic>
    </p:spTree>
    <p:extLst>
      <p:ext uri="{BB962C8B-B14F-4D97-AF65-F5344CB8AC3E}">
        <p14:creationId xmlns:p14="http://schemas.microsoft.com/office/powerpoint/2010/main" val="26070854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aveform">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Waveform</Template>
  <TotalTime>246</TotalTime>
  <Words>564</Words>
  <Application>Microsoft Office PowerPoint</Application>
  <PresentationFormat>On-screen Show (4:3)</PresentationFormat>
  <Paragraphs>114</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Cambria Math</vt:lpstr>
      <vt:lpstr>Candara</vt:lpstr>
      <vt:lpstr>Symbol</vt:lpstr>
      <vt:lpstr>Waveform</vt:lpstr>
      <vt:lpstr>Synaptic Model</vt:lpstr>
      <vt:lpstr>Synaptic model</vt:lpstr>
      <vt:lpstr>Synaptic model</vt:lpstr>
      <vt:lpstr>Synaptic model</vt:lpstr>
      <vt:lpstr>Pre-Synaptic Raster plot</vt:lpstr>
      <vt:lpstr>Connectivity</vt:lpstr>
      <vt:lpstr>Associational Commissural connectivity</vt:lpstr>
      <vt:lpstr>Simulation 1</vt:lpstr>
      <vt:lpstr>Simulation 1 – EPSPs</vt:lpstr>
      <vt:lpstr> Simulation 1 – Post synaptic raster plot</vt:lpstr>
      <vt:lpstr> Simulation 1 – Post synaptic raster plot</vt:lpstr>
      <vt:lpstr> Simulation 1 – Synchronicity indicator</vt:lpstr>
      <vt:lpstr>Simulation 2</vt:lpstr>
      <vt:lpstr>Simulation 2 – Table of parameters used to simulate different behaviors</vt:lpstr>
      <vt:lpstr>Simulation 2 – Post Synaptic Potential of select neurons </vt:lpstr>
      <vt:lpstr>Simulation 2 – u and R</vt:lpstr>
      <vt:lpstr>Simulation 2 –PSP over time</vt:lpstr>
      <vt:lpstr>Simulation 2 – Post synaptic raster plot</vt:lpstr>
      <vt:lpstr>Simulation 2 – PSP as a function of interval</vt:lpstr>
      <vt:lpstr>What is next?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Synaptic Model</dc:title>
  <dc:creator>Student</dc:creator>
  <cp:lastModifiedBy>Ohad Doron</cp:lastModifiedBy>
  <cp:revision>59</cp:revision>
  <dcterms:created xsi:type="dcterms:W3CDTF">2016-04-05T12:41:52Z</dcterms:created>
  <dcterms:modified xsi:type="dcterms:W3CDTF">2016-04-05T21:35:59Z</dcterms:modified>
</cp:coreProperties>
</file>