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67" r:id="rId3"/>
    <p:sldId id="268" r:id="rId4"/>
    <p:sldId id="269" r:id="rId5"/>
    <p:sldId id="270" r:id="rId6"/>
    <p:sldId id="272" r:id="rId7"/>
    <p:sldId id="273" r:id="rId8"/>
    <p:sldId id="274" r:id="rId9"/>
    <p:sldId id="275" r:id="rId10"/>
    <p:sldId id="276" r:id="rId11"/>
    <p:sldId id="277" r:id="rId12"/>
    <p:sldId id="278" r:id="rId13"/>
    <p:sldId id="280" r:id="rId14"/>
    <p:sldId id="279" r:id="rId15"/>
    <p:sldId id="293" r:id="rId16"/>
    <p:sldId id="294" r:id="rId17"/>
    <p:sldId id="295" r:id="rId18"/>
    <p:sldId id="281" r:id="rId19"/>
    <p:sldId id="282" r:id="rId20"/>
    <p:sldId id="283" r:id="rId21"/>
    <p:sldId id="284" r:id="rId22"/>
    <p:sldId id="287" r:id="rId23"/>
    <p:sldId id="286" r:id="rId24"/>
    <p:sldId id="288" r:id="rId25"/>
    <p:sldId id="297" r:id="rId26"/>
    <p:sldId id="298" r:id="rId27"/>
    <p:sldId id="292" r:id="rId28"/>
    <p:sldId id="289" r:id="rId29"/>
    <p:sldId id="290" r:id="rId30"/>
    <p:sldId id="291" r:id="rId31"/>
    <p:sldId id="307" r:id="rId32"/>
    <p:sldId id="299" r:id="rId33"/>
    <p:sldId id="300" r:id="rId34"/>
    <p:sldId id="301" r:id="rId35"/>
    <p:sldId id="302" r:id="rId36"/>
    <p:sldId id="303" r:id="rId37"/>
    <p:sldId id="304" r:id="rId38"/>
    <p:sldId id="305" r:id="rId39"/>
    <p:sldId id="306"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8955" autoAdjust="0"/>
  </p:normalViewPr>
  <p:slideViewPr>
    <p:cSldViewPr snapToGrid="0">
      <p:cViewPr varScale="1">
        <p:scale>
          <a:sx n="73" d="100"/>
          <a:sy n="73"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DEE7DC3-3360-456D-BB08-EFAA179DCB85}" type="datetimeFigureOut">
              <a:rPr lang="he-IL" smtClean="0"/>
              <a:t>כ"ב/אייר/תשע"ו</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B10A99E-03F0-42C9-98D0-2652526E2125}" type="slidenum">
              <a:rPr lang="he-IL" smtClean="0"/>
              <a:t>‹#›</a:t>
            </a:fld>
            <a:endParaRPr lang="he-IL"/>
          </a:p>
        </p:txBody>
      </p:sp>
    </p:spTree>
    <p:extLst>
      <p:ext uri="{BB962C8B-B14F-4D97-AF65-F5344CB8AC3E}">
        <p14:creationId xmlns:p14="http://schemas.microsoft.com/office/powerpoint/2010/main" val="239259206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a:t>
            </a:r>
            <a:r>
              <a:rPr lang="en-US" baseline="0" dirty="0" smtClean="0"/>
              <a:t> think that we’re not getting any close enough EPSPs in the depression mode and this is why the figure looks like that. Ohad Doron 29/04/2016</a:t>
            </a:r>
          </a:p>
          <a:p>
            <a:pPr algn="l" rtl="0"/>
            <a:endParaRPr lang="he-IL" dirty="0"/>
          </a:p>
        </p:txBody>
      </p:sp>
      <p:sp>
        <p:nvSpPr>
          <p:cNvPr id="4" name="Slide Number Placeholder 3"/>
          <p:cNvSpPr>
            <a:spLocks noGrp="1"/>
          </p:cNvSpPr>
          <p:nvPr>
            <p:ph type="sldNum" sz="quarter" idx="10"/>
          </p:nvPr>
        </p:nvSpPr>
        <p:spPr/>
        <p:txBody>
          <a:bodyPr/>
          <a:lstStyle/>
          <a:p>
            <a:fld id="{EB10A99E-03F0-42C9-98D0-2652526E2125}" type="slidenum">
              <a:rPr lang="he-IL" smtClean="0"/>
              <a:t>35</a:t>
            </a:fld>
            <a:endParaRPr lang="he-IL"/>
          </a:p>
        </p:txBody>
      </p:sp>
    </p:spTree>
    <p:extLst>
      <p:ext uri="{BB962C8B-B14F-4D97-AF65-F5344CB8AC3E}">
        <p14:creationId xmlns:p14="http://schemas.microsoft.com/office/powerpoint/2010/main" val="128027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B10A99E-03F0-42C9-98D0-2652526E2125}" type="slidenum">
              <a:rPr lang="he-IL" smtClean="0"/>
              <a:t>47</a:t>
            </a:fld>
            <a:endParaRPr lang="he-IL"/>
          </a:p>
        </p:txBody>
      </p:sp>
    </p:spTree>
    <p:extLst>
      <p:ext uri="{BB962C8B-B14F-4D97-AF65-F5344CB8AC3E}">
        <p14:creationId xmlns:p14="http://schemas.microsoft.com/office/powerpoint/2010/main" val="2737669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B10A99E-03F0-42C9-98D0-2652526E2125}" type="slidenum">
              <a:rPr lang="he-IL" smtClean="0"/>
              <a:t>51</a:t>
            </a:fld>
            <a:endParaRPr lang="he-IL"/>
          </a:p>
        </p:txBody>
      </p:sp>
    </p:spTree>
    <p:extLst>
      <p:ext uri="{BB962C8B-B14F-4D97-AF65-F5344CB8AC3E}">
        <p14:creationId xmlns:p14="http://schemas.microsoft.com/office/powerpoint/2010/main" val="461471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cxnSp>
        <p:nvCxnSpPr>
          <p:cNvPr id="19" name="Straight Connector 18"/>
          <p:cNvCxnSpPr/>
          <p:nvPr/>
        </p:nvCxnSpPr>
        <p:spPr>
          <a:xfrm>
            <a:off x="5575491"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822550"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44898" y="4685664"/>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2501812" y="1853248"/>
            <a:ext cx="2940050" cy="369332"/>
          </a:xfrm>
          <a:prstGeom prst="rect">
            <a:avLst/>
          </a:prstGeom>
          <a:noFill/>
        </p:spPr>
        <p:txBody>
          <a:bodyPr wrap="square" rtlCol="1">
            <a:spAutoFit/>
          </a:bodyPr>
          <a:lstStyle/>
          <a:p>
            <a:pPr algn="ctr"/>
            <a:r>
              <a:rPr lang="en-US" dirty="0" smtClean="0"/>
              <a:t>Strong depression</a:t>
            </a:r>
            <a:endParaRPr lang="he-IL" dirty="0"/>
          </a:p>
        </p:txBody>
      </p:sp>
      <p:sp>
        <p:nvSpPr>
          <p:cNvPr id="28" name="TextBox 27"/>
          <p:cNvSpPr txBox="1"/>
          <p:nvPr userDrawn="1"/>
        </p:nvSpPr>
        <p:spPr>
          <a:xfrm>
            <a:off x="5672393" y="1853248"/>
            <a:ext cx="2940050" cy="369332"/>
          </a:xfrm>
          <a:prstGeom prst="rect">
            <a:avLst/>
          </a:prstGeom>
          <a:noFill/>
        </p:spPr>
        <p:txBody>
          <a:bodyPr wrap="square" rtlCol="1">
            <a:spAutoFit/>
          </a:bodyPr>
          <a:lstStyle/>
          <a:p>
            <a:pPr algn="ctr"/>
            <a:r>
              <a:rPr lang="en-US" dirty="0" smtClean="0"/>
              <a:t>Depression</a:t>
            </a:r>
            <a:endParaRPr lang="he-IL" dirty="0"/>
          </a:p>
        </p:txBody>
      </p:sp>
      <p:sp>
        <p:nvSpPr>
          <p:cNvPr id="32" name="TextBox 31"/>
          <p:cNvSpPr txBox="1"/>
          <p:nvPr userDrawn="1"/>
        </p:nvSpPr>
        <p:spPr>
          <a:xfrm>
            <a:off x="9075399" y="1853248"/>
            <a:ext cx="2940050" cy="369332"/>
          </a:xfrm>
          <a:prstGeom prst="rect">
            <a:avLst/>
          </a:prstGeom>
          <a:noFill/>
        </p:spPr>
        <p:txBody>
          <a:bodyPr wrap="square" rtlCol="1">
            <a:spAutoFit/>
          </a:bodyPr>
          <a:lstStyle/>
          <a:p>
            <a:pPr algn="ctr"/>
            <a:r>
              <a:rPr lang="en-US" dirty="0" smtClean="0"/>
              <a:t>Facilitation-Depression</a:t>
            </a:r>
            <a:endParaRPr lang="he-IL" dirty="0"/>
          </a:p>
        </p:txBody>
      </p:sp>
      <p:sp>
        <p:nvSpPr>
          <p:cNvPr id="33" name="TextBox 32"/>
          <p:cNvSpPr txBox="1"/>
          <p:nvPr userDrawn="1"/>
        </p:nvSpPr>
        <p:spPr>
          <a:xfrm>
            <a:off x="4273460" y="4237647"/>
            <a:ext cx="2940050" cy="369332"/>
          </a:xfrm>
          <a:prstGeom prst="rect">
            <a:avLst/>
          </a:prstGeom>
          <a:noFill/>
        </p:spPr>
        <p:txBody>
          <a:bodyPr wrap="square" rtlCol="1">
            <a:spAutoFit/>
          </a:bodyPr>
          <a:lstStyle/>
          <a:p>
            <a:pPr algn="ctr"/>
            <a:r>
              <a:rPr lang="en-US" dirty="0" smtClean="0"/>
              <a:t>Facilitation</a:t>
            </a:r>
            <a:endParaRPr lang="he-IL" dirty="0"/>
          </a:p>
        </p:txBody>
      </p:sp>
      <p:sp>
        <p:nvSpPr>
          <p:cNvPr id="34" name="TextBox 33"/>
          <p:cNvSpPr txBox="1"/>
          <p:nvPr userDrawn="1"/>
        </p:nvSpPr>
        <p:spPr>
          <a:xfrm>
            <a:off x="7344898" y="4237647"/>
            <a:ext cx="2940050" cy="369332"/>
          </a:xfrm>
          <a:prstGeom prst="rect">
            <a:avLst/>
          </a:prstGeom>
          <a:noFill/>
        </p:spPr>
        <p:txBody>
          <a:bodyPr wrap="square" rtlCol="1">
            <a:spAutoFit/>
          </a:bodyPr>
          <a:lstStyle/>
          <a:p>
            <a:pPr algn="ctr"/>
            <a:r>
              <a:rPr lang="en-US" dirty="0" smtClean="0"/>
              <a:t>Strong facilitation</a:t>
            </a:r>
            <a:endParaRPr lang="he-IL" dirty="0"/>
          </a:p>
        </p:txBody>
      </p:sp>
      <p:sp>
        <p:nvSpPr>
          <p:cNvPr id="5" name="Text Placeholder 4"/>
          <p:cNvSpPr>
            <a:spLocks noGrp="1"/>
          </p:cNvSpPr>
          <p:nvPr>
            <p:ph type="body" sz="quarter" idx="20"/>
          </p:nvPr>
        </p:nvSpPr>
        <p:spPr>
          <a:xfrm>
            <a:off x="236538" y="2044557"/>
            <a:ext cx="2178050" cy="4661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quarter" idx="21"/>
          </p:nvPr>
        </p:nvSpPr>
        <p:spPr>
          <a:xfrm>
            <a:off x="2444662" y="2221647"/>
            <a:ext cx="2941200" cy="201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26" name="Content Placeholder 3"/>
          <p:cNvSpPr>
            <a:spLocks noGrp="1"/>
          </p:cNvSpPr>
          <p:nvPr>
            <p:ph sz="quarter" idx="22"/>
          </p:nvPr>
        </p:nvSpPr>
        <p:spPr>
          <a:xfrm>
            <a:off x="5755380" y="2221647"/>
            <a:ext cx="2941200" cy="2016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29" name="Content Placeholder 3"/>
          <p:cNvSpPr>
            <a:spLocks noGrp="1"/>
          </p:cNvSpPr>
          <p:nvPr>
            <p:ph sz="quarter" idx="23"/>
          </p:nvPr>
        </p:nvSpPr>
        <p:spPr>
          <a:xfrm>
            <a:off x="9066098" y="2221647"/>
            <a:ext cx="2941200" cy="201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36" name="Content Placeholder 3"/>
          <p:cNvSpPr>
            <a:spLocks noGrp="1"/>
          </p:cNvSpPr>
          <p:nvPr>
            <p:ph sz="quarter" idx="24"/>
          </p:nvPr>
        </p:nvSpPr>
        <p:spPr>
          <a:xfrm>
            <a:off x="4272310" y="4631789"/>
            <a:ext cx="2941200" cy="2016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37" name="Content Placeholder 3"/>
          <p:cNvSpPr>
            <a:spLocks noGrp="1"/>
          </p:cNvSpPr>
          <p:nvPr>
            <p:ph sz="quarter" idx="25"/>
          </p:nvPr>
        </p:nvSpPr>
        <p:spPr>
          <a:xfrm>
            <a:off x="7487057" y="4631789"/>
            <a:ext cx="2941200" cy="2016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3196281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cxnSp>
        <p:nvCxnSpPr>
          <p:cNvPr id="19" name="Straight Connector 18"/>
          <p:cNvCxnSpPr/>
          <p:nvPr/>
        </p:nvCxnSpPr>
        <p:spPr>
          <a:xfrm>
            <a:off x="5575491"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822550" y="2314575"/>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44898" y="4685664"/>
            <a:ext cx="7658" cy="17430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2501812" y="1853248"/>
            <a:ext cx="2940050" cy="276999"/>
          </a:xfrm>
          <a:prstGeom prst="rect">
            <a:avLst/>
          </a:prstGeom>
          <a:noFill/>
        </p:spPr>
        <p:txBody>
          <a:bodyPr wrap="square" rtlCol="1">
            <a:spAutoFit/>
          </a:bodyPr>
          <a:lstStyle/>
          <a:p>
            <a:pPr algn="ctr"/>
            <a:r>
              <a:rPr lang="en-US" sz="1200" dirty="0" smtClean="0"/>
              <a:t>AC connection probability</a:t>
            </a:r>
            <a:r>
              <a:rPr lang="en-US" sz="1200" baseline="0" dirty="0" smtClean="0"/>
              <a:t> = 0 </a:t>
            </a:r>
            <a:endParaRPr lang="he-IL" sz="1200" dirty="0"/>
          </a:p>
        </p:txBody>
      </p:sp>
      <p:sp>
        <p:nvSpPr>
          <p:cNvPr id="28" name="TextBox 27"/>
          <p:cNvSpPr txBox="1"/>
          <p:nvPr userDrawn="1"/>
        </p:nvSpPr>
        <p:spPr>
          <a:xfrm>
            <a:off x="5672393" y="1853248"/>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0.05</a:t>
            </a:r>
            <a:endParaRPr lang="he-IL" dirty="0"/>
          </a:p>
        </p:txBody>
      </p:sp>
      <p:sp>
        <p:nvSpPr>
          <p:cNvPr id="32" name="TextBox 31"/>
          <p:cNvSpPr txBox="1"/>
          <p:nvPr userDrawn="1"/>
        </p:nvSpPr>
        <p:spPr>
          <a:xfrm>
            <a:off x="9075399" y="1853248"/>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0.1</a:t>
            </a:r>
            <a:endParaRPr lang="he-IL" sz="1200" dirty="0" smtClean="0"/>
          </a:p>
        </p:txBody>
      </p:sp>
      <p:sp>
        <p:nvSpPr>
          <p:cNvPr id="33" name="TextBox 32"/>
          <p:cNvSpPr txBox="1"/>
          <p:nvPr userDrawn="1"/>
        </p:nvSpPr>
        <p:spPr>
          <a:xfrm>
            <a:off x="4273460" y="4237647"/>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0.15</a:t>
            </a:r>
            <a:endParaRPr lang="he-IL" sz="1200" dirty="0" smtClean="0"/>
          </a:p>
        </p:txBody>
      </p:sp>
      <p:sp>
        <p:nvSpPr>
          <p:cNvPr id="34" name="TextBox 33"/>
          <p:cNvSpPr txBox="1"/>
          <p:nvPr userDrawn="1"/>
        </p:nvSpPr>
        <p:spPr>
          <a:xfrm>
            <a:off x="7344898" y="4237647"/>
            <a:ext cx="2940050" cy="276999"/>
          </a:xfrm>
          <a:prstGeom prst="rect">
            <a:avLst/>
          </a:prstGeom>
          <a:noFill/>
        </p:spPr>
        <p:txBody>
          <a:bodyPr wrap="square" rtlCol="1">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AC connection probability</a:t>
            </a:r>
            <a:r>
              <a:rPr lang="en-US" sz="1200" baseline="0" dirty="0" smtClean="0"/>
              <a:t> = 0.2</a:t>
            </a:r>
            <a:endParaRPr lang="he-IL" sz="1200" dirty="0" smtClean="0"/>
          </a:p>
        </p:txBody>
      </p:sp>
      <p:sp>
        <p:nvSpPr>
          <p:cNvPr id="5" name="Text Placeholder 4"/>
          <p:cNvSpPr>
            <a:spLocks noGrp="1"/>
          </p:cNvSpPr>
          <p:nvPr>
            <p:ph type="body" sz="quarter" idx="20"/>
          </p:nvPr>
        </p:nvSpPr>
        <p:spPr>
          <a:xfrm>
            <a:off x="236538" y="2044557"/>
            <a:ext cx="2178050" cy="4661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quarter" idx="21"/>
          </p:nvPr>
        </p:nvSpPr>
        <p:spPr>
          <a:xfrm>
            <a:off x="2526239" y="2195924"/>
            <a:ext cx="2937600" cy="2016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26" name="Content Placeholder 3"/>
          <p:cNvSpPr>
            <a:spLocks noGrp="1"/>
          </p:cNvSpPr>
          <p:nvPr>
            <p:ph sz="quarter" idx="22"/>
          </p:nvPr>
        </p:nvSpPr>
        <p:spPr>
          <a:xfrm>
            <a:off x="5743485" y="2195924"/>
            <a:ext cx="2937600" cy="2016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29" name="Content Placeholder 3"/>
          <p:cNvSpPr>
            <a:spLocks noGrp="1"/>
          </p:cNvSpPr>
          <p:nvPr>
            <p:ph sz="quarter" idx="23"/>
          </p:nvPr>
        </p:nvSpPr>
        <p:spPr>
          <a:xfrm>
            <a:off x="8960731" y="2195924"/>
            <a:ext cx="2937600" cy="2016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31" name="Content Placeholder 3"/>
          <p:cNvSpPr>
            <a:spLocks noGrp="1"/>
          </p:cNvSpPr>
          <p:nvPr>
            <p:ph sz="quarter" idx="25"/>
          </p:nvPr>
        </p:nvSpPr>
        <p:spPr>
          <a:xfrm>
            <a:off x="4273460" y="4534623"/>
            <a:ext cx="2937600" cy="2016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35" name="Content Placeholder 3"/>
          <p:cNvSpPr>
            <a:spLocks noGrp="1"/>
          </p:cNvSpPr>
          <p:nvPr>
            <p:ph sz="quarter" idx="26"/>
          </p:nvPr>
        </p:nvSpPr>
        <p:spPr>
          <a:xfrm>
            <a:off x="7491931" y="4534623"/>
            <a:ext cx="2937600" cy="2016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1777685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0"/>
          </p:nvPr>
        </p:nvSpPr>
        <p:spPr>
          <a:xfrm>
            <a:off x="609600" y="2492375"/>
            <a:ext cx="3278717" cy="1873250"/>
          </a:xfrm>
        </p:spPr>
        <p:txBody>
          <a:bodyPr/>
          <a:lstStyle/>
          <a:p>
            <a:endParaRPr lang="he-IL"/>
          </a:p>
        </p:txBody>
      </p:sp>
      <p:sp>
        <p:nvSpPr>
          <p:cNvPr id="8" name="Picture Placeholder 6"/>
          <p:cNvSpPr>
            <a:spLocks noGrp="1"/>
          </p:cNvSpPr>
          <p:nvPr>
            <p:ph type="pic" sz="quarter" idx="11"/>
          </p:nvPr>
        </p:nvSpPr>
        <p:spPr>
          <a:xfrm>
            <a:off x="4456642" y="2492375"/>
            <a:ext cx="3278717" cy="1873250"/>
          </a:xfrm>
        </p:spPr>
        <p:txBody>
          <a:bodyPr/>
          <a:lstStyle/>
          <a:p>
            <a:endParaRPr lang="he-IL"/>
          </a:p>
        </p:txBody>
      </p:sp>
      <p:sp>
        <p:nvSpPr>
          <p:cNvPr id="9" name="Picture Placeholder 6"/>
          <p:cNvSpPr>
            <a:spLocks noGrp="1"/>
          </p:cNvSpPr>
          <p:nvPr>
            <p:ph type="pic" sz="quarter" idx="12"/>
          </p:nvPr>
        </p:nvSpPr>
        <p:spPr>
          <a:xfrm>
            <a:off x="8303683" y="2492375"/>
            <a:ext cx="3278717" cy="1873250"/>
          </a:xfrm>
        </p:spPr>
        <p:txBody>
          <a:bodyPr/>
          <a:lstStyle/>
          <a:p>
            <a:endParaRPr lang="he-IL"/>
          </a:p>
        </p:txBody>
      </p:sp>
      <p:sp>
        <p:nvSpPr>
          <p:cNvPr id="10" name="Picture Placeholder 6"/>
          <p:cNvSpPr>
            <a:spLocks noGrp="1"/>
          </p:cNvSpPr>
          <p:nvPr>
            <p:ph type="pic" sz="quarter" idx="13"/>
          </p:nvPr>
        </p:nvSpPr>
        <p:spPr>
          <a:xfrm>
            <a:off x="2440980" y="4869160"/>
            <a:ext cx="3278717" cy="1873250"/>
          </a:xfrm>
        </p:spPr>
        <p:txBody>
          <a:bodyPr/>
          <a:lstStyle/>
          <a:p>
            <a:endParaRPr lang="he-IL"/>
          </a:p>
        </p:txBody>
      </p:sp>
      <p:sp>
        <p:nvSpPr>
          <p:cNvPr id="11" name="Picture Placeholder 6"/>
          <p:cNvSpPr>
            <a:spLocks noGrp="1"/>
          </p:cNvSpPr>
          <p:nvPr>
            <p:ph type="pic" sz="quarter" idx="14"/>
          </p:nvPr>
        </p:nvSpPr>
        <p:spPr>
          <a:xfrm>
            <a:off x="6288022" y="4869160"/>
            <a:ext cx="3278717" cy="1873250"/>
          </a:xfrm>
        </p:spPr>
        <p:txBody>
          <a:bodyPr/>
          <a:lstStyle/>
          <a:p>
            <a:endParaRPr lang="he-IL"/>
          </a:p>
        </p:txBody>
      </p:sp>
      <p:sp>
        <p:nvSpPr>
          <p:cNvPr id="15" name="Text Placeholder 14"/>
          <p:cNvSpPr>
            <a:spLocks noGrp="1"/>
          </p:cNvSpPr>
          <p:nvPr>
            <p:ph type="body" sz="quarter" idx="15"/>
          </p:nvPr>
        </p:nvSpPr>
        <p:spPr>
          <a:xfrm>
            <a:off x="609600" y="2042641"/>
            <a:ext cx="3278717" cy="43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17" name="Text Placeholder 14"/>
          <p:cNvSpPr>
            <a:spLocks noGrp="1"/>
          </p:cNvSpPr>
          <p:nvPr>
            <p:ph type="body" sz="quarter" idx="17"/>
          </p:nvPr>
        </p:nvSpPr>
        <p:spPr>
          <a:xfrm>
            <a:off x="4456642" y="2042641"/>
            <a:ext cx="3278717"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19" name="Text Placeholder 14"/>
          <p:cNvSpPr>
            <a:spLocks noGrp="1"/>
          </p:cNvSpPr>
          <p:nvPr>
            <p:ph type="body" sz="quarter" idx="19"/>
          </p:nvPr>
        </p:nvSpPr>
        <p:spPr>
          <a:xfrm>
            <a:off x="8303683" y="2042641"/>
            <a:ext cx="3278717"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20" name="Text Placeholder 14"/>
          <p:cNvSpPr>
            <a:spLocks noGrp="1"/>
          </p:cNvSpPr>
          <p:nvPr>
            <p:ph type="body" sz="quarter" idx="20"/>
          </p:nvPr>
        </p:nvSpPr>
        <p:spPr>
          <a:xfrm>
            <a:off x="2438728" y="4429125"/>
            <a:ext cx="3278717" cy="43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
        <p:nvSpPr>
          <p:cNvPr id="21" name="Text Placeholder 14"/>
          <p:cNvSpPr>
            <a:spLocks noGrp="1"/>
          </p:cNvSpPr>
          <p:nvPr>
            <p:ph type="body" sz="quarter" idx="21"/>
          </p:nvPr>
        </p:nvSpPr>
        <p:spPr>
          <a:xfrm>
            <a:off x="6288022" y="4429125"/>
            <a:ext cx="3278717" cy="43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038988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636912"/>
            <a:ext cx="54864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35360" y="2637208"/>
            <a:ext cx="5568951"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59684909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636912"/>
            <a:ext cx="54864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35360" y="2637208"/>
            <a:ext cx="5568951"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41306596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2636912"/>
            <a:ext cx="5486400" cy="40324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35360" y="2637208"/>
            <a:ext cx="5568951" cy="403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38514229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71" r:id="rId16"/>
    <p:sldLayoutId id="2147483676" r:id="rId17"/>
    <p:sldLayoutId id="2147483658" r:id="rId18"/>
    <p:sldLayoutId id="2147483659" r:id="rId19"/>
    <p:sldLayoutId id="2147483672" r:id="rId20"/>
    <p:sldLayoutId id="2147483673" r:id="rId21"/>
    <p:sldLayoutId id="2147483674" r:id="rId22"/>
    <p:sldLayoutId id="2147483675" r:id="rId23"/>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6.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5.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7.xml"/><Relationship Id="rId5" Type="http://schemas.openxmlformats.org/officeDocument/2006/relationships/image" Target="../media/image41.png"/><Relationship Id="rId4" Type="http://schemas.openxmlformats.org/officeDocument/2006/relationships/image" Target="../media/image88.png"/></Relationships>
</file>

<file path=ppt/slides/_rels/slide4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7.xml"/><Relationship Id="rId5" Type="http://schemas.openxmlformats.org/officeDocument/2006/relationships/image" Target="../media/image92.png"/><Relationship Id="rId4" Type="http://schemas.openxmlformats.org/officeDocument/2006/relationships/image" Target="../media/image91.png"/></Relationships>
</file>

<file path=ppt/slides/_rels/slide4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7.xml"/><Relationship Id="rId5" Type="http://schemas.openxmlformats.org/officeDocument/2006/relationships/image" Target="../media/image96.png"/><Relationship Id="rId4" Type="http://schemas.openxmlformats.org/officeDocument/2006/relationships/image" Target="../media/image95.png"/></Relationships>
</file>

<file path=ppt/slides/_rels/slide4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journal.frontiersin.org/article/10.3389/fncom.2013.00075/ful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Synaptic Model</a:t>
            </a:r>
            <a:endParaRPr lang="he-IL" dirty="0"/>
          </a:p>
        </p:txBody>
      </p:sp>
      <p:sp>
        <p:nvSpPr>
          <p:cNvPr id="3" name="Subtitle 2"/>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3205996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Presynaptic raster plot and connectivity map</a:t>
            </a:r>
            <a:endParaRPr lang="he-IL" dirty="0"/>
          </a:p>
        </p:txBody>
      </p:sp>
      <p:sp>
        <p:nvSpPr>
          <p:cNvPr id="3" name="Content Placeholder 2"/>
          <p:cNvSpPr>
            <a:spLocks noGrp="1"/>
          </p:cNvSpPr>
          <p:nvPr>
            <p:ph sz="half" idx="1"/>
          </p:nvPr>
        </p:nvSpPr>
        <p:spPr/>
        <p:txBody>
          <a:bodyPr>
            <a:normAutofit fontScale="92500" lnSpcReduction="10000"/>
          </a:bodyPr>
          <a:lstStyle/>
          <a:p>
            <a:pPr algn="l" rtl="0"/>
            <a:r>
              <a:rPr lang="en-US" dirty="0" smtClean="0"/>
              <a:t>For this simulation, we set the presynaptic spikes to fire in a Poisson rate of 10Hz. The firing rate may be viewed using the raster located on the right.</a:t>
            </a:r>
          </a:p>
          <a:p>
            <a:pPr algn="l" rtl="0"/>
            <a:r>
              <a:rPr lang="en-US" dirty="0" smtClean="0"/>
              <a:t>In order to visualize the connectivity between pre and post synaptic neurons, we used the plot also located on the right. The blue bar represents the presynaptic neurons and the orange bar represents the postsynaptic neurons.</a:t>
            </a:r>
          </a:p>
          <a:p>
            <a:pPr algn="l" rtl="0"/>
            <a:r>
              <a:rPr lang="en-US" dirty="0" smtClean="0"/>
              <a:t>The lines connecting the two bars are the connections between the neurons.</a:t>
            </a:r>
          </a:p>
          <a:p>
            <a:pPr algn="l" rtl="0"/>
            <a:endParaRPr lang="en-US" dirty="0" smtClean="0"/>
          </a:p>
          <a:p>
            <a:pPr algn="l" rtl="0"/>
            <a:endParaRPr lang="he-I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458" y="3995057"/>
            <a:ext cx="3638400" cy="2728800"/>
          </a:xfrm>
          <a:prstGeom prst="rect">
            <a:avLst/>
          </a:prstGeo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2434" y="1152983"/>
            <a:ext cx="3638400" cy="2728800"/>
          </a:xfrm>
        </p:spPr>
      </p:pic>
    </p:spTree>
    <p:extLst>
      <p:ext uri="{BB962C8B-B14F-4D97-AF65-F5344CB8AC3E}">
        <p14:creationId xmlns:p14="http://schemas.microsoft.com/office/powerpoint/2010/main" val="586428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potential</a:t>
            </a:r>
            <a:endParaRPr lang="he-IL" dirty="0"/>
          </a:p>
        </p:txBody>
      </p:sp>
      <p:sp>
        <p:nvSpPr>
          <p:cNvPr id="14" name="Text Placeholder 13"/>
          <p:cNvSpPr>
            <a:spLocks noGrp="1"/>
          </p:cNvSpPr>
          <p:nvPr>
            <p:ph type="body" sz="quarter" idx="20"/>
          </p:nvPr>
        </p:nvSpPr>
        <p:spPr/>
        <p:txBody>
          <a:bodyPr/>
          <a:lstStyle/>
          <a:p>
            <a:pPr algn="l" rtl="0"/>
            <a:r>
              <a:rPr lang="en-US" dirty="0" smtClean="0"/>
              <a:t>Here we can see the post synaptic potential of 4 neurons for each mode.</a:t>
            </a:r>
          </a:p>
          <a:p>
            <a:pPr algn="l" rtl="0"/>
            <a:r>
              <a:rPr lang="en-US" dirty="0" smtClean="0"/>
              <a:t>This is just an example of for each mode.</a:t>
            </a:r>
          </a:p>
          <a:p>
            <a:pPr algn="l" rtl="0"/>
            <a:endParaRPr lang="he-IL" dirty="0"/>
          </a:p>
        </p:txBody>
      </p:sp>
      <p:pic>
        <p:nvPicPr>
          <p:cNvPr id="12" name="Picture Placeholder 11"/>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13" name="Picture Placeholder 12"/>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16" name="Picture Placeholder 15"/>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17" name="Picture Placeholder 16"/>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11" name="Picture Placeholder 10"/>
          <p:cNvPicPr>
            <a:picLocks noGrp="1" noChangeAspect="1"/>
          </p:cNvPicPr>
          <p:nvPr>
            <p:ph sz="quarter" idx="25"/>
          </p:nvPr>
        </p:nvPicPr>
        <p:blipFill>
          <a:blip r:embed="rId6">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4163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11" name="Picture Placeholder 10"/>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12" name="Picture Placeholder 11"/>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13" name="Picture Placeholder 12"/>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15" name="Picture Placeholder 14"/>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10" name="Picture Placeholder 9"/>
          <p:cNvPicPr>
            <a:picLocks noGrp="1" noChangeAspect="1"/>
          </p:cNvPicPr>
          <p:nvPr>
            <p:ph sz="quarter" idx="25"/>
          </p:nvPr>
        </p:nvPicPr>
        <p:blipFill>
          <a:blip r:embed="rId6">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2452973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12" name="Picture Placeholder 11"/>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13" name="Picture Placeholder 12"/>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15" name="Picture Placeholder 14"/>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11" name="Picture Placeholder 10"/>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10" name="Picture Placeholder 9"/>
          <p:cNvPicPr>
            <a:picLocks noGrp="1" noChangeAspect="1"/>
          </p:cNvPicPr>
          <p:nvPr>
            <p:ph sz="quarter" idx="25"/>
          </p:nvPr>
        </p:nvPicPr>
        <p:blipFill>
          <a:blip r:embed="rId6">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1099064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Testing the model parameters</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see the average size of the EPSP as a function of the interval passed since the previous presynaptic spike.</a:t>
            </a:r>
          </a:p>
          <a:p>
            <a:pPr algn="l" rtl="0"/>
            <a:r>
              <a:rPr lang="en-US" dirty="0" smtClean="0"/>
              <a:t>The time interval used is 50msec.</a:t>
            </a:r>
          </a:p>
        </p:txBody>
      </p:sp>
      <p:pic>
        <p:nvPicPr>
          <p:cNvPr id="11" name="Picture Placeholder 10"/>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12" name="Picture Placeholder 11"/>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13" name="Picture Placeholder 12"/>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15" name="Picture Placeholder 14"/>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9" name="Picture Placeholder 8"/>
          <p:cNvPicPr>
            <a:picLocks noGrp="1" noChangeAspect="1"/>
          </p:cNvPicPr>
          <p:nvPr>
            <p:ph sz="quarter" idx="25"/>
          </p:nvPr>
        </p:nvPicPr>
        <p:blipFill>
          <a:blip r:embed="rId6">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1787495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Synchronicity indicator</a:t>
            </a:r>
            <a:endParaRPr lang="he-IL" dirty="0"/>
          </a:p>
        </p:txBody>
      </p:sp>
      <p:sp>
        <p:nvSpPr>
          <p:cNvPr id="7" name="Content Placeholder 6"/>
          <p:cNvSpPr>
            <a:spLocks noGrp="1"/>
          </p:cNvSpPr>
          <p:nvPr>
            <p:ph sz="half" idx="1"/>
          </p:nvPr>
        </p:nvSpPr>
        <p:spPr/>
        <p:txBody>
          <a:bodyPr/>
          <a:lstStyle/>
          <a:p>
            <a:endParaRPr lang="he-IL"/>
          </a:p>
        </p:txBody>
      </p:sp>
      <p:pic>
        <p:nvPicPr>
          <p:cNvPr id="8"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14862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post synaptic spikes</a:t>
            </a:r>
            <a:endParaRPr lang="he-IL" dirty="0"/>
          </a:p>
        </p:txBody>
      </p:sp>
      <p:sp>
        <p:nvSpPr>
          <p:cNvPr id="6" name="Content Placeholder 5"/>
          <p:cNvSpPr>
            <a:spLocks noGrp="1"/>
          </p:cNvSpPr>
          <p:nvPr>
            <p:ph sz="half" idx="1"/>
          </p:nvPr>
        </p:nvSpPr>
        <p:spPr/>
        <p:txBody>
          <a:bodyPr/>
          <a:lstStyle/>
          <a:p>
            <a:endParaRPr lang="he-IL"/>
          </a:p>
        </p:txBody>
      </p:sp>
      <p:pic>
        <p:nvPicPr>
          <p:cNvPr id="7"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58149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amount of subthreshold EPSPs</a:t>
            </a:r>
            <a:endParaRPr lang="he-IL" dirty="0"/>
          </a:p>
        </p:txBody>
      </p:sp>
      <p:sp>
        <p:nvSpPr>
          <p:cNvPr id="6" name="Content Placeholder 5"/>
          <p:cNvSpPr>
            <a:spLocks noGrp="1"/>
          </p:cNvSpPr>
          <p:nvPr>
            <p:ph sz="half" idx="1"/>
          </p:nvPr>
        </p:nvSpPr>
        <p:spPr/>
        <p:txBody>
          <a:bodyPr/>
          <a:lstStyle/>
          <a:p>
            <a:endParaRPr lang="he-IL"/>
          </a:p>
        </p:txBody>
      </p:sp>
      <p:pic>
        <p:nvPicPr>
          <p:cNvPr id="7"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927487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Simulation 2 - Conclusions </a:t>
            </a:r>
            <a:endParaRPr lang="he-IL" dirty="0"/>
          </a:p>
        </p:txBody>
      </p:sp>
      <p:sp>
        <p:nvSpPr>
          <p:cNvPr id="3" name="Content Placeholder 2"/>
          <p:cNvSpPr>
            <a:spLocks noGrp="1"/>
          </p:cNvSpPr>
          <p:nvPr>
            <p:ph idx="1"/>
          </p:nvPr>
        </p:nvSpPr>
        <p:spPr/>
        <p:txBody>
          <a:bodyPr/>
          <a:lstStyle/>
          <a:p>
            <a:pPr algn="l" rtl="0"/>
            <a:r>
              <a:rPr lang="en-US" dirty="0" smtClean="0"/>
              <a:t>From this simulation we can see that even at the network level, we’re getting a gradient resulting from stronger facilitation.</a:t>
            </a:r>
          </a:p>
          <a:p>
            <a:pPr algn="l" rtl="0"/>
            <a:r>
              <a:rPr lang="en-US" dirty="0" smtClean="0"/>
              <a:t>The average EPSP size grows with the growth in facilitation.</a:t>
            </a:r>
          </a:p>
          <a:p>
            <a:pPr algn="l" rtl="0"/>
            <a:r>
              <a:rPr lang="en-US" dirty="0" smtClean="0"/>
              <a:t>We can see that when the model is set to strong depression, we’re getting an increase of EPSP at the longer time intervals. When the model is set to strong facilitation, we’re getting the exact opposite result in which the average EPSP is greater at the shorter time intervals.</a:t>
            </a:r>
          </a:p>
          <a:p>
            <a:pPr algn="l" rtl="0"/>
            <a:endParaRPr lang="he-IL" dirty="0"/>
          </a:p>
        </p:txBody>
      </p:sp>
    </p:spTree>
    <p:extLst>
      <p:ext uri="{BB962C8B-B14F-4D97-AF65-F5344CB8AC3E}">
        <p14:creationId xmlns:p14="http://schemas.microsoft.com/office/powerpoint/2010/main" val="1200502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3</a:t>
            </a:r>
            <a:endParaRPr lang="he-IL" dirty="0"/>
          </a:p>
        </p:txBody>
      </p:sp>
      <p:sp>
        <p:nvSpPr>
          <p:cNvPr id="3" name="Text Placeholder 2"/>
          <p:cNvSpPr>
            <a:spLocks noGrp="1"/>
          </p:cNvSpPr>
          <p:nvPr>
            <p:ph type="body" idx="1"/>
          </p:nvPr>
        </p:nvSpPr>
        <p:spPr/>
        <p:txBody>
          <a:bodyPr/>
          <a:lstStyle/>
          <a:p>
            <a:pPr rtl="0"/>
            <a:r>
              <a:rPr lang="en-US" dirty="0" smtClean="0"/>
              <a:t>Adding </a:t>
            </a:r>
            <a:r>
              <a:rPr lang="en-US" dirty="0"/>
              <a:t>Associational </a:t>
            </a:r>
            <a:r>
              <a:rPr lang="en-US" dirty="0" smtClean="0"/>
              <a:t>Commissural connections at different levels</a:t>
            </a:r>
            <a:endParaRPr lang="en-US" dirty="0"/>
          </a:p>
          <a:p>
            <a:endParaRPr lang="he-IL" dirty="0"/>
          </a:p>
        </p:txBody>
      </p:sp>
    </p:spTree>
    <p:extLst>
      <p:ext uri="{BB962C8B-B14F-4D97-AF65-F5344CB8AC3E}">
        <p14:creationId xmlns:p14="http://schemas.microsoft.com/office/powerpoint/2010/main" val="140951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981200" y="2636912"/>
                <a:ext cx="8229600" cy="4032448"/>
              </a:xfrm>
            </p:spPr>
            <p:txBody>
              <a:bodyPr>
                <a:normAutofit/>
              </a:bodyPr>
              <a:lstStyle/>
              <a:p>
                <a:pPr algn="l" rtl="0"/>
                <a:r>
                  <a:rPr lang="en-US" dirty="0" smtClean="0"/>
                  <a:t>In order to model the short term plasticity we used two ODEs</a:t>
                </a:r>
              </a:p>
              <a:p>
                <a:pPr algn="l" rtl="0"/>
                <a:endParaRPr lang="en-US" dirty="0"/>
              </a:p>
              <a:p>
                <a:pPr algn="l" rtl="0"/>
                <a:endParaRPr lang="en-US" dirty="0" smtClean="0"/>
              </a:p>
              <a:p>
                <a:pPr algn="l" rtl="0"/>
                <a:endParaRPr lang="en-US" dirty="0"/>
              </a:p>
              <a:p>
                <a:pPr algn="l" rtl="0"/>
                <a:r>
                  <a:rPr lang="en-US" dirty="0" smtClean="0"/>
                  <a:t>The first equation models the vesicle depletion process where the number of vesicles, R(t) is decreased with u(t)R(t) after release due to presynaptic spike at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𝐴𝑃</m:t>
                        </m:r>
                      </m:sub>
                    </m:sSub>
                    <m:r>
                      <a:rPr lang="en-US" b="0" i="0" smtClean="0">
                        <a:latin typeface="Cambria Math"/>
                      </a:rPr>
                      <m:t>.</m:t>
                    </m:r>
                  </m:oMath>
                </a14:m>
                <a:endParaRPr lang="en-US" b="0" dirty="0" smtClean="0"/>
              </a:p>
              <a:p>
                <a:pPr algn="l" rtl="0"/>
                <a:r>
                  <a:rPr lang="en-US" b="0" dirty="0" smtClean="0"/>
                  <a:t>Between spikes, R(t) recovers to 1 with a depression time constant D.</a:t>
                </a:r>
              </a:p>
              <a:p>
                <a:pPr algn="l" rtl="0"/>
                <a:endParaRPr lang="en-US" b="0" dirty="0" smtClean="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981200" y="2636912"/>
                <a:ext cx="8229600" cy="4032448"/>
              </a:xfrm>
              <a:blipFill rotWithShape="0">
                <a:blip r:embed="rId2"/>
                <a:stretch>
                  <a:fillRect l="-296" t="-908"/>
                </a:stretch>
              </a:blipFill>
            </p:spPr>
            <p:txBody>
              <a:bodyPr/>
              <a:lstStyle/>
              <a:p>
                <a:r>
                  <a:rPr lang="he-IL">
                    <a:noFill/>
                  </a:rPr>
                  <a:t> </a:t>
                </a:r>
              </a:p>
            </p:txBody>
          </p:sp>
        </mc:Fallback>
      </mc:AlternateContent>
      <p:sp>
        <p:nvSpPr>
          <p:cNvPr id="2" name="Title 1"/>
          <p:cNvSpPr>
            <a:spLocks noGrp="1"/>
          </p:cNvSpPr>
          <p:nvPr>
            <p:ph type="title"/>
          </p:nvPr>
        </p:nvSpPr>
        <p:spPr/>
        <p:txBody>
          <a:bodyPr/>
          <a:lstStyle/>
          <a:p>
            <a:r>
              <a:rPr lang="en-US" dirty="0" smtClean="0"/>
              <a:t>Synaptic model</a:t>
            </a:r>
            <a:endParaRPr lang="he-IL"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8178" y="2996952"/>
            <a:ext cx="454625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752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he-IL" dirty="0"/>
          </a:p>
        </p:txBody>
      </p:sp>
      <p:sp>
        <p:nvSpPr>
          <p:cNvPr id="3" name="Content Placeholder 2"/>
          <p:cNvSpPr>
            <a:spLocks noGrp="1"/>
          </p:cNvSpPr>
          <p:nvPr>
            <p:ph idx="1"/>
          </p:nvPr>
        </p:nvSpPr>
        <p:spPr/>
        <p:txBody>
          <a:bodyPr>
            <a:normAutofit/>
          </a:bodyPr>
          <a:lstStyle/>
          <a:p>
            <a:pPr algn="l" rtl="0"/>
            <a:r>
              <a:rPr lang="en-US" dirty="0"/>
              <a:t>In order to simulate the Associational Commissural connections, another set of connections was added to the system between the CA3 neurons to them selves. </a:t>
            </a:r>
            <a:endParaRPr lang="en-US" dirty="0" smtClean="0"/>
          </a:p>
          <a:p>
            <a:pPr algn="l" rtl="0"/>
            <a:r>
              <a:rPr lang="en-US" dirty="0" smtClean="0"/>
              <a:t>To test the associational commissural connections, we set a gradient to the probability of these connections. The connection probability ranges between 0-0.2.</a:t>
            </a:r>
          </a:p>
          <a:p>
            <a:pPr algn="l" rtl="0"/>
            <a:r>
              <a:rPr lang="en-US" dirty="0"/>
              <a:t>In order to measure this synchronicity, the sync index was defined as is the average number of post synaptic spikes in a predefined time interval. </a:t>
            </a:r>
            <a:endParaRPr lang="en-US" dirty="0" smtClean="0"/>
          </a:p>
          <a:p>
            <a:pPr algn="l" rtl="0"/>
            <a:r>
              <a:rPr lang="en-US" dirty="0" smtClean="0"/>
              <a:t>Again at this simulation we set the presynaptic firing rate at 10Hz.</a:t>
            </a:r>
          </a:p>
          <a:p>
            <a:pPr algn="l" rtl="0"/>
            <a:endParaRPr lang="en-US" dirty="0" smtClean="0"/>
          </a:p>
          <a:p>
            <a:pPr algn="l" rtl="0"/>
            <a:endParaRPr lang="he-IL" dirty="0"/>
          </a:p>
        </p:txBody>
      </p:sp>
    </p:spTree>
    <p:extLst>
      <p:ext uri="{BB962C8B-B14F-4D97-AF65-F5344CB8AC3E}">
        <p14:creationId xmlns:p14="http://schemas.microsoft.com/office/powerpoint/2010/main" val="2666935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rtl="0"/>
            <a:r>
              <a:rPr lang="en-US" dirty="0" smtClean="0"/>
              <a:t>Associational commissural connectivity maps</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connectivity map of the CA3-CA3 network.</a:t>
            </a:r>
          </a:p>
          <a:p>
            <a:pPr algn="l" rtl="0"/>
            <a:r>
              <a:rPr lang="en-US" dirty="0" smtClean="0"/>
              <a:t>The CA1-CA3 connectivity is the same for each of these modes.</a:t>
            </a:r>
          </a:p>
          <a:p>
            <a:pPr marL="0" indent="0" algn="l" rtl="0">
              <a:buNone/>
            </a:pPr>
            <a:endParaRPr lang="en-US" dirty="0" smtClean="0"/>
          </a:p>
        </p:txBody>
      </p:sp>
      <p:pic>
        <p:nvPicPr>
          <p:cNvPr id="7" name="Picture Placeholder 6"/>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650861" y="2195513"/>
            <a:ext cx="2688166" cy="2016125"/>
          </a:xfrm>
        </p:spPr>
      </p:pic>
      <p:pic>
        <p:nvPicPr>
          <p:cNvPr id="10" name="Picture Placeholder 9"/>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67929" y="2195513"/>
            <a:ext cx="2688166" cy="2016125"/>
          </a:xfrm>
        </p:spPr>
      </p:pic>
      <p:pic>
        <p:nvPicPr>
          <p:cNvPr id="11" name="Picture Placeholder 10"/>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085792" y="2195513"/>
            <a:ext cx="2688166" cy="2016125"/>
          </a:xfrm>
        </p:spPr>
      </p:pic>
      <p:pic>
        <p:nvPicPr>
          <p:cNvPr id="9" name="Picture Placeholder 8"/>
          <p:cNvPicPr>
            <a:picLocks noGrp="1" noChangeAspect="1"/>
          </p:cNvPicPr>
          <p:nvPr>
            <p:ph sz="quarter" idx="25"/>
          </p:nvPr>
        </p:nvPicPr>
        <p:blipFill>
          <a:blip r:embed="rId5">
            <a:extLst>
              <a:ext uri="{28A0092B-C50C-407E-A947-70E740481C1C}">
                <a14:useLocalDpi xmlns:a14="http://schemas.microsoft.com/office/drawing/2010/main" val="0"/>
              </a:ext>
            </a:extLst>
          </a:blip>
          <a:stretch>
            <a:fillRect/>
          </a:stretch>
        </p:blipFill>
        <p:spPr>
          <a:xfrm>
            <a:off x="4397904" y="4533900"/>
            <a:ext cx="2688166" cy="2016125"/>
          </a:xfrm>
        </p:spPr>
      </p:pic>
      <p:pic>
        <p:nvPicPr>
          <p:cNvPr id="13" name="Picture Placeholder 11"/>
          <p:cNvPicPr>
            <a:picLocks noGrp="1" noChangeAspect="1"/>
          </p:cNvPicPr>
          <p:nvPr>
            <p:ph sz="quarter" idx="26"/>
          </p:nvPr>
        </p:nvPicPr>
        <p:blipFill>
          <a:blip r:embed="rId6">
            <a:extLst>
              <a:ext uri="{28A0092B-C50C-407E-A947-70E740481C1C}">
                <a14:useLocalDpi xmlns:a14="http://schemas.microsoft.com/office/drawing/2010/main" val="0"/>
              </a:ext>
            </a:extLst>
          </a:blip>
          <a:stretch>
            <a:fillRect/>
          </a:stretch>
        </p:blipFill>
        <p:spPr>
          <a:xfrm>
            <a:off x="7616561" y="4533900"/>
            <a:ext cx="2688166" cy="2016125"/>
          </a:xfrm>
        </p:spPr>
      </p:pic>
    </p:spTree>
    <p:extLst>
      <p:ext uri="{BB962C8B-B14F-4D97-AF65-F5344CB8AC3E}">
        <p14:creationId xmlns:p14="http://schemas.microsoft.com/office/powerpoint/2010/main" val="2789731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12" name="Picture Placeholder 11"/>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650861" y="2195513"/>
            <a:ext cx="2688166" cy="2016125"/>
          </a:xfrm>
        </p:spPr>
      </p:pic>
      <p:pic>
        <p:nvPicPr>
          <p:cNvPr id="7" name="Picture Placeholder 6"/>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67929" y="2195513"/>
            <a:ext cx="2688166" cy="2016125"/>
          </a:xfrm>
        </p:spPr>
      </p:pic>
      <p:pic>
        <p:nvPicPr>
          <p:cNvPr id="9" name="Picture Placeholder 8"/>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085792" y="2195513"/>
            <a:ext cx="2688166" cy="2016125"/>
          </a:xfrm>
        </p:spPr>
      </p:pic>
      <p:pic>
        <p:nvPicPr>
          <p:cNvPr id="10" name="Picture Placeholder 9"/>
          <p:cNvPicPr>
            <a:picLocks noGrp="1" noChangeAspect="1"/>
          </p:cNvPicPr>
          <p:nvPr>
            <p:ph sz="quarter" idx="25"/>
          </p:nvPr>
        </p:nvPicPr>
        <p:blipFill>
          <a:blip r:embed="rId5">
            <a:extLst>
              <a:ext uri="{28A0092B-C50C-407E-A947-70E740481C1C}">
                <a14:useLocalDpi xmlns:a14="http://schemas.microsoft.com/office/drawing/2010/main" val="0"/>
              </a:ext>
            </a:extLst>
          </a:blip>
          <a:stretch>
            <a:fillRect/>
          </a:stretch>
        </p:blipFill>
        <p:spPr>
          <a:xfrm>
            <a:off x="4397904" y="4533900"/>
            <a:ext cx="2688166" cy="2016125"/>
          </a:xfrm>
        </p:spPr>
      </p:pic>
      <p:pic>
        <p:nvPicPr>
          <p:cNvPr id="11" name="Picture Placeholder 10"/>
          <p:cNvPicPr>
            <a:picLocks noGrp="1" noChangeAspect="1"/>
          </p:cNvPicPr>
          <p:nvPr>
            <p:ph sz="quarter" idx="26"/>
          </p:nvPr>
        </p:nvPicPr>
        <p:blipFill>
          <a:blip r:embed="rId6">
            <a:extLst>
              <a:ext uri="{28A0092B-C50C-407E-A947-70E740481C1C}">
                <a14:useLocalDpi xmlns:a14="http://schemas.microsoft.com/office/drawing/2010/main" val="0"/>
              </a:ext>
            </a:extLst>
          </a:blip>
          <a:stretch>
            <a:fillRect/>
          </a:stretch>
        </p:blipFill>
        <p:spPr>
          <a:xfrm>
            <a:off x="7616561" y="4533900"/>
            <a:ext cx="2688166" cy="2016125"/>
          </a:xfrm>
        </p:spPr>
      </p:pic>
    </p:spTree>
    <p:extLst>
      <p:ext uri="{BB962C8B-B14F-4D97-AF65-F5344CB8AC3E}">
        <p14:creationId xmlns:p14="http://schemas.microsoft.com/office/powerpoint/2010/main" val="2285284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15" name="Picture Placeholder 14"/>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650861" y="2195513"/>
            <a:ext cx="2688166" cy="2016125"/>
          </a:xfrm>
        </p:spPr>
      </p:pic>
      <p:pic>
        <p:nvPicPr>
          <p:cNvPr id="16" name="Picture Placeholder 15"/>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67929" y="2195513"/>
            <a:ext cx="2688166" cy="2016125"/>
          </a:xfrm>
        </p:spPr>
      </p:pic>
      <p:pic>
        <p:nvPicPr>
          <p:cNvPr id="17" name="Picture Placeholder 16"/>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085792" y="2195513"/>
            <a:ext cx="2688166" cy="2016125"/>
          </a:xfrm>
        </p:spPr>
      </p:pic>
      <p:pic>
        <p:nvPicPr>
          <p:cNvPr id="18" name="Picture Placeholder 17"/>
          <p:cNvPicPr>
            <a:picLocks noGrp="1" noChangeAspect="1"/>
          </p:cNvPicPr>
          <p:nvPr>
            <p:ph sz="quarter" idx="25"/>
          </p:nvPr>
        </p:nvPicPr>
        <p:blipFill>
          <a:blip r:embed="rId5">
            <a:extLst>
              <a:ext uri="{28A0092B-C50C-407E-A947-70E740481C1C}">
                <a14:useLocalDpi xmlns:a14="http://schemas.microsoft.com/office/drawing/2010/main" val="0"/>
              </a:ext>
            </a:extLst>
          </a:blip>
          <a:stretch>
            <a:fillRect/>
          </a:stretch>
        </p:blipFill>
        <p:spPr>
          <a:xfrm>
            <a:off x="4397904" y="4533900"/>
            <a:ext cx="2688166" cy="2016125"/>
          </a:xfrm>
        </p:spPr>
      </p:pic>
      <p:pic>
        <p:nvPicPr>
          <p:cNvPr id="19" name="Picture Placeholder 18"/>
          <p:cNvPicPr>
            <a:picLocks noGrp="1" noChangeAspect="1"/>
          </p:cNvPicPr>
          <p:nvPr>
            <p:ph sz="quarter" idx="26"/>
          </p:nvPr>
        </p:nvPicPr>
        <p:blipFill>
          <a:blip r:embed="rId6">
            <a:extLst>
              <a:ext uri="{28A0092B-C50C-407E-A947-70E740481C1C}">
                <a14:useLocalDpi xmlns:a14="http://schemas.microsoft.com/office/drawing/2010/main" val="0"/>
              </a:ext>
            </a:extLst>
          </a:blip>
          <a:stretch>
            <a:fillRect/>
          </a:stretch>
        </p:blipFill>
        <p:spPr>
          <a:xfrm>
            <a:off x="7616561" y="4533900"/>
            <a:ext cx="2688166" cy="2016125"/>
          </a:xfrm>
        </p:spPr>
      </p:pic>
    </p:spTree>
    <p:extLst>
      <p:ext uri="{BB962C8B-B14F-4D97-AF65-F5344CB8AC3E}">
        <p14:creationId xmlns:p14="http://schemas.microsoft.com/office/powerpoint/2010/main" val="94656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Synchronicity Indicator</a:t>
            </a:r>
            <a:endParaRPr lang="he-IL" dirty="0"/>
          </a:p>
        </p:txBody>
      </p:sp>
      <p:sp>
        <p:nvSpPr>
          <p:cNvPr id="7" name="Content Placeholder 6"/>
          <p:cNvSpPr>
            <a:spLocks noGrp="1"/>
          </p:cNvSpPr>
          <p:nvPr>
            <p:ph sz="half" idx="1"/>
          </p:nvPr>
        </p:nvSpPr>
        <p:spPr/>
        <p:txBody>
          <a:bodyPr/>
          <a:lstStyle/>
          <a:p>
            <a:pPr algn="l" rtl="0"/>
            <a:r>
              <a:rPr lang="en-US" dirty="0" smtClean="0"/>
              <a:t>As we can see from the synchronicity indicator, increased probability of connection in the CA3-CA3 network leads to increased synchronicity in the entire network.</a:t>
            </a:r>
          </a:p>
          <a:p>
            <a:pPr algn="l" rtl="0"/>
            <a:endParaRPr lang="en-US" dirty="0" smtClean="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34734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post synaptic spikes</a:t>
            </a:r>
            <a:endParaRPr lang="he-IL" dirty="0"/>
          </a:p>
        </p:txBody>
      </p:sp>
      <p:sp>
        <p:nvSpPr>
          <p:cNvPr id="5" name="Content Placeholder 4"/>
          <p:cNvSpPr>
            <a:spLocks noGrp="1"/>
          </p:cNvSpPr>
          <p:nvPr>
            <p:ph sz="half" idx="1"/>
          </p:nvPr>
        </p:nvSpPr>
        <p:spPr/>
        <p:txBody>
          <a:bodyPr/>
          <a:lstStyle/>
          <a:p>
            <a:pPr algn="l" rtl="0"/>
            <a:r>
              <a:rPr lang="en-US" dirty="0" smtClean="0"/>
              <a:t>Here we see the total number of post synaptic spikes that occurred in each of the simulations. </a:t>
            </a:r>
            <a:endParaRPr lang="en-US" dirty="0"/>
          </a:p>
          <a:p>
            <a:pPr algn="l" rtl="0"/>
            <a:r>
              <a:rPr lang="en-US" dirty="0" smtClean="0"/>
              <a:t>In order for us to be able to compare it to other simulations in future use, we normalized the results by dividing by the total number of post synaptic neurons.</a:t>
            </a:r>
          </a:p>
          <a:p>
            <a:pPr algn="l" rtl="0"/>
            <a:r>
              <a:rPr lang="en-US" dirty="0" smtClean="0"/>
              <a:t>We can see that increased connection probability leads to a more active network.</a:t>
            </a:r>
            <a:endParaRPr lang="he-IL" dirty="0"/>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233187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amount of subthreshold EPSPs</a:t>
            </a:r>
            <a:endParaRPr lang="he-IL" dirty="0"/>
          </a:p>
        </p:txBody>
      </p:sp>
      <p:sp>
        <p:nvSpPr>
          <p:cNvPr id="5" name="Content Placeholder 4"/>
          <p:cNvSpPr>
            <a:spLocks noGrp="1"/>
          </p:cNvSpPr>
          <p:nvPr>
            <p:ph sz="half" idx="1"/>
          </p:nvPr>
        </p:nvSpPr>
        <p:spPr/>
        <p:txBody>
          <a:bodyPr/>
          <a:lstStyle/>
          <a:p>
            <a:pPr algn="l" rtl="0"/>
            <a:r>
              <a:rPr lang="en-US" dirty="0" smtClean="0"/>
              <a:t>In order to complete the picture of our network, we summed up all the subthreshold EPSPs that occurred in the network.</a:t>
            </a:r>
          </a:p>
          <a:p>
            <a:pPr algn="l" rtl="0"/>
            <a:r>
              <a:rPr lang="en-US" dirty="0" smtClean="0"/>
              <a:t>This once again proves that the network is more active when there is a higher probability of CA3-CA3 connections.</a:t>
            </a:r>
            <a:endParaRPr lang="he-IL" dirty="0"/>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583290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3 - conclusion</a:t>
            </a:r>
            <a:endParaRPr lang="he-IL" dirty="0"/>
          </a:p>
        </p:txBody>
      </p:sp>
      <p:sp>
        <p:nvSpPr>
          <p:cNvPr id="3" name="Content Placeholder 2"/>
          <p:cNvSpPr>
            <a:spLocks noGrp="1"/>
          </p:cNvSpPr>
          <p:nvPr>
            <p:ph idx="1"/>
          </p:nvPr>
        </p:nvSpPr>
        <p:spPr/>
        <p:txBody>
          <a:bodyPr/>
          <a:lstStyle/>
          <a:p>
            <a:pPr algn="l" rtl="0"/>
            <a:endParaRPr lang="en-US" dirty="0" smtClean="0"/>
          </a:p>
        </p:txBody>
      </p:sp>
    </p:spTree>
    <p:extLst>
      <p:ext uri="{BB962C8B-B14F-4D97-AF65-F5344CB8AC3E}">
        <p14:creationId xmlns:p14="http://schemas.microsoft.com/office/powerpoint/2010/main" val="1789878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4</a:t>
            </a:r>
            <a:endParaRPr lang="he-IL" dirty="0"/>
          </a:p>
        </p:txBody>
      </p:sp>
      <p:sp>
        <p:nvSpPr>
          <p:cNvPr id="3" name="Text Placeholder 2"/>
          <p:cNvSpPr>
            <a:spLocks noGrp="1"/>
          </p:cNvSpPr>
          <p:nvPr>
            <p:ph type="body" idx="1"/>
          </p:nvPr>
        </p:nvSpPr>
        <p:spPr/>
        <p:txBody>
          <a:bodyPr/>
          <a:lstStyle/>
          <a:p>
            <a:r>
              <a:rPr lang="en-US" dirty="0" smtClean="0"/>
              <a:t>Network response to varying model parameters with inter-spike-interval and inter-burst-interval spikes</a:t>
            </a:r>
            <a:endParaRPr lang="he-IL" dirty="0"/>
          </a:p>
        </p:txBody>
      </p:sp>
    </p:spTree>
    <p:extLst>
      <p:ext uri="{BB962C8B-B14F-4D97-AF65-F5344CB8AC3E}">
        <p14:creationId xmlns:p14="http://schemas.microsoft.com/office/powerpoint/2010/main" val="1561234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Inter-Spike-Interval and Inter-Burst-Interval</a:t>
            </a:r>
            <a:endParaRPr lang="he-IL" dirty="0"/>
          </a:p>
        </p:txBody>
      </p:sp>
      <p:sp>
        <p:nvSpPr>
          <p:cNvPr id="3" name="Content Placeholder 2"/>
          <p:cNvSpPr>
            <a:spLocks noGrp="1"/>
          </p:cNvSpPr>
          <p:nvPr>
            <p:ph sz="half" idx="1"/>
          </p:nvPr>
        </p:nvSpPr>
        <p:spPr/>
        <p:txBody>
          <a:bodyPr/>
          <a:lstStyle/>
          <a:p>
            <a:pPr algn="l" rtl="0"/>
            <a:r>
              <a:rPr lang="en-US" dirty="0" smtClean="0"/>
              <a:t>In this simulation instead of a Poisson firing rate for the presynaptic spikes, we set a new distribution for the spikes which uses the concept of inter-burst and inter-spike intervals.</a:t>
            </a:r>
          </a:p>
          <a:p>
            <a:pPr algn="l" rtl="0"/>
            <a:endParaRPr lang="en-US" dirty="0" smtClean="0"/>
          </a:p>
          <a:p>
            <a:pPr algn="l" rtl="0"/>
            <a:endParaRPr lang="he-IL" dirty="0"/>
          </a:p>
        </p:txBody>
      </p:sp>
      <p:grpSp>
        <p:nvGrpSpPr>
          <p:cNvPr id="15" name="Group 14"/>
          <p:cNvGrpSpPr/>
          <p:nvPr/>
        </p:nvGrpSpPr>
        <p:grpSpPr>
          <a:xfrm>
            <a:off x="6382692" y="2060575"/>
            <a:ext cx="3523308" cy="3937454"/>
            <a:chOff x="5659775" y="2492896"/>
            <a:chExt cx="3027025" cy="3503920"/>
          </a:xfrm>
        </p:grpSpPr>
        <p:pic>
          <p:nvPicPr>
            <p:cNvPr id="16" name="Picture 15"/>
            <p:cNvPicPr>
              <a:picLocks noChangeAspect="1"/>
            </p:cNvPicPr>
            <p:nvPr/>
          </p:nvPicPr>
          <p:blipFill rotWithShape="1">
            <a:blip r:embed="rId2"/>
            <a:srcRect r="28359"/>
            <a:stretch/>
          </p:blipFill>
          <p:spPr>
            <a:xfrm>
              <a:off x="5706625" y="2970396"/>
              <a:ext cx="2809504" cy="2952328"/>
            </a:xfrm>
            <a:prstGeom prst="rect">
              <a:avLst/>
            </a:prstGeom>
          </p:spPr>
        </p:pic>
        <p:sp>
          <p:nvSpPr>
            <p:cNvPr id="17" name="Down Arrow 16"/>
            <p:cNvSpPr/>
            <p:nvPr/>
          </p:nvSpPr>
          <p:spPr>
            <a:xfrm rot="4077997">
              <a:off x="6669742" y="2636140"/>
              <a:ext cx="134585" cy="800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Down Arrow 17"/>
            <p:cNvSpPr/>
            <p:nvPr/>
          </p:nvSpPr>
          <p:spPr>
            <a:xfrm rot="4077997">
              <a:off x="7410958" y="3405550"/>
              <a:ext cx="134585" cy="800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TextBox 18"/>
            <p:cNvSpPr txBox="1"/>
            <p:nvPr/>
          </p:nvSpPr>
          <p:spPr>
            <a:xfrm>
              <a:off x="7082206" y="2492896"/>
              <a:ext cx="612068" cy="430887"/>
            </a:xfrm>
            <a:prstGeom prst="rect">
              <a:avLst/>
            </a:prstGeom>
            <a:noFill/>
          </p:spPr>
          <p:txBody>
            <a:bodyPr wrap="square" rtlCol="1">
              <a:spAutoFit/>
            </a:bodyPr>
            <a:lstStyle/>
            <a:p>
              <a:pPr algn="l"/>
              <a:r>
                <a:rPr lang="en-US" sz="2200" dirty="0">
                  <a:solidFill>
                    <a:schemeClr val="tx2"/>
                  </a:solidFill>
                </a:rPr>
                <a:t>ISI</a:t>
              </a:r>
              <a:endParaRPr lang="he-IL" sz="2200" dirty="0">
                <a:solidFill>
                  <a:schemeClr val="tx2"/>
                </a:solidFill>
              </a:endParaRPr>
            </a:p>
          </p:txBody>
        </p:sp>
        <p:sp>
          <p:nvSpPr>
            <p:cNvPr id="20" name="TextBox 19"/>
            <p:cNvSpPr txBox="1"/>
            <p:nvPr/>
          </p:nvSpPr>
          <p:spPr>
            <a:xfrm>
              <a:off x="7874295" y="3264680"/>
              <a:ext cx="612068" cy="430887"/>
            </a:xfrm>
            <a:prstGeom prst="rect">
              <a:avLst/>
            </a:prstGeom>
            <a:noFill/>
          </p:spPr>
          <p:txBody>
            <a:bodyPr wrap="square" rtlCol="1">
              <a:spAutoFit/>
            </a:bodyPr>
            <a:lstStyle/>
            <a:p>
              <a:pPr algn="l"/>
              <a:r>
                <a:rPr lang="en-US" sz="2200" dirty="0" smtClean="0">
                  <a:solidFill>
                    <a:schemeClr val="tx2"/>
                  </a:solidFill>
                </a:rPr>
                <a:t>IBI</a:t>
              </a:r>
              <a:endParaRPr lang="he-IL" sz="2200" dirty="0">
                <a:solidFill>
                  <a:schemeClr val="tx2"/>
                </a:solidFill>
              </a:endParaRPr>
            </a:p>
          </p:txBody>
        </p:sp>
        <p:sp>
          <p:nvSpPr>
            <p:cNvPr id="21" name="TextBox 20"/>
            <p:cNvSpPr txBox="1"/>
            <p:nvPr/>
          </p:nvSpPr>
          <p:spPr>
            <a:xfrm>
              <a:off x="6002312" y="5565929"/>
              <a:ext cx="2684488" cy="430887"/>
            </a:xfrm>
            <a:prstGeom prst="rect">
              <a:avLst/>
            </a:prstGeom>
            <a:noFill/>
          </p:spPr>
          <p:txBody>
            <a:bodyPr wrap="square" rtlCol="1">
              <a:spAutoFit/>
            </a:bodyPr>
            <a:lstStyle/>
            <a:p>
              <a:pPr algn="l"/>
              <a:r>
                <a:rPr lang="en-US" sz="2200" dirty="0" smtClean="0">
                  <a:solidFill>
                    <a:schemeClr val="tx2"/>
                  </a:solidFill>
                </a:rPr>
                <a:t>Time since last spike</a:t>
              </a:r>
              <a:endParaRPr lang="he-IL" sz="2200" dirty="0">
                <a:solidFill>
                  <a:schemeClr val="tx2"/>
                </a:solidFill>
              </a:endParaRPr>
            </a:p>
          </p:txBody>
        </p:sp>
        <p:sp>
          <p:nvSpPr>
            <p:cNvPr id="22" name="TextBox 21"/>
            <p:cNvSpPr txBox="1"/>
            <p:nvPr/>
          </p:nvSpPr>
          <p:spPr>
            <a:xfrm rot="16200000">
              <a:off x="4532975" y="4162954"/>
              <a:ext cx="2684488" cy="430887"/>
            </a:xfrm>
            <a:prstGeom prst="rect">
              <a:avLst/>
            </a:prstGeom>
            <a:noFill/>
          </p:spPr>
          <p:txBody>
            <a:bodyPr wrap="square" rtlCol="1">
              <a:spAutoFit/>
            </a:bodyPr>
            <a:lstStyle/>
            <a:p>
              <a:pPr algn="l"/>
              <a:r>
                <a:rPr lang="en-US" sz="2200" dirty="0" smtClean="0">
                  <a:solidFill>
                    <a:schemeClr val="tx2"/>
                  </a:solidFill>
                </a:rPr>
                <a:t>Firing probability</a:t>
              </a:r>
              <a:endParaRPr lang="he-IL" sz="2200" dirty="0">
                <a:solidFill>
                  <a:schemeClr val="tx2"/>
                </a:solidFill>
              </a:endParaRPr>
            </a:p>
          </p:txBody>
        </p:sp>
      </p:grpSp>
    </p:spTree>
    <p:extLst>
      <p:ext uri="{BB962C8B-B14F-4D97-AF65-F5344CB8AC3E}">
        <p14:creationId xmlns:p14="http://schemas.microsoft.com/office/powerpoint/2010/main" val="102767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36912"/>
            <a:ext cx="8229600" cy="4032448"/>
          </a:xfrm>
        </p:spPr>
        <p:txBody>
          <a:bodyPr>
            <a:normAutofit/>
          </a:bodyPr>
          <a:lstStyle/>
          <a:p>
            <a:pPr algn="l" rtl="0"/>
            <a:r>
              <a:rPr lang="en-US" dirty="0" smtClean="0"/>
              <a:t>The second equation models the dynamics of the release probability u(t) which increases with f[1-u(t)] after every presynaptic spike, decaying back to baseline release probability U with a facilitation time constant F.</a:t>
            </a:r>
          </a:p>
        </p:txBody>
      </p:sp>
      <p:sp>
        <p:nvSpPr>
          <p:cNvPr id="2" name="Title 1"/>
          <p:cNvSpPr>
            <a:spLocks noGrp="1"/>
          </p:cNvSpPr>
          <p:nvPr>
            <p:ph type="title"/>
          </p:nvPr>
        </p:nvSpPr>
        <p:spPr/>
        <p:txBody>
          <a:bodyPr/>
          <a:lstStyle/>
          <a:p>
            <a:r>
              <a:rPr lang="en-US" dirty="0" smtClean="0"/>
              <a:t>Synaptic model</a:t>
            </a:r>
            <a:endParaRPr lang="he-IL"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874" y="4221088"/>
            <a:ext cx="454625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34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ISI and IBI distribution</a:t>
            </a:r>
            <a:endParaRPr lang="he-IL" dirty="0"/>
          </a:p>
        </p:txBody>
      </p:sp>
      <p:sp>
        <p:nvSpPr>
          <p:cNvPr id="3" name="Content Placeholder 2"/>
          <p:cNvSpPr>
            <a:spLocks noGrp="1"/>
          </p:cNvSpPr>
          <p:nvPr>
            <p:ph sz="half" idx="1"/>
          </p:nvPr>
        </p:nvSpPr>
        <p:spPr/>
        <p:txBody>
          <a:bodyPr>
            <a:normAutofit fontScale="92500" lnSpcReduction="20000"/>
          </a:bodyPr>
          <a:lstStyle/>
          <a:p>
            <a:pPr algn="l" rtl="0"/>
            <a:r>
              <a:rPr lang="en-US" dirty="0" smtClean="0"/>
              <a:t>In order to test if the firing pattern follows the distribution function we defined, we ran the function for 100 trials with 3 neurons in each trial.</a:t>
            </a:r>
          </a:p>
          <a:p>
            <a:pPr algn="l" rtl="0"/>
            <a:r>
              <a:rPr lang="en-US" dirty="0" smtClean="0"/>
              <a:t>For each trial we counted how many spikes are located within a certain “window” of time since the last spike.</a:t>
            </a:r>
          </a:p>
          <a:p>
            <a:pPr algn="l" rtl="0"/>
            <a:r>
              <a:rPr lang="en-US" dirty="0" smtClean="0"/>
              <a:t>We plotted a histogram of these results and expected to get a histogram looking like the original probability function.</a:t>
            </a:r>
          </a:p>
          <a:p>
            <a:pPr algn="l" rtl="0"/>
            <a:r>
              <a:rPr lang="en-US" dirty="0" smtClean="0"/>
              <a:t>Also, in order to test the firing rate we binned the results and created a histogram showing the distribution of the firing rate throughout the trials.</a:t>
            </a:r>
            <a:endParaRPr lang="he-IL" dirty="0"/>
          </a:p>
        </p:txBody>
      </p:sp>
      <p:pic>
        <p:nvPicPr>
          <p:cNvPr id="5" name="Content Placeholder 4"/>
          <p:cNvPicPr>
            <a:picLocks noGrp="1" noChangeAspect="1"/>
          </p:cNvPicPr>
          <p:nvPr>
            <p:ph sz="half" idx="2"/>
          </p:nvPr>
        </p:nvPicPr>
        <p:blipFill>
          <a:blip r:embed="rId2"/>
          <a:stretch>
            <a:fillRect/>
          </a:stretch>
        </p:blipFill>
        <p:spPr>
          <a:xfrm>
            <a:off x="6346434" y="1933000"/>
            <a:ext cx="4854966" cy="2277050"/>
          </a:xfrm>
          <a:prstGeom prst="rect">
            <a:avLst/>
          </a:prstGeom>
        </p:spPr>
      </p:pic>
      <p:pic>
        <p:nvPicPr>
          <p:cNvPr id="6" name="Picture 5"/>
          <p:cNvPicPr>
            <a:picLocks noChangeAspect="1"/>
          </p:cNvPicPr>
          <p:nvPr/>
        </p:nvPicPr>
        <p:blipFill>
          <a:blip r:embed="rId3"/>
          <a:stretch>
            <a:fillRect/>
          </a:stretch>
        </p:blipFill>
        <p:spPr>
          <a:xfrm>
            <a:off x="6346434" y="4289802"/>
            <a:ext cx="4854966" cy="2355705"/>
          </a:xfrm>
          <a:prstGeom prst="rect">
            <a:avLst/>
          </a:prstGeom>
        </p:spPr>
      </p:pic>
      <p:sp>
        <p:nvSpPr>
          <p:cNvPr id="7" name="TextBox 6"/>
          <p:cNvSpPr txBox="1"/>
          <p:nvPr/>
        </p:nvSpPr>
        <p:spPr>
          <a:xfrm>
            <a:off x="7564809" y="4104858"/>
            <a:ext cx="2705100" cy="369332"/>
          </a:xfrm>
          <a:prstGeom prst="rect">
            <a:avLst/>
          </a:prstGeom>
          <a:noFill/>
        </p:spPr>
        <p:txBody>
          <a:bodyPr wrap="square" rtlCol="1">
            <a:spAutoFit/>
          </a:bodyPr>
          <a:lstStyle/>
          <a:p>
            <a:pPr algn="ctr"/>
            <a:r>
              <a:rPr lang="en-US" dirty="0" smtClean="0"/>
              <a:t>Firing rate</a:t>
            </a:r>
            <a:endParaRPr lang="he-IL" dirty="0"/>
          </a:p>
        </p:txBody>
      </p:sp>
      <p:sp>
        <p:nvSpPr>
          <p:cNvPr id="8" name="TextBox 7"/>
          <p:cNvSpPr txBox="1"/>
          <p:nvPr/>
        </p:nvSpPr>
        <p:spPr>
          <a:xfrm rot="16200000">
            <a:off x="5180810" y="2886859"/>
            <a:ext cx="2705100" cy="369332"/>
          </a:xfrm>
          <a:prstGeom prst="rect">
            <a:avLst/>
          </a:prstGeom>
          <a:noFill/>
        </p:spPr>
        <p:txBody>
          <a:bodyPr wrap="square" rtlCol="1">
            <a:spAutoFit/>
          </a:bodyPr>
          <a:lstStyle/>
          <a:p>
            <a:pPr algn="ctr"/>
            <a:r>
              <a:rPr lang="en-US" dirty="0" smtClean="0"/>
              <a:t>Number of trials</a:t>
            </a:r>
            <a:endParaRPr lang="he-IL" dirty="0"/>
          </a:p>
        </p:txBody>
      </p:sp>
      <p:sp>
        <p:nvSpPr>
          <p:cNvPr id="10" name="TextBox 9"/>
          <p:cNvSpPr txBox="1"/>
          <p:nvPr/>
        </p:nvSpPr>
        <p:spPr>
          <a:xfrm>
            <a:off x="7421367" y="6460702"/>
            <a:ext cx="2705100" cy="369332"/>
          </a:xfrm>
          <a:prstGeom prst="rect">
            <a:avLst/>
          </a:prstGeom>
          <a:noFill/>
        </p:spPr>
        <p:txBody>
          <a:bodyPr wrap="square" rtlCol="1">
            <a:spAutoFit/>
          </a:bodyPr>
          <a:lstStyle/>
          <a:p>
            <a:pPr algn="ctr"/>
            <a:r>
              <a:rPr lang="en-US" dirty="0" smtClean="0"/>
              <a:t>Time since last spike</a:t>
            </a:r>
            <a:endParaRPr lang="he-IL" dirty="0"/>
          </a:p>
        </p:txBody>
      </p:sp>
      <p:sp>
        <p:nvSpPr>
          <p:cNvPr id="12" name="TextBox 11"/>
          <p:cNvSpPr txBox="1"/>
          <p:nvPr/>
        </p:nvSpPr>
        <p:spPr>
          <a:xfrm rot="16200000">
            <a:off x="5178550" y="5272742"/>
            <a:ext cx="2705100" cy="369332"/>
          </a:xfrm>
          <a:prstGeom prst="rect">
            <a:avLst/>
          </a:prstGeom>
          <a:noFill/>
        </p:spPr>
        <p:txBody>
          <a:bodyPr wrap="square" rtlCol="1">
            <a:spAutoFit/>
          </a:bodyPr>
          <a:lstStyle/>
          <a:p>
            <a:pPr algn="ctr"/>
            <a:r>
              <a:rPr lang="en-US" dirty="0" smtClean="0"/>
              <a:t>Number of spikes</a:t>
            </a:r>
            <a:endParaRPr lang="he-IL" dirty="0"/>
          </a:p>
        </p:txBody>
      </p:sp>
    </p:spTree>
    <p:extLst>
      <p:ext uri="{BB962C8B-B14F-4D97-AF65-F5344CB8AC3E}">
        <p14:creationId xmlns:p14="http://schemas.microsoft.com/office/powerpoint/2010/main" val="325970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synaptic raster plot</a:t>
            </a:r>
            <a:endParaRPr lang="he-IL" dirty="0"/>
          </a:p>
        </p:txBody>
      </p:sp>
      <p:sp>
        <p:nvSpPr>
          <p:cNvPr id="3" name="Content Placeholder 2"/>
          <p:cNvSpPr>
            <a:spLocks noGrp="1"/>
          </p:cNvSpPr>
          <p:nvPr>
            <p:ph sz="half" idx="1"/>
          </p:nvPr>
        </p:nvSpPr>
        <p:spPr/>
        <p:txBody>
          <a:bodyPr/>
          <a:lstStyle/>
          <a:p>
            <a:pPr algn="l" rtl="0"/>
            <a:r>
              <a:rPr lang="en-US" dirty="0" smtClean="0"/>
              <a:t>For this simulation, we set the average firing rate to 10Hz.</a:t>
            </a:r>
          </a:p>
          <a:p>
            <a:pPr algn="l" rtl="0"/>
            <a:r>
              <a:rPr lang="en-US" dirty="0" smtClean="0"/>
              <a:t>As you can see, the firing patterns follow the inter-spike-interval and the inter-burst-interval patterns.</a:t>
            </a:r>
          </a:p>
          <a:p>
            <a:pPr algn="l" rtl="0"/>
            <a:r>
              <a:rPr lang="en-US" dirty="0" smtClean="0"/>
              <a:t>We’re getting a lot of periods where the neurons do not fire at all and then we’re getting a sudden burst of firing.</a:t>
            </a:r>
          </a:p>
          <a:p>
            <a:pPr algn="l" rtl="0"/>
            <a:r>
              <a:rPr lang="en-US" dirty="0" smtClean="0"/>
              <a:t>As expected, we’re getting an average of 20 spikes per neuron in a 2 second simulation.</a:t>
            </a:r>
          </a:p>
          <a:p>
            <a:pPr algn="l" rtl="0"/>
            <a:endParaRPr lang="he-IL"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3019877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potential</a:t>
            </a:r>
            <a:endParaRPr lang="he-IL" dirty="0"/>
          </a:p>
        </p:txBody>
      </p:sp>
      <p:sp>
        <p:nvSpPr>
          <p:cNvPr id="14" name="Text Placeholder 13"/>
          <p:cNvSpPr>
            <a:spLocks noGrp="1"/>
          </p:cNvSpPr>
          <p:nvPr>
            <p:ph type="body" sz="quarter" idx="20"/>
          </p:nvPr>
        </p:nvSpPr>
        <p:spPr/>
        <p:txBody>
          <a:bodyPr/>
          <a:lstStyle/>
          <a:p>
            <a:pPr algn="l" rtl="0"/>
            <a:r>
              <a:rPr lang="en-US" dirty="0" smtClean="0"/>
              <a:t>Here we can see the post synaptic potential of 4 neurons for each mode.</a:t>
            </a:r>
          </a:p>
          <a:p>
            <a:pPr algn="l" rtl="0"/>
            <a:r>
              <a:rPr lang="en-US" dirty="0" smtClean="0"/>
              <a:t>This is just an example of for each mode.</a:t>
            </a:r>
          </a:p>
          <a:p>
            <a:pPr algn="l" rtl="0"/>
            <a:endParaRPr lang="he-IL" dirty="0"/>
          </a:p>
        </p:txBody>
      </p:sp>
      <p:pic>
        <p:nvPicPr>
          <p:cNvPr id="9" name="Picture Placeholder 8"/>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10" name="Picture Placeholder 9"/>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15" name="Picture Placeholder 14"/>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18" name="Picture Placeholder 17"/>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7" name="Picture Placeholder 6"/>
          <p:cNvPicPr>
            <a:picLocks noGrp="1" noChangeAspect="1"/>
          </p:cNvPicPr>
          <p:nvPr>
            <p:ph sz="quarter" idx="25"/>
          </p:nvPr>
        </p:nvPicPr>
        <p:blipFill>
          <a:blip r:embed="rId6">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4179741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16" name="Picture Placeholder 15"/>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17" name="Picture Placeholder 16"/>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18" name="Picture Placeholder 17"/>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19" name="Picture Placeholder 18"/>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7" name="Picture Placeholder 6"/>
          <p:cNvPicPr>
            <a:picLocks noGrp="1" noChangeAspect="1"/>
          </p:cNvPicPr>
          <p:nvPr>
            <p:ph sz="quarter" idx="25"/>
          </p:nvPr>
        </p:nvPicPr>
        <p:blipFill>
          <a:blip r:embed="rId6">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1845880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16" name="Picture Placeholder 15"/>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17" name="Picture Placeholder 16"/>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18" name="Picture Placeholder 17"/>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9" name="Picture Placeholder 8"/>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7" name="Picture Placeholder 6"/>
          <p:cNvPicPr>
            <a:picLocks noGrp="1" noChangeAspect="1"/>
          </p:cNvPicPr>
          <p:nvPr>
            <p:ph sz="quarter" idx="25"/>
          </p:nvPr>
        </p:nvPicPr>
        <p:blipFill>
          <a:blip r:embed="rId6">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2472740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Average EPSP size as a function of interval passed since last EPSP</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see the average size of the EPSP as a function of the interval passed since the previous presynaptic spike.</a:t>
            </a:r>
          </a:p>
          <a:p>
            <a:pPr algn="l" rtl="0"/>
            <a:r>
              <a:rPr lang="en-US" dirty="0" smtClean="0"/>
              <a:t>The time interval used is 50msec.</a:t>
            </a:r>
          </a:p>
        </p:txBody>
      </p:sp>
      <p:pic>
        <p:nvPicPr>
          <p:cNvPr id="10" name="Picture Placeholder 9"/>
          <p:cNvPicPr>
            <a:picLocks noGrp="1" noChangeAspect="1"/>
          </p:cNvPicPr>
          <p:nvPr>
            <p:ph sz="quarter" idx="21"/>
          </p:nvPr>
        </p:nvPicPr>
        <p:blipFill>
          <a:blip r:embed="rId3">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16" name="Picture Placeholder 15"/>
          <p:cNvPicPr>
            <a:picLocks noGrp="1" noChangeAspect="1"/>
          </p:cNvPicPr>
          <p:nvPr>
            <p:ph sz="quarter" idx="22"/>
          </p:nvPr>
        </p:nvPicPr>
        <p:blipFill>
          <a:blip r:embed="rId4">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17" name="Picture Placeholder 16"/>
          <p:cNvPicPr>
            <a:picLocks noGrp="1" noChangeAspect="1"/>
          </p:cNvPicPr>
          <p:nvPr>
            <p:ph sz="quarter" idx="23"/>
          </p:nvPr>
        </p:nvPicPr>
        <p:blipFill>
          <a:blip r:embed="rId5">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18" name="Picture Placeholder 17"/>
          <p:cNvPicPr>
            <a:picLocks noGrp="1" noChangeAspect="1"/>
          </p:cNvPicPr>
          <p:nvPr>
            <p:ph sz="quarter" idx="24"/>
          </p:nvPr>
        </p:nvPicPr>
        <p:blipFill>
          <a:blip r:embed="rId6">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7" name="Picture Placeholder 6"/>
          <p:cNvPicPr>
            <a:picLocks noGrp="1" noChangeAspect="1"/>
          </p:cNvPicPr>
          <p:nvPr>
            <p:ph sz="quarter" idx="25"/>
          </p:nvPr>
        </p:nvPicPr>
        <p:blipFill>
          <a:blip r:embed="rId7">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2525444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Synchronicity indicator</a:t>
            </a:r>
            <a:endParaRPr lang="he-IL" dirty="0"/>
          </a:p>
        </p:txBody>
      </p:sp>
      <p:sp>
        <p:nvSpPr>
          <p:cNvPr id="5" name="Content Placeholder 4"/>
          <p:cNvSpPr>
            <a:spLocks noGrp="1"/>
          </p:cNvSpPr>
          <p:nvPr>
            <p:ph sz="half" idx="1"/>
          </p:nvPr>
        </p:nvSpPr>
        <p:spPr/>
        <p:txBody>
          <a:bodyPr/>
          <a:lstStyle/>
          <a:p>
            <a:endParaRPr lang="he-IL"/>
          </a:p>
        </p:txBody>
      </p:sp>
      <p:pic>
        <p:nvPicPr>
          <p:cNvPr id="9"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3153701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post synaptic spikes</a:t>
            </a:r>
            <a:endParaRPr lang="he-IL" dirty="0"/>
          </a:p>
        </p:txBody>
      </p:sp>
      <p:sp>
        <p:nvSpPr>
          <p:cNvPr id="5" name="Content Placeholder 4"/>
          <p:cNvSpPr>
            <a:spLocks noGrp="1"/>
          </p:cNvSpPr>
          <p:nvPr>
            <p:ph sz="half" idx="1"/>
          </p:nvPr>
        </p:nvSpPr>
        <p:spPr/>
        <p:txBody>
          <a:bodyPr/>
          <a:lstStyle/>
          <a:p>
            <a:endParaRPr lang="he-IL"/>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1302394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amount of subthreshold EPSPs</a:t>
            </a:r>
            <a:endParaRPr lang="he-IL" dirty="0"/>
          </a:p>
        </p:txBody>
      </p:sp>
      <p:sp>
        <p:nvSpPr>
          <p:cNvPr id="5" name="Content Placeholder 4"/>
          <p:cNvSpPr>
            <a:spLocks noGrp="1"/>
          </p:cNvSpPr>
          <p:nvPr>
            <p:ph sz="half" idx="1"/>
          </p:nvPr>
        </p:nvSpPr>
        <p:spPr/>
        <p:txBody>
          <a:bodyPr/>
          <a:lstStyle/>
          <a:p>
            <a:endParaRPr lang="he-IL"/>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2805504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mtClean="0"/>
              <a:t>Simulation 4 </a:t>
            </a:r>
            <a:r>
              <a:rPr lang="en-US" dirty="0" smtClean="0"/>
              <a:t>- Conclusions </a:t>
            </a:r>
            <a:endParaRPr lang="he-IL" dirty="0"/>
          </a:p>
        </p:txBody>
      </p:sp>
      <p:sp>
        <p:nvSpPr>
          <p:cNvPr id="3" name="Content Placeholder 2"/>
          <p:cNvSpPr>
            <a:spLocks noGrp="1"/>
          </p:cNvSpPr>
          <p:nvPr>
            <p:ph idx="1"/>
          </p:nvPr>
        </p:nvSpPr>
        <p:spPr/>
        <p:txBody>
          <a:bodyPr/>
          <a:lstStyle/>
          <a:p>
            <a:pPr algn="l" rtl="0"/>
            <a:endParaRPr lang="he-IL" dirty="0"/>
          </a:p>
        </p:txBody>
      </p:sp>
    </p:spTree>
    <p:extLst>
      <p:ext uri="{BB962C8B-B14F-4D97-AF65-F5344CB8AC3E}">
        <p14:creationId xmlns:p14="http://schemas.microsoft.com/office/powerpoint/2010/main" val="419068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2420888"/>
                <a:ext cx="8075240" cy="4032448"/>
              </a:xfrm>
            </p:spPr>
            <p:txBody>
              <a:bodyPr>
                <a:normAutofit fontScale="92500" lnSpcReduction="10000"/>
              </a:bodyPr>
              <a:lstStyle/>
              <a:p>
                <a:pPr algn="l" rtl="0"/>
                <a:r>
                  <a:rPr lang="en-US" sz="2800" dirty="0"/>
                  <a:t>The equations were numerically integrated between the nth and the (n+1)</a:t>
                </a:r>
                <a:r>
                  <a:rPr lang="en-US" sz="2800" dirty="0" err="1"/>
                  <a:t>th</a:t>
                </a:r>
                <a:r>
                  <a:rPr lang="en-US" sz="2800" dirty="0"/>
                  <a:t> spike and the following equations were reached</a:t>
                </a:r>
              </a:p>
              <a:p>
                <a:pPr algn="l" rtl="0"/>
                <a:endParaRPr lang="en-US" sz="2800" dirty="0"/>
              </a:p>
              <a:p>
                <a:pPr algn="l" rtl="0"/>
                <a:endParaRPr lang="en-US" sz="2800" dirty="0"/>
              </a:p>
              <a:p>
                <a:pPr algn="l" rtl="0"/>
                <a:endParaRPr lang="en-US" sz="2800" dirty="0"/>
              </a:p>
              <a:p>
                <a:pPr algn="l" rtl="0"/>
                <a:r>
                  <a:rPr lang="en-US" sz="2800" dirty="0"/>
                  <a:t>The nth post synaptic current is then given by </a:t>
                </a:r>
                <a14:m>
                  <m:oMath xmlns:m="http://schemas.openxmlformats.org/officeDocument/2006/math">
                    <m:r>
                      <a:rPr lang="en-US" sz="2800" i="1">
                        <a:latin typeface="Cambria Math"/>
                      </a:rPr>
                      <m:t>𝐸𝑃𝑆</m:t>
                    </m:r>
                    <m:sSub>
                      <m:sSubPr>
                        <m:ctrlPr>
                          <a:rPr lang="en-US" sz="2800" i="1">
                            <a:latin typeface="Cambria Math" panose="02040503050406030204" pitchFamily="18" charset="0"/>
                          </a:rPr>
                        </m:ctrlPr>
                      </m:sSubPr>
                      <m:e>
                        <m:r>
                          <a:rPr lang="en-US" sz="2800" i="1">
                            <a:latin typeface="Cambria Math"/>
                          </a:rPr>
                          <m:t>𝐶</m:t>
                        </m:r>
                      </m:e>
                      <m:sub>
                        <m:r>
                          <a:rPr lang="en-US" sz="2800" i="1">
                            <a:latin typeface="Cambria Math"/>
                          </a:rPr>
                          <m:t>𝑛</m:t>
                        </m:r>
                      </m:sub>
                    </m:sSub>
                    <m:r>
                      <a:rPr lang="en-US" sz="2800" i="1">
                        <a:latin typeface="Cambria Math"/>
                      </a:rPr>
                      <m:t>=</m:t>
                    </m:r>
                    <m:r>
                      <a:rPr lang="en-US" sz="2800" i="1">
                        <a:latin typeface="Cambria Math"/>
                      </a:rPr>
                      <m:t>𝐴</m:t>
                    </m:r>
                    <m:sSub>
                      <m:sSubPr>
                        <m:ctrlPr>
                          <a:rPr lang="en-US" sz="2800" i="1">
                            <a:latin typeface="Cambria Math" panose="02040503050406030204" pitchFamily="18" charset="0"/>
                          </a:rPr>
                        </m:ctrlPr>
                      </m:sSubPr>
                      <m:e>
                        <m:r>
                          <a:rPr lang="en-US" sz="2800" i="1">
                            <a:latin typeface="Cambria Math"/>
                          </a:rPr>
                          <m:t>𝑅</m:t>
                        </m:r>
                      </m:e>
                      <m:sub>
                        <m:r>
                          <a:rPr lang="en-US" sz="2800" i="1">
                            <a:latin typeface="Cambria Math"/>
                          </a:rPr>
                          <m:t>𝑛</m:t>
                        </m:r>
                      </m:sub>
                    </m:sSub>
                    <m:sSub>
                      <m:sSubPr>
                        <m:ctrlPr>
                          <a:rPr lang="en-US" sz="2800" i="1">
                            <a:latin typeface="Cambria Math" panose="02040503050406030204" pitchFamily="18" charset="0"/>
                          </a:rPr>
                        </m:ctrlPr>
                      </m:sSubPr>
                      <m:e>
                        <m:r>
                          <a:rPr lang="en-US" sz="2800" i="1">
                            <a:latin typeface="Cambria Math"/>
                          </a:rPr>
                          <m:t>𝑢</m:t>
                        </m:r>
                      </m:e>
                      <m:sub>
                        <m:r>
                          <a:rPr lang="en-US" sz="2800" i="1">
                            <a:latin typeface="Cambria Math"/>
                          </a:rPr>
                          <m:t>𝑛</m:t>
                        </m:r>
                      </m:sub>
                    </m:sSub>
                  </m:oMath>
                </a14:m>
                <a:r>
                  <a:rPr lang="en-US" sz="2800" dirty="0"/>
                  <a:t>. Where A is the amplification factor which is constant for each EPSC.</a:t>
                </a:r>
              </a:p>
              <a:p>
                <a:endParaRPr lang="he-IL"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2420888"/>
                <a:ext cx="8075240" cy="4032448"/>
              </a:xfrm>
              <a:blipFill rotWithShape="0">
                <a:blip r:embed="rId2"/>
                <a:stretch>
                  <a:fillRect l="-755" t="-2417" r="-2264"/>
                </a:stretch>
              </a:blipFill>
            </p:spPr>
            <p:txBody>
              <a:bodyPr/>
              <a:lstStyle/>
              <a:p>
                <a:r>
                  <a:rPr lang="he-IL">
                    <a:noFill/>
                  </a:rPr>
                  <a:t> </a:t>
                </a:r>
              </a:p>
            </p:txBody>
          </p:sp>
        </mc:Fallback>
      </mc:AlternateContent>
      <p:sp>
        <p:nvSpPr>
          <p:cNvPr id="2" name="Title 1"/>
          <p:cNvSpPr>
            <a:spLocks noGrp="1"/>
          </p:cNvSpPr>
          <p:nvPr>
            <p:ph type="title"/>
          </p:nvPr>
        </p:nvSpPr>
        <p:spPr/>
        <p:txBody>
          <a:bodyPr/>
          <a:lstStyle/>
          <a:p>
            <a:r>
              <a:rPr lang="en-US" dirty="0" smtClean="0"/>
              <a:t>Synaptic model</a:t>
            </a:r>
            <a:endParaRPr lang="he-IL"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793" y="3717032"/>
            <a:ext cx="4268937"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307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5</a:t>
            </a:r>
            <a:endParaRPr lang="he-IL" dirty="0"/>
          </a:p>
        </p:txBody>
      </p:sp>
      <p:sp>
        <p:nvSpPr>
          <p:cNvPr id="3" name="Text Placeholder 2"/>
          <p:cNvSpPr>
            <a:spLocks noGrp="1"/>
          </p:cNvSpPr>
          <p:nvPr>
            <p:ph type="body" idx="1"/>
          </p:nvPr>
        </p:nvSpPr>
        <p:spPr/>
        <p:txBody>
          <a:bodyPr/>
          <a:lstStyle/>
          <a:p>
            <a:pPr rtl="0"/>
            <a:r>
              <a:rPr lang="en-US" dirty="0" smtClean="0"/>
              <a:t>Adding </a:t>
            </a:r>
            <a:r>
              <a:rPr lang="en-US" dirty="0"/>
              <a:t>Associational </a:t>
            </a:r>
            <a:r>
              <a:rPr lang="en-US" dirty="0" smtClean="0"/>
              <a:t>Commissural connections at different levels while using the ISI and IBI presynaptic firing</a:t>
            </a:r>
            <a:endParaRPr lang="en-US" dirty="0"/>
          </a:p>
          <a:p>
            <a:endParaRPr lang="he-IL" dirty="0"/>
          </a:p>
        </p:txBody>
      </p:sp>
    </p:spTree>
    <p:extLst>
      <p:ext uri="{BB962C8B-B14F-4D97-AF65-F5344CB8AC3E}">
        <p14:creationId xmlns:p14="http://schemas.microsoft.com/office/powerpoint/2010/main" val="1279615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he-IL" dirty="0"/>
          </a:p>
        </p:txBody>
      </p:sp>
      <p:sp>
        <p:nvSpPr>
          <p:cNvPr id="3" name="Content Placeholder 2"/>
          <p:cNvSpPr>
            <a:spLocks noGrp="1"/>
          </p:cNvSpPr>
          <p:nvPr>
            <p:ph idx="1"/>
          </p:nvPr>
        </p:nvSpPr>
        <p:spPr/>
        <p:txBody>
          <a:bodyPr>
            <a:normAutofit/>
          </a:bodyPr>
          <a:lstStyle/>
          <a:p>
            <a:pPr algn="l" rtl="0"/>
            <a:r>
              <a:rPr lang="en-US" dirty="0" smtClean="0"/>
              <a:t>For this simulation, we used the firing patterns described in the previous simulation.</a:t>
            </a:r>
          </a:p>
          <a:p>
            <a:pPr algn="l" rtl="0"/>
            <a:r>
              <a:rPr lang="en-US" dirty="0" smtClean="0"/>
              <a:t>On top of these firing rates, we added a gradient of associational commissural connections probability rate.</a:t>
            </a:r>
            <a:endParaRPr lang="he-IL" dirty="0"/>
          </a:p>
        </p:txBody>
      </p:sp>
    </p:spTree>
    <p:extLst>
      <p:ext uri="{BB962C8B-B14F-4D97-AF65-F5344CB8AC3E}">
        <p14:creationId xmlns:p14="http://schemas.microsoft.com/office/powerpoint/2010/main" val="1018218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rtl="0"/>
            <a:r>
              <a:rPr lang="en-US" dirty="0" smtClean="0"/>
              <a:t>Associational commissural connectivity maps</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connectivity map of the CA3-CA3 network.</a:t>
            </a:r>
          </a:p>
          <a:p>
            <a:pPr algn="l" rtl="0"/>
            <a:r>
              <a:rPr lang="en-US" dirty="0" smtClean="0"/>
              <a:t>The CA1-CA3 connectivity is the same for each of these modes.</a:t>
            </a:r>
          </a:p>
          <a:p>
            <a:pPr marL="0" indent="0" algn="l" rtl="0">
              <a:buNone/>
            </a:pPr>
            <a:endParaRPr lang="en-US" dirty="0" smtClean="0"/>
          </a:p>
        </p:txBody>
      </p:sp>
      <p:pic>
        <p:nvPicPr>
          <p:cNvPr id="16" name="Picture Placeholder 15"/>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650861" y="2195513"/>
            <a:ext cx="2688166" cy="2016125"/>
          </a:xfrm>
        </p:spPr>
      </p:pic>
      <p:pic>
        <p:nvPicPr>
          <p:cNvPr id="19" name="Picture Placeholder 18"/>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67929" y="2195513"/>
            <a:ext cx="2688166" cy="2016125"/>
          </a:xfrm>
        </p:spPr>
      </p:pic>
      <p:pic>
        <p:nvPicPr>
          <p:cNvPr id="18" name="Picture Placeholder 17"/>
          <p:cNvPicPr>
            <a:picLocks noGrp="1" noChangeAspect="1"/>
          </p:cNvPicPr>
          <p:nvPr>
            <p:ph sz="quarter" idx="23"/>
          </p:nvPr>
        </p:nvPicPr>
        <p:blipFill>
          <a:blip r:embed="rId3">
            <a:extLst>
              <a:ext uri="{28A0092B-C50C-407E-A947-70E740481C1C}">
                <a14:useLocalDpi xmlns:a14="http://schemas.microsoft.com/office/drawing/2010/main" val="0"/>
              </a:ext>
            </a:extLst>
          </a:blip>
          <a:stretch>
            <a:fillRect/>
          </a:stretch>
        </p:blipFill>
        <p:spPr>
          <a:xfrm>
            <a:off x="9085792" y="2195513"/>
            <a:ext cx="2688166" cy="2016125"/>
          </a:xfrm>
        </p:spPr>
      </p:pic>
      <p:pic>
        <p:nvPicPr>
          <p:cNvPr id="17" name="Picture Placeholder 16"/>
          <p:cNvPicPr>
            <a:picLocks noGrp="1" noChangeAspect="1"/>
          </p:cNvPicPr>
          <p:nvPr>
            <p:ph sz="quarter" idx="25"/>
          </p:nvPr>
        </p:nvPicPr>
        <p:blipFill>
          <a:blip r:embed="rId4">
            <a:extLst>
              <a:ext uri="{28A0092B-C50C-407E-A947-70E740481C1C}">
                <a14:useLocalDpi xmlns:a14="http://schemas.microsoft.com/office/drawing/2010/main" val="0"/>
              </a:ext>
            </a:extLst>
          </a:blip>
          <a:stretch>
            <a:fillRect/>
          </a:stretch>
        </p:blipFill>
        <p:spPr>
          <a:xfrm>
            <a:off x="4397904" y="4533900"/>
            <a:ext cx="2688166" cy="2016125"/>
          </a:xfrm>
        </p:spPr>
      </p:pic>
      <p:pic>
        <p:nvPicPr>
          <p:cNvPr id="13" name="Picture Placeholder 12"/>
          <p:cNvPicPr>
            <a:picLocks noGrp="1" noChangeAspect="1"/>
          </p:cNvPicPr>
          <p:nvPr>
            <p:ph sz="quarter" idx="26"/>
          </p:nvPr>
        </p:nvPicPr>
        <p:blipFill>
          <a:blip r:embed="rId5">
            <a:extLst>
              <a:ext uri="{28A0092B-C50C-407E-A947-70E740481C1C}">
                <a14:useLocalDpi xmlns:a14="http://schemas.microsoft.com/office/drawing/2010/main" val="0"/>
              </a:ext>
            </a:extLst>
          </a:blip>
          <a:stretch>
            <a:fillRect/>
          </a:stretch>
        </p:blipFill>
        <p:spPr>
          <a:xfrm>
            <a:off x="7616561" y="4533900"/>
            <a:ext cx="2688166" cy="2016125"/>
          </a:xfrm>
        </p:spPr>
      </p:pic>
    </p:spTree>
    <p:extLst>
      <p:ext uri="{BB962C8B-B14F-4D97-AF65-F5344CB8AC3E}">
        <p14:creationId xmlns:p14="http://schemas.microsoft.com/office/powerpoint/2010/main" val="36099583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EPSP size</a:t>
            </a:r>
            <a:endParaRPr lang="he-IL" dirty="0"/>
          </a:p>
        </p:txBody>
      </p:sp>
      <p:sp>
        <p:nvSpPr>
          <p:cNvPr id="14" name="Text Placeholder 13"/>
          <p:cNvSpPr>
            <a:spLocks noGrp="1"/>
          </p:cNvSpPr>
          <p:nvPr>
            <p:ph type="body" sz="quarter" idx="20"/>
          </p:nvPr>
        </p:nvSpPr>
        <p:spPr/>
        <p:txBody>
          <a:bodyPr>
            <a:normAutofit fontScale="92500" lnSpcReduction="20000"/>
          </a:bodyPr>
          <a:lstStyle/>
          <a:p>
            <a:pPr algn="l" rtl="0"/>
            <a:r>
              <a:rPr lang="en-US" dirty="0" smtClean="0"/>
              <a:t>These plots show the peak amplitude of all post synaptic neurons.</a:t>
            </a:r>
          </a:p>
          <a:p>
            <a:pPr algn="l" rtl="0"/>
            <a:r>
              <a:rPr lang="en-US" dirty="0" smtClean="0"/>
              <a:t>Each color represents a different neuron.</a:t>
            </a:r>
          </a:p>
          <a:p>
            <a:pPr algn="l" rtl="0"/>
            <a:r>
              <a:rPr lang="en-US" dirty="0" smtClean="0"/>
              <a:t>These figures do not show neurons which passed the threshold potential</a:t>
            </a:r>
            <a:endParaRPr lang="he-IL" dirty="0"/>
          </a:p>
        </p:txBody>
      </p:sp>
      <p:pic>
        <p:nvPicPr>
          <p:cNvPr id="17" name="Picture Placeholder 16"/>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650861" y="2195513"/>
            <a:ext cx="2688166" cy="2016125"/>
          </a:xfrm>
        </p:spPr>
      </p:pic>
      <p:pic>
        <p:nvPicPr>
          <p:cNvPr id="16" name="Picture Placeholder 15"/>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67929" y="2195513"/>
            <a:ext cx="2688166" cy="2016125"/>
          </a:xfrm>
        </p:spPr>
      </p:pic>
      <p:pic>
        <p:nvPicPr>
          <p:cNvPr id="15" name="Picture Placeholder 14"/>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085792" y="2195513"/>
            <a:ext cx="2688166" cy="2016125"/>
          </a:xfrm>
        </p:spPr>
      </p:pic>
      <p:pic>
        <p:nvPicPr>
          <p:cNvPr id="13" name="Picture Placeholder 12"/>
          <p:cNvPicPr>
            <a:picLocks noGrp="1" noChangeAspect="1"/>
          </p:cNvPicPr>
          <p:nvPr>
            <p:ph sz="quarter" idx="25"/>
          </p:nvPr>
        </p:nvPicPr>
        <p:blipFill>
          <a:blip r:embed="rId5">
            <a:extLst>
              <a:ext uri="{28A0092B-C50C-407E-A947-70E740481C1C}">
                <a14:useLocalDpi xmlns:a14="http://schemas.microsoft.com/office/drawing/2010/main" val="0"/>
              </a:ext>
            </a:extLst>
          </a:blip>
          <a:stretch>
            <a:fillRect/>
          </a:stretch>
        </p:blipFill>
        <p:spPr>
          <a:xfrm>
            <a:off x="4397904" y="4533900"/>
            <a:ext cx="2688166" cy="2016125"/>
          </a:xfrm>
        </p:spPr>
      </p:pic>
      <p:pic>
        <p:nvPicPr>
          <p:cNvPr id="18" name="Picture Placeholder 17"/>
          <p:cNvPicPr>
            <a:picLocks noGrp="1" noChangeAspect="1"/>
          </p:cNvPicPr>
          <p:nvPr>
            <p:ph sz="quarter" idx="26"/>
          </p:nvPr>
        </p:nvPicPr>
        <p:blipFill>
          <a:blip r:embed="rId2">
            <a:extLst>
              <a:ext uri="{28A0092B-C50C-407E-A947-70E740481C1C}">
                <a14:useLocalDpi xmlns:a14="http://schemas.microsoft.com/office/drawing/2010/main" val="0"/>
              </a:ext>
            </a:extLst>
          </a:blip>
          <a:stretch>
            <a:fillRect/>
          </a:stretch>
        </p:blipFill>
        <p:spPr>
          <a:xfrm>
            <a:off x="7616561" y="4533900"/>
            <a:ext cx="2688166" cy="2016125"/>
          </a:xfrm>
        </p:spPr>
      </p:pic>
    </p:spTree>
    <p:extLst>
      <p:ext uri="{BB962C8B-B14F-4D97-AF65-F5344CB8AC3E}">
        <p14:creationId xmlns:p14="http://schemas.microsoft.com/office/powerpoint/2010/main" val="2606204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Post synaptic raster plot</a:t>
            </a:r>
            <a:endParaRPr lang="he-IL" dirty="0"/>
          </a:p>
        </p:txBody>
      </p:sp>
      <p:sp>
        <p:nvSpPr>
          <p:cNvPr id="14" name="Text Placeholder 13"/>
          <p:cNvSpPr>
            <a:spLocks noGrp="1"/>
          </p:cNvSpPr>
          <p:nvPr>
            <p:ph type="body" sz="quarter" idx="20"/>
          </p:nvPr>
        </p:nvSpPr>
        <p:spPr/>
        <p:txBody>
          <a:bodyPr>
            <a:normAutofit/>
          </a:bodyPr>
          <a:lstStyle/>
          <a:p>
            <a:pPr algn="l" rtl="0"/>
            <a:r>
              <a:rPr lang="en-US" dirty="0" smtClean="0"/>
              <a:t>Here we can view the post synaptic raster plot. </a:t>
            </a:r>
          </a:p>
          <a:p>
            <a:pPr algn="l" rtl="0"/>
            <a:r>
              <a:rPr lang="en-US" dirty="0" smtClean="0"/>
              <a:t>These figures show the number of neurons that passed the threshold potential in the simulation.</a:t>
            </a:r>
          </a:p>
          <a:p>
            <a:pPr marL="0" indent="0" algn="l" rtl="0">
              <a:buNone/>
            </a:pPr>
            <a:endParaRPr lang="en-US" dirty="0" smtClean="0"/>
          </a:p>
        </p:txBody>
      </p:sp>
      <p:pic>
        <p:nvPicPr>
          <p:cNvPr id="12" name="Picture Placeholder 11"/>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650861" y="2195513"/>
            <a:ext cx="2688166" cy="2016125"/>
          </a:xfrm>
        </p:spPr>
      </p:pic>
      <p:pic>
        <p:nvPicPr>
          <p:cNvPr id="11" name="Picture Placeholder 10"/>
          <p:cNvPicPr>
            <a:picLocks noGrp="1" noChangeAspect="1"/>
          </p:cNvPicPr>
          <p:nvPr>
            <p:ph sz="quarter" idx="22"/>
          </p:nvPr>
        </p:nvPicPr>
        <p:blipFill>
          <a:blip r:embed="rId2">
            <a:extLst>
              <a:ext uri="{28A0092B-C50C-407E-A947-70E740481C1C}">
                <a14:useLocalDpi xmlns:a14="http://schemas.microsoft.com/office/drawing/2010/main" val="0"/>
              </a:ext>
            </a:extLst>
          </a:blip>
          <a:stretch>
            <a:fillRect/>
          </a:stretch>
        </p:blipFill>
        <p:spPr>
          <a:xfrm>
            <a:off x="5867929" y="2195513"/>
            <a:ext cx="2688166" cy="2016125"/>
          </a:xfrm>
        </p:spPr>
      </p:pic>
      <p:pic>
        <p:nvPicPr>
          <p:cNvPr id="10" name="Picture Placeholder 9"/>
          <p:cNvPicPr>
            <a:picLocks noGrp="1" noChangeAspect="1"/>
          </p:cNvPicPr>
          <p:nvPr>
            <p:ph sz="quarter" idx="23"/>
          </p:nvPr>
        </p:nvPicPr>
        <p:blipFill>
          <a:blip r:embed="rId3">
            <a:extLst>
              <a:ext uri="{28A0092B-C50C-407E-A947-70E740481C1C}">
                <a14:useLocalDpi xmlns:a14="http://schemas.microsoft.com/office/drawing/2010/main" val="0"/>
              </a:ext>
            </a:extLst>
          </a:blip>
          <a:stretch>
            <a:fillRect/>
          </a:stretch>
        </p:blipFill>
        <p:spPr>
          <a:xfrm>
            <a:off x="9085792" y="2195513"/>
            <a:ext cx="2688166" cy="2016125"/>
          </a:xfrm>
        </p:spPr>
      </p:pic>
      <p:pic>
        <p:nvPicPr>
          <p:cNvPr id="9" name="Picture Placeholder 8"/>
          <p:cNvPicPr>
            <a:picLocks noGrp="1" noChangeAspect="1"/>
          </p:cNvPicPr>
          <p:nvPr>
            <p:ph sz="quarter" idx="25"/>
          </p:nvPr>
        </p:nvPicPr>
        <p:blipFill>
          <a:blip r:embed="rId4">
            <a:extLst>
              <a:ext uri="{28A0092B-C50C-407E-A947-70E740481C1C}">
                <a14:useLocalDpi xmlns:a14="http://schemas.microsoft.com/office/drawing/2010/main" val="0"/>
              </a:ext>
            </a:extLst>
          </a:blip>
          <a:stretch>
            <a:fillRect/>
          </a:stretch>
        </p:blipFill>
        <p:spPr>
          <a:xfrm>
            <a:off x="4397904" y="4533900"/>
            <a:ext cx="2688166" cy="2016125"/>
          </a:xfrm>
        </p:spPr>
      </p:pic>
      <p:pic>
        <p:nvPicPr>
          <p:cNvPr id="7" name="Picture Placeholder 6"/>
          <p:cNvPicPr>
            <a:picLocks noGrp="1" noChangeAspect="1"/>
          </p:cNvPicPr>
          <p:nvPr>
            <p:ph sz="quarter" idx="26"/>
          </p:nvPr>
        </p:nvPicPr>
        <p:blipFill>
          <a:blip r:embed="rId5">
            <a:extLst>
              <a:ext uri="{28A0092B-C50C-407E-A947-70E740481C1C}">
                <a14:useLocalDpi xmlns:a14="http://schemas.microsoft.com/office/drawing/2010/main" val="0"/>
              </a:ext>
            </a:extLst>
          </a:blip>
          <a:stretch>
            <a:fillRect/>
          </a:stretch>
        </p:blipFill>
        <p:spPr>
          <a:xfrm>
            <a:off x="7616561" y="4533900"/>
            <a:ext cx="2688166" cy="2016125"/>
          </a:xfrm>
        </p:spPr>
      </p:pic>
    </p:spTree>
    <p:extLst>
      <p:ext uri="{BB962C8B-B14F-4D97-AF65-F5344CB8AC3E}">
        <p14:creationId xmlns:p14="http://schemas.microsoft.com/office/powerpoint/2010/main" val="715870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Synchronicity Indicator</a:t>
            </a:r>
            <a:endParaRPr lang="he-IL" dirty="0"/>
          </a:p>
        </p:txBody>
      </p:sp>
      <p:sp>
        <p:nvSpPr>
          <p:cNvPr id="6" name="Content Placeholder 5"/>
          <p:cNvSpPr>
            <a:spLocks noGrp="1"/>
          </p:cNvSpPr>
          <p:nvPr>
            <p:ph sz="half" idx="1"/>
          </p:nvPr>
        </p:nvSpPr>
        <p:spPr/>
        <p:txBody>
          <a:bodyPr/>
          <a:lstStyle/>
          <a:p>
            <a:endParaRPr lang="he-IL"/>
          </a:p>
        </p:txBody>
      </p:sp>
      <p:pic>
        <p:nvPicPr>
          <p:cNvPr id="8"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1612013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post synaptic spikes</a:t>
            </a:r>
            <a:endParaRPr lang="he-IL" dirty="0"/>
          </a:p>
        </p:txBody>
      </p:sp>
      <p:sp>
        <p:nvSpPr>
          <p:cNvPr id="6" name="Content Placeholder 5"/>
          <p:cNvSpPr>
            <a:spLocks noGrp="1"/>
          </p:cNvSpPr>
          <p:nvPr>
            <p:ph sz="half" idx="1"/>
          </p:nvPr>
        </p:nvSpPr>
        <p:spPr/>
        <p:txBody>
          <a:bodyPr/>
          <a:lstStyle/>
          <a:p>
            <a:endParaRPr lang="he-IL"/>
          </a:p>
        </p:txBody>
      </p:sp>
      <p:pic>
        <p:nvPicPr>
          <p:cNvPr id="9"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1900096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amount of subthreshold EPSPs</a:t>
            </a:r>
            <a:endParaRPr lang="he-IL" dirty="0"/>
          </a:p>
        </p:txBody>
      </p:sp>
      <p:sp>
        <p:nvSpPr>
          <p:cNvPr id="6" name="Content Placeholder 5"/>
          <p:cNvSpPr>
            <a:spLocks noGrp="1"/>
          </p:cNvSpPr>
          <p:nvPr>
            <p:ph sz="half" idx="1"/>
          </p:nvPr>
        </p:nvSpPr>
        <p:spPr/>
        <p:txBody>
          <a:bodyPr/>
          <a:lstStyle/>
          <a:p>
            <a:endParaRPr lang="he-IL"/>
          </a:p>
        </p:txBody>
      </p:sp>
      <p:pic>
        <p:nvPicPr>
          <p:cNvPr id="9"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3557113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5 - conclusion</a:t>
            </a:r>
            <a:endParaRPr lang="he-IL" dirty="0"/>
          </a:p>
        </p:txBody>
      </p:sp>
      <p:sp>
        <p:nvSpPr>
          <p:cNvPr id="3" name="Content Placeholder 2"/>
          <p:cNvSpPr>
            <a:spLocks noGrp="1"/>
          </p:cNvSpPr>
          <p:nvPr>
            <p:ph idx="1"/>
          </p:nvPr>
        </p:nvSpPr>
        <p:spPr/>
        <p:txBody>
          <a:bodyPr/>
          <a:lstStyle/>
          <a:p>
            <a:pPr algn="l" rtl="0"/>
            <a:endParaRPr lang="en-US" dirty="0" smtClean="0"/>
          </a:p>
        </p:txBody>
      </p:sp>
    </p:spTree>
    <p:extLst>
      <p:ext uri="{BB962C8B-B14F-4D97-AF65-F5344CB8AC3E}">
        <p14:creationId xmlns:p14="http://schemas.microsoft.com/office/powerpoint/2010/main" val="139990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6</a:t>
            </a:r>
            <a:endParaRPr lang="he-IL" dirty="0"/>
          </a:p>
        </p:txBody>
      </p:sp>
      <p:sp>
        <p:nvSpPr>
          <p:cNvPr id="3" name="Text Placeholder 2"/>
          <p:cNvSpPr>
            <a:spLocks noGrp="1"/>
          </p:cNvSpPr>
          <p:nvPr>
            <p:ph type="body" idx="1"/>
          </p:nvPr>
        </p:nvSpPr>
        <p:spPr/>
        <p:txBody>
          <a:bodyPr/>
          <a:lstStyle/>
          <a:p>
            <a:r>
              <a:rPr lang="en-US" dirty="0"/>
              <a:t>Testing the model </a:t>
            </a:r>
            <a:r>
              <a:rPr lang="en-US" dirty="0" smtClean="0"/>
              <a:t>parameters on the whole network</a:t>
            </a:r>
            <a:endParaRPr lang="he-IL" dirty="0"/>
          </a:p>
        </p:txBody>
      </p:sp>
    </p:spTree>
    <p:extLst>
      <p:ext uri="{BB962C8B-B14F-4D97-AF65-F5344CB8AC3E}">
        <p14:creationId xmlns:p14="http://schemas.microsoft.com/office/powerpoint/2010/main" val="158461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1</a:t>
            </a:r>
            <a:endParaRPr lang="he-IL" dirty="0"/>
          </a:p>
        </p:txBody>
      </p:sp>
      <p:sp>
        <p:nvSpPr>
          <p:cNvPr id="3" name="Text Placeholder 2"/>
          <p:cNvSpPr>
            <a:spLocks noGrp="1"/>
          </p:cNvSpPr>
          <p:nvPr>
            <p:ph type="body" idx="1"/>
          </p:nvPr>
        </p:nvSpPr>
        <p:spPr/>
        <p:txBody>
          <a:bodyPr/>
          <a:lstStyle/>
          <a:p>
            <a:r>
              <a:rPr lang="en-US" dirty="0"/>
              <a:t>Testing the model parameters</a:t>
            </a:r>
            <a:endParaRPr lang="he-IL" dirty="0"/>
          </a:p>
        </p:txBody>
      </p:sp>
    </p:spTree>
    <p:extLst>
      <p:ext uri="{BB962C8B-B14F-4D97-AF65-F5344CB8AC3E}">
        <p14:creationId xmlns:p14="http://schemas.microsoft.com/office/powerpoint/2010/main" val="3672252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he-IL" dirty="0"/>
          </a:p>
        </p:txBody>
      </p:sp>
      <p:sp>
        <p:nvSpPr>
          <p:cNvPr id="3" name="Content Placeholder 2"/>
          <p:cNvSpPr>
            <a:spLocks noGrp="1"/>
          </p:cNvSpPr>
          <p:nvPr>
            <p:ph sz="half" idx="1"/>
          </p:nvPr>
        </p:nvSpPr>
        <p:spPr/>
        <p:txBody>
          <a:bodyPr>
            <a:normAutofit/>
          </a:bodyPr>
          <a:lstStyle/>
          <a:p>
            <a:pPr algn="l" rtl="0"/>
            <a:r>
              <a:rPr lang="en-US" dirty="0" smtClean="0"/>
              <a:t>For this simulation we used the same firing pattern shown in simulation 1 but we used it for the entire network.</a:t>
            </a:r>
          </a:p>
          <a:p>
            <a:pPr algn="l" rtl="0"/>
            <a:r>
              <a:rPr lang="en-US" dirty="0" smtClean="0"/>
              <a:t>The connection probability was still set to 0.01 so now we have neurons firing at a predefined rate and we can test the post-synaptic response.</a:t>
            </a:r>
          </a:p>
          <a:p>
            <a:pPr algn="l" rtl="0"/>
            <a:endParaRPr lang="en-US" dirty="0" smtClean="0"/>
          </a:p>
          <a:p>
            <a:pPr algn="l" rtl="0"/>
            <a:endParaRPr lang="he-IL"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4675" y="2507655"/>
            <a:ext cx="4395788" cy="3296841"/>
          </a:xfrm>
        </p:spPr>
      </p:pic>
    </p:spTree>
    <p:extLst>
      <p:ext uri="{BB962C8B-B14F-4D97-AF65-F5344CB8AC3E}">
        <p14:creationId xmlns:p14="http://schemas.microsoft.com/office/powerpoint/2010/main" val="23078215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Testing the model parameters</a:t>
            </a:r>
            <a:endParaRPr lang="he-IL" dirty="0"/>
          </a:p>
        </p:txBody>
      </p:sp>
      <p:sp>
        <p:nvSpPr>
          <p:cNvPr id="14" name="Text Placeholder 13"/>
          <p:cNvSpPr>
            <a:spLocks noGrp="1"/>
          </p:cNvSpPr>
          <p:nvPr>
            <p:ph type="body" sz="quarter" idx="20"/>
          </p:nvPr>
        </p:nvSpPr>
        <p:spPr/>
        <p:txBody>
          <a:bodyPr/>
          <a:lstStyle/>
          <a:p>
            <a:pPr algn="l" rtl="0"/>
            <a:r>
              <a:rPr lang="en-US" dirty="0" smtClean="0"/>
              <a:t>Here we see the behavior of the post synaptic potential as well as the synaptic parameters behavior and the presynaptic spikes over time.</a:t>
            </a:r>
            <a:endParaRPr lang="he-IL" dirty="0"/>
          </a:p>
        </p:txBody>
      </p:sp>
      <p:pic>
        <p:nvPicPr>
          <p:cNvPr id="26" name="Picture Placeholder 14"/>
          <p:cNvPicPr>
            <a:picLocks noGrp="1" noChangeAspect="1"/>
          </p:cNvPicPr>
          <p:nvPr>
            <p:ph sz="quarter" idx="21"/>
          </p:nvPr>
        </p:nvPicPr>
        <p:blipFill>
          <a:blip r:embed="rId3">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17" name="Picture Placeholder 16"/>
          <p:cNvPicPr>
            <a:picLocks noGrp="1" noChangeAspect="1"/>
          </p:cNvPicPr>
          <p:nvPr>
            <p:ph sz="quarter" idx="22"/>
          </p:nvPr>
        </p:nvPicPr>
        <p:blipFill>
          <a:blip r:embed="rId4">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12" name="Picture Placeholder 11"/>
          <p:cNvPicPr>
            <a:picLocks noGrp="1" noChangeAspect="1"/>
          </p:cNvPicPr>
          <p:nvPr>
            <p:ph sz="quarter" idx="23"/>
          </p:nvPr>
        </p:nvPicPr>
        <p:blipFill>
          <a:blip r:embed="rId5">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7" name="Picture Placeholder 6"/>
          <p:cNvPicPr>
            <a:picLocks noGrp="1" noChangeAspect="1"/>
          </p:cNvPicPr>
          <p:nvPr>
            <p:ph sz="quarter" idx="24"/>
          </p:nvPr>
        </p:nvPicPr>
        <p:blipFill>
          <a:blip r:embed="rId6">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9" name="Picture Placeholder 8"/>
          <p:cNvPicPr>
            <a:picLocks noGrp="1" noChangeAspect="1"/>
          </p:cNvPicPr>
          <p:nvPr>
            <p:ph sz="quarter" idx="25"/>
          </p:nvPr>
        </p:nvPicPr>
        <p:blipFill>
          <a:blip r:embed="rId7">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117179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Presynaptic firing and model parameters</a:t>
            </a:r>
            <a:endParaRPr lang="he-IL" dirty="0"/>
          </a:p>
        </p:txBody>
      </p:sp>
      <p:sp>
        <p:nvSpPr>
          <p:cNvPr id="3" name="Content Placeholder 2"/>
          <p:cNvSpPr>
            <a:spLocks noGrp="1"/>
          </p:cNvSpPr>
          <p:nvPr>
            <p:ph sz="half" idx="1"/>
          </p:nvPr>
        </p:nvSpPr>
        <p:spPr/>
        <p:txBody>
          <a:bodyPr/>
          <a:lstStyle/>
          <a:p>
            <a:pPr algn="l" rtl="0"/>
            <a:r>
              <a:rPr lang="en-US" dirty="0" smtClean="0"/>
              <a:t>In order to test the parameters suggested by the paper </a:t>
            </a:r>
            <a:r>
              <a:rPr lang="en-US" dirty="0">
                <a:hlinkClick r:id="rId2"/>
              </a:rPr>
              <a:t>Probabilistic inference of short-term synaptic plasticity in neocortical </a:t>
            </a:r>
            <a:r>
              <a:rPr lang="en-US" dirty="0" smtClean="0">
                <a:hlinkClick r:id="rId2"/>
              </a:rPr>
              <a:t>microcircuits</a:t>
            </a:r>
            <a:r>
              <a:rPr lang="en-US" dirty="0" smtClean="0"/>
              <a:t>, we set the presynaptic firing to the pattern shown on the right and used varying parameters which are shown in the table on the left.</a:t>
            </a:r>
          </a:p>
          <a:p>
            <a:pPr algn="l" rtl="0"/>
            <a:r>
              <a:rPr lang="en-US" dirty="0" smtClean="0"/>
              <a:t>6 presynaptic spikes were given at a constant interval and then a 7</a:t>
            </a:r>
            <a:r>
              <a:rPr lang="en-US" baseline="30000" dirty="0" smtClean="0"/>
              <a:t>th</a:t>
            </a:r>
            <a:r>
              <a:rPr lang="en-US" dirty="0" smtClean="0"/>
              <a:t> spike was given after a pause long enough for the model to return to resting state.</a:t>
            </a:r>
            <a:endParaRPr lang="en-US" dirty="0"/>
          </a:p>
          <a:p>
            <a:pPr algn="l" rtl="0"/>
            <a:endParaRPr lang="he-IL" dirty="0"/>
          </a:p>
        </p:txBody>
      </p:sp>
      <p:pic>
        <p:nvPicPr>
          <p:cNvPr id="14" name="Content Placeholder 13"/>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6821" r="8734"/>
          <a:stretch/>
        </p:blipFill>
        <p:spPr>
          <a:xfrm>
            <a:off x="6413458" y="2169433"/>
            <a:ext cx="3650635" cy="2086882"/>
          </a:xfrm>
        </p:spPr>
      </p:pic>
      <p:graphicFrame>
        <p:nvGraphicFramePr>
          <p:cNvPr id="15" name="Table 14"/>
          <p:cNvGraphicFramePr>
            <a:graphicFrameLocks noGrp="1"/>
          </p:cNvGraphicFramePr>
          <p:nvPr>
            <p:extLst>
              <p:ext uri="{D42A27DB-BD31-4B8C-83A1-F6EECF244321}">
                <p14:modId xmlns:p14="http://schemas.microsoft.com/office/powerpoint/2010/main" val="92894692"/>
              </p:ext>
            </p:extLst>
          </p:nvPr>
        </p:nvGraphicFramePr>
        <p:xfrm>
          <a:off x="6413458" y="4354786"/>
          <a:ext cx="3650635" cy="2239143"/>
        </p:xfrm>
        <a:graphic>
          <a:graphicData uri="http://schemas.openxmlformats.org/drawingml/2006/table">
            <a:tbl>
              <a:tblPr rtl="1" firstRow="1" bandRow="1">
                <a:tableStyleId>{5C22544A-7EE6-4342-B048-85BDC9FD1C3A}</a:tableStyleId>
              </a:tblPr>
              <a:tblGrid>
                <a:gridCol w="730127"/>
                <a:gridCol w="730127"/>
                <a:gridCol w="730127"/>
                <a:gridCol w="730127"/>
                <a:gridCol w="730127"/>
              </a:tblGrid>
              <a:tr h="565678">
                <a:tc>
                  <a:txBody>
                    <a:bodyPr/>
                    <a:lstStyle/>
                    <a:p>
                      <a:pPr algn="ctr" rtl="0"/>
                      <a:r>
                        <a:rPr lang="en-US" sz="600" dirty="0" smtClean="0"/>
                        <a:t>f</a:t>
                      </a:r>
                      <a:endParaRPr lang="he-IL" sz="600" dirty="0"/>
                    </a:p>
                  </a:txBody>
                  <a:tcPr/>
                </a:tc>
                <a:tc>
                  <a:txBody>
                    <a:bodyPr/>
                    <a:lstStyle/>
                    <a:p>
                      <a:pPr algn="ctr" rtl="0"/>
                      <a:r>
                        <a:rPr lang="en-US" sz="600" dirty="0" smtClean="0"/>
                        <a:t>U</a:t>
                      </a:r>
                      <a:endParaRPr lang="he-IL" sz="600" dirty="0"/>
                    </a:p>
                  </a:txBody>
                  <a:tcPr/>
                </a:tc>
                <a:tc>
                  <a:txBody>
                    <a:bodyPr/>
                    <a:lstStyle/>
                    <a:p>
                      <a:pPr algn="ctr" rtl="0"/>
                      <a:r>
                        <a:rPr lang="en-US" sz="600" dirty="0" smtClean="0"/>
                        <a:t>F(s)</a:t>
                      </a:r>
                      <a:endParaRPr lang="he-IL" sz="600" dirty="0"/>
                    </a:p>
                  </a:txBody>
                  <a:tcPr/>
                </a:tc>
                <a:tc>
                  <a:txBody>
                    <a:bodyPr/>
                    <a:lstStyle/>
                    <a:p>
                      <a:pPr algn="ctr" rtl="0"/>
                      <a:r>
                        <a:rPr lang="en-US" sz="600" dirty="0" smtClean="0"/>
                        <a:t>D(s)</a:t>
                      </a:r>
                      <a:endParaRPr lang="he-IL" sz="600" dirty="0"/>
                    </a:p>
                  </a:txBody>
                  <a:tcPr/>
                </a:tc>
                <a:tc>
                  <a:txBody>
                    <a:bodyPr/>
                    <a:lstStyle/>
                    <a:p>
                      <a:pPr algn="ctr" rtl="0"/>
                      <a:r>
                        <a:rPr lang="en-US" sz="600" dirty="0" smtClean="0"/>
                        <a:t>Synaptic dynamics</a:t>
                      </a:r>
                      <a:r>
                        <a:rPr lang="en-US" sz="600" baseline="0" dirty="0" smtClean="0"/>
                        <a:t> regime</a:t>
                      </a:r>
                      <a:endParaRPr lang="he-IL" sz="600" dirty="0"/>
                    </a:p>
                  </a:txBody>
                  <a:tcPr/>
                </a:tc>
              </a:tr>
              <a:tr h="400689">
                <a:tc>
                  <a:txBody>
                    <a:bodyPr/>
                    <a:lstStyle/>
                    <a:p>
                      <a:pPr algn="ctr" rtl="0"/>
                      <a:r>
                        <a:rPr lang="en-US" sz="600" dirty="0" smtClean="0"/>
                        <a:t>0.05</a:t>
                      </a:r>
                      <a:endParaRPr lang="he-IL" sz="600" dirty="0"/>
                    </a:p>
                  </a:txBody>
                  <a:tcPr/>
                </a:tc>
                <a:tc>
                  <a:txBody>
                    <a:bodyPr/>
                    <a:lstStyle/>
                    <a:p>
                      <a:pPr algn="ctr" rtl="0"/>
                      <a:r>
                        <a:rPr lang="en-US" sz="600" dirty="0" smtClean="0"/>
                        <a:t>0.7</a:t>
                      </a:r>
                      <a:endParaRPr lang="he-IL" sz="600" dirty="0"/>
                    </a:p>
                  </a:txBody>
                  <a:tcPr/>
                </a:tc>
                <a:tc>
                  <a:txBody>
                    <a:bodyPr/>
                    <a:lstStyle/>
                    <a:p>
                      <a:pPr algn="ctr" rtl="0"/>
                      <a:r>
                        <a:rPr lang="en-US" sz="600" dirty="0" smtClean="0"/>
                        <a:t>0.02</a:t>
                      </a:r>
                      <a:endParaRPr lang="he-IL" sz="600" dirty="0"/>
                    </a:p>
                  </a:txBody>
                  <a:tcPr/>
                </a:tc>
                <a:tc>
                  <a:txBody>
                    <a:bodyPr/>
                    <a:lstStyle/>
                    <a:p>
                      <a:pPr algn="ctr" rtl="0"/>
                      <a:r>
                        <a:rPr lang="en-US" sz="600" dirty="0" smtClean="0"/>
                        <a:t>1.7</a:t>
                      </a:r>
                      <a:endParaRPr lang="he-IL" sz="600" dirty="0"/>
                    </a:p>
                  </a:txBody>
                  <a:tcPr/>
                </a:tc>
                <a:tc>
                  <a:txBody>
                    <a:bodyPr/>
                    <a:lstStyle/>
                    <a:p>
                      <a:pPr algn="l" rtl="0"/>
                      <a:r>
                        <a:rPr lang="en-US" sz="600" dirty="0" smtClean="0"/>
                        <a:t>Strong depression</a:t>
                      </a:r>
                      <a:endParaRPr lang="he-IL" sz="600" dirty="0"/>
                    </a:p>
                  </a:txBody>
                  <a:tcPr/>
                </a:tc>
              </a:tr>
              <a:tr h="235699">
                <a:tc>
                  <a:txBody>
                    <a:bodyPr/>
                    <a:lstStyle/>
                    <a:p>
                      <a:pPr algn="ctr" rtl="0"/>
                      <a:r>
                        <a:rPr lang="en-US" sz="600" dirty="0" smtClean="0"/>
                        <a:t>0.05</a:t>
                      </a:r>
                      <a:endParaRPr lang="he-IL" sz="600" dirty="0"/>
                    </a:p>
                  </a:txBody>
                  <a:tcPr/>
                </a:tc>
                <a:tc>
                  <a:txBody>
                    <a:bodyPr/>
                    <a:lstStyle/>
                    <a:p>
                      <a:pPr algn="ctr" rtl="0"/>
                      <a:r>
                        <a:rPr lang="en-US" sz="600" dirty="0" smtClean="0"/>
                        <a:t>0.5</a:t>
                      </a:r>
                      <a:endParaRPr lang="he-IL" sz="600" dirty="0"/>
                    </a:p>
                  </a:txBody>
                  <a:tcPr/>
                </a:tc>
                <a:tc>
                  <a:txBody>
                    <a:bodyPr/>
                    <a:lstStyle/>
                    <a:p>
                      <a:pPr algn="ctr" rtl="0"/>
                      <a:r>
                        <a:rPr lang="en-US" sz="600" dirty="0" smtClean="0"/>
                        <a:t>0.05</a:t>
                      </a:r>
                      <a:endParaRPr lang="he-IL" sz="600" dirty="0"/>
                    </a:p>
                  </a:txBody>
                  <a:tcPr/>
                </a:tc>
                <a:tc>
                  <a:txBody>
                    <a:bodyPr/>
                    <a:lstStyle/>
                    <a:p>
                      <a:pPr algn="ctr" rtl="0"/>
                      <a:r>
                        <a:rPr lang="en-US" sz="600" dirty="0" smtClean="0"/>
                        <a:t>0.5</a:t>
                      </a:r>
                      <a:endParaRPr lang="he-IL" sz="600" dirty="0"/>
                    </a:p>
                  </a:txBody>
                  <a:tcPr/>
                </a:tc>
                <a:tc>
                  <a:txBody>
                    <a:bodyPr/>
                    <a:lstStyle/>
                    <a:p>
                      <a:pPr algn="l" rtl="0"/>
                      <a:r>
                        <a:rPr lang="en-US" sz="600" dirty="0" smtClean="0"/>
                        <a:t>Depression</a:t>
                      </a:r>
                      <a:endParaRPr lang="he-IL" sz="600" dirty="0"/>
                    </a:p>
                  </a:txBody>
                  <a:tcPr/>
                </a:tc>
              </a:tr>
              <a:tr h="400689">
                <a:tc>
                  <a:txBody>
                    <a:bodyPr/>
                    <a:lstStyle/>
                    <a:p>
                      <a:pPr algn="ctr" rtl="0"/>
                      <a:r>
                        <a:rPr lang="en-US" sz="600" dirty="0" smtClean="0"/>
                        <a:t>0.3</a:t>
                      </a:r>
                      <a:endParaRPr lang="he-IL" sz="600" dirty="0"/>
                    </a:p>
                  </a:txBody>
                  <a:tcPr/>
                </a:tc>
                <a:tc>
                  <a:txBody>
                    <a:bodyPr/>
                    <a:lstStyle/>
                    <a:p>
                      <a:pPr algn="ctr" rtl="0"/>
                      <a:r>
                        <a:rPr lang="en-US" sz="600" dirty="0" smtClean="0"/>
                        <a:t>0.25</a:t>
                      </a:r>
                      <a:endParaRPr lang="he-IL" sz="600" dirty="0"/>
                    </a:p>
                  </a:txBody>
                  <a:tcPr/>
                </a:tc>
                <a:tc>
                  <a:txBody>
                    <a:bodyPr/>
                    <a:lstStyle/>
                    <a:p>
                      <a:pPr algn="ctr" rtl="0"/>
                      <a:r>
                        <a:rPr lang="en-US" sz="600" dirty="0" smtClean="0"/>
                        <a:t>0.2</a:t>
                      </a:r>
                      <a:endParaRPr lang="he-IL" sz="600" dirty="0"/>
                    </a:p>
                  </a:txBody>
                  <a:tcPr/>
                </a:tc>
                <a:tc>
                  <a:txBody>
                    <a:bodyPr/>
                    <a:lstStyle/>
                    <a:p>
                      <a:pPr algn="ctr" rtl="0"/>
                      <a:r>
                        <a:rPr lang="en-US" sz="600" dirty="0" smtClean="0"/>
                        <a:t>0.2</a:t>
                      </a:r>
                      <a:endParaRPr lang="he-IL" sz="600" dirty="0"/>
                    </a:p>
                  </a:txBody>
                  <a:tcPr/>
                </a:tc>
                <a:tc>
                  <a:txBody>
                    <a:bodyPr/>
                    <a:lstStyle/>
                    <a:p>
                      <a:pPr algn="l" rtl="0"/>
                      <a:r>
                        <a:rPr lang="en-US" sz="600" dirty="0" smtClean="0"/>
                        <a:t>Facilitation-depression</a:t>
                      </a:r>
                      <a:endParaRPr lang="he-IL" sz="600" dirty="0"/>
                    </a:p>
                  </a:txBody>
                  <a:tcPr/>
                </a:tc>
              </a:tr>
              <a:tr h="235699">
                <a:tc>
                  <a:txBody>
                    <a:bodyPr/>
                    <a:lstStyle/>
                    <a:p>
                      <a:pPr algn="ctr" rtl="0"/>
                      <a:r>
                        <a:rPr lang="en-US" sz="600" dirty="0" smtClean="0"/>
                        <a:t>0.15</a:t>
                      </a:r>
                      <a:endParaRPr lang="he-IL" sz="600" dirty="0"/>
                    </a:p>
                  </a:txBody>
                  <a:tcPr/>
                </a:tc>
                <a:tc>
                  <a:txBody>
                    <a:bodyPr/>
                    <a:lstStyle/>
                    <a:p>
                      <a:pPr algn="ctr" rtl="0"/>
                      <a:r>
                        <a:rPr lang="en-US" sz="600" dirty="0" smtClean="0"/>
                        <a:t>0.15</a:t>
                      </a:r>
                      <a:endParaRPr lang="he-IL" sz="600" dirty="0"/>
                    </a:p>
                  </a:txBody>
                  <a:tcPr/>
                </a:tc>
                <a:tc>
                  <a:txBody>
                    <a:bodyPr/>
                    <a:lstStyle/>
                    <a:p>
                      <a:pPr algn="ctr" rtl="0"/>
                      <a:r>
                        <a:rPr lang="en-US" sz="600" dirty="0" smtClean="0"/>
                        <a:t>0.5</a:t>
                      </a:r>
                      <a:endParaRPr lang="he-IL" sz="600" dirty="0"/>
                    </a:p>
                  </a:txBody>
                  <a:tcPr/>
                </a:tc>
                <a:tc>
                  <a:txBody>
                    <a:bodyPr/>
                    <a:lstStyle/>
                    <a:p>
                      <a:pPr algn="ctr" rtl="0"/>
                      <a:r>
                        <a:rPr lang="en-US" sz="600" dirty="0" smtClean="0"/>
                        <a:t>0.05</a:t>
                      </a:r>
                      <a:endParaRPr lang="he-IL" sz="600" dirty="0"/>
                    </a:p>
                  </a:txBody>
                  <a:tcPr/>
                </a:tc>
                <a:tc>
                  <a:txBody>
                    <a:bodyPr/>
                    <a:lstStyle/>
                    <a:p>
                      <a:pPr algn="l" rtl="0"/>
                      <a:r>
                        <a:rPr lang="en-US" sz="600" dirty="0" smtClean="0"/>
                        <a:t>Facilitation</a:t>
                      </a:r>
                      <a:endParaRPr lang="he-IL" sz="600" dirty="0"/>
                    </a:p>
                  </a:txBody>
                  <a:tcPr/>
                </a:tc>
              </a:tr>
              <a:tr h="400689">
                <a:tc>
                  <a:txBody>
                    <a:bodyPr/>
                    <a:lstStyle/>
                    <a:p>
                      <a:pPr algn="ctr" rtl="0"/>
                      <a:r>
                        <a:rPr lang="en-US" sz="600" dirty="0" smtClean="0"/>
                        <a:t>0.11</a:t>
                      </a:r>
                      <a:endParaRPr lang="he-IL" sz="600" dirty="0"/>
                    </a:p>
                  </a:txBody>
                  <a:tcPr/>
                </a:tc>
                <a:tc>
                  <a:txBody>
                    <a:bodyPr/>
                    <a:lstStyle/>
                    <a:p>
                      <a:pPr algn="ctr" rtl="0"/>
                      <a:r>
                        <a:rPr lang="en-US" sz="600" dirty="0" smtClean="0"/>
                        <a:t>0.1</a:t>
                      </a:r>
                      <a:endParaRPr lang="he-IL" sz="600" dirty="0"/>
                    </a:p>
                  </a:txBody>
                  <a:tcPr/>
                </a:tc>
                <a:tc>
                  <a:txBody>
                    <a:bodyPr/>
                    <a:lstStyle/>
                    <a:p>
                      <a:pPr algn="ctr" rtl="0"/>
                      <a:r>
                        <a:rPr lang="en-US" sz="600" dirty="0" smtClean="0"/>
                        <a:t>1.7</a:t>
                      </a:r>
                      <a:endParaRPr lang="he-IL" sz="600" dirty="0"/>
                    </a:p>
                  </a:txBody>
                  <a:tcPr/>
                </a:tc>
                <a:tc>
                  <a:txBody>
                    <a:bodyPr/>
                    <a:lstStyle/>
                    <a:p>
                      <a:pPr algn="ctr" rtl="0"/>
                      <a:r>
                        <a:rPr lang="en-US" sz="600" dirty="0" smtClean="0"/>
                        <a:t>0.02</a:t>
                      </a:r>
                      <a:endParaRPr lang="he-IL" sz="600" dirty="0"/>
                    </a:p>
                  </a:txBody>
                  <a:tcPr/>
                </a:tc>
                <a:tc>
                  <a:txBody>
                    <a:bodyPr/>
                    <a:lstStyle/>
                    <a:p>
                      <a:pPr algn="l" rtl="0"/>
                      <a:r>
                        <a:rPr lang="en-US" sz="600" dirty="0" smtClean="0"/>
                        <a:t>Strong facilitation</a:t>
                      </a:r>
                      <a:endParaRPr lang="he-IL" sz="600" dirty="0"/>
                    </a:p>
                  </a:txBody>
                  <a:tcPr/>
                </a:tc>
              </a:tr>
            </a:tbl>
          </a:graphicData>
        </a:graphic>
      </p:graphicFrame>
    </p:spTree>
    <p:extLst>
      <p:ext uri="{BB962C8B-B14F-4D97-AF65-F5344CB8AC3E}">
        <p14:creationId xmlns:p14="http://schemas.microsoft.com/office/powerpoint/2010/main" val="53512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Testing the model parameters</a:t>
            </a:r>
            <a:endParaRPr lang="he-IL" dirty="0"/>
          </a:p>
        </p:txBody>
      </p:sp>
      <p:sp>
        <p:nvSpPr>
          <p:cNvPr id="14" name="Text Placeholder 13"/>
          <p:cNvSpPr>
            <a:spLocks noGrp="1"/>
          </p:cNvSpPr>
          <p:nvPr>
            <p:ph type="body" sz="quarter" idx="20"/>
          </p:nvPr>
        </p:nvSpPr>
        <p:spPr/>
        <p:txBody>
          <a:bodyPr/>
          <a:lstStyle/>
          <a:p>
            <a:pPr algn="l" rtl="0"/>
            <a:r>
              <a:rPr lang="en-US" dirty="0" smtClean="0"/>
              <a:t>Here we see the behavior of the post synaptic potential as well as the synaptic parameters behavior and the presynaptic spikes over time.</a:t>
            </a:r>
            <a:endParaRPr lang="he-IL" dirty="0"/>
          </a:p>
        </p:txBody>
      </p:sp>
      <p:pic>
        <p:nvPicPr>
          <p:cNvPr id="22" name="Picture Placeholder 21"/>
          <p:cNvPicPr>
            <a:picLocks noGrp="1" noChangeAspect="1"/>
          </p:cNvPicPr>
          <p:nvPr>
            <p:ph sz="quarter" idx="21"/>
          </p:nvPr>
        </p:nvPicPr>
        <p:blipFill>
          <a:blip r:embed="rId2">
            <a:extLst>
              <a:ext uri="{28A0092B-C50C-407E-A947-70E740481C1C}">
                <a14:useLocalDpi xmlns:a14="http://schemas.microsoft.com/office/drawing/2010/main" val="0"/>
              </a:ext>
            </a:extLst>
          </a:blip>
          <a:stretch>
            <a:fillRect/>
          </a:stretch>
        </p:blipFill>
        <p:spPr>
          <a:xfrm>
            <a:off x="2571486" y="2220913"/>
            <a:ext cx="2688166" cy="2016125"/>
          </a:xfrm>
        </p:spPr>
      </p:pic>
      <p:pic>
        <p:nvPicPr>
          <p:cNvPr id="23" name="Picture Placeholder 22"/>
          <p:cNvPicPr>
            <a:picLocks noGrp="1" noChangeAspect="1"/>
          </p:cNvPicPr>
          <p:nvPr>
            <p:ph sz="quarter" idx="22"/>
          </p:nvPr>
        </p:nvPicPr>
        <p:blipFill>
          <a:blip r:embed="rId3">
            <a:extLst>
              <a:ext uri="{28A0092B-C50C-407E-A947-70E740481C1C}">
                <a14:useLocalDpi xmlns:a14="http://schemas.microsoft.com/office/drawing/2010/main" val="0"/>
              </a:ext>
            </a:extLst>
          </a:blip>
          <a:stretch>
            <a:fillRect/>
          </a:stretch>
        </p:blipFill>
        <p:spPr>
          <a:xfrm>
            <a:off x="5881423" y="2220913"/>
            <a:ext cx="2688166" cy="2016125"/>
          </a:xfrm>
        </p:spPr>
      </p:pic>
      <p:pic>
        <p:nvPicPr>
          <p:cNvPr id="24" name="Picture Placeholder 23"/>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9192948" y="2220913"/>
            <a:ext cx="2688166" cy="2016125"/>
          </a:xfrm>
        </p:spPr>
      </p:pic>
      <p:pic>
        <p:nvPicPr>
          <p:cNvPr id="25" name="Picture Placeholder 24"/>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4398698" y="4632325"/>
            <a:ext cx="2688166" cy="2016125"/>
          </a:xfrm>
        </p:spPr>
      </p:pic>
      <p:pic>
        <p:nvPicPr>
          <p:cNvPr id="21" name="Picture Placeholder 20"/>
          <p:cNvPicPr>
            <a:picLocks noGrp="1" noChangeAspect="1"/>
          </p:cNvPicPr>
          <p:nvPr>
            <p:ph sz="quarter" idx="25"/>
          </p:nvPr>
        </p:nvPicPr>
        <p:blipFill>
          <a:blip r:embed="rId6">
            <a:extLst>
              <a:ext uri="{28A0092B-C50C-407E-A947-70E740481C1C}">
                <a14:useLocalDpi xmlns:a14="http://schemas.microsoft.com/office/drawing/2010/main" val="0"/>
              </a:ext>
            </a:extLst>
          </a:blip>
          <a:stretch>
            <a:fillRect/>
          </a:stretch>
        </p:blipFill>
        <p:spPr>
          <a:xfrm>
            <a:off x="7613386" y="4632325"/>
            <a:ext cx="2688166" cy="2016125"/>
          </a:xfrm>
        </p:spPr>
      </p:pic>
    </p:spTree>
    <p:extLst>
      <p:ext uri="{BB962C8B-B14F-4D97-AF65-F5344CB8AC3E}">
        <p14:creationId xmlns:p14="http://schemas.microsoft.com/office/powerpoint/2010/main" val="399031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1 - Conclusion</a:t>
            </a:r>
            <a:endParaRPr lang="he-IL" dirty="0"/>
          </a:p>
        </p:txBody>
      </p:sp>
      <p:sp>
        <p:nvSpPr>
          <p:cNvPr id="3" name="Content Placeholder 2"/>
          <p:cNvSpPr>
            <a:spLocks noGrp="1"/>
          </p:cNvSpPr>
          <p:nvPr>
            <p:ph idx="1"/>
          </p:nvPr>
        </p:nvSpPr>
        <p:spPr/>
        <p:txBody>
          <a:bodyPr/>
          <a:lstStyle/>
          <a:p>
            <a:pPr algn="l" rtl="0"/>
            <a:r>
              <a:rPr lang="en-US" dirty="0" smtClean="0"/>
              <a:t>We can see that moving on the scale between strong depression and strong facilitation, we’re getting higher and higher paired-pulse-ratio. </a:t>
            </a:r>
          </a:p>
          <a:p>
            <a:pPr algn="l" rtl="0"/>
            <a:r>
              <a:rPr lang="en-US" dirty="0" smtClean="0"/>
              <a:t>We can see that the parameters that cause synaptic depression would result in PPR lower than 1 and the parameters that cause synaptic facilitation result in PPR greater than 1, as expected.</a:t>
            </a:r>
          </a:p>
          <a:p>
            <a:pPr algn="l" rtl="0"/>
            <a:r>
              <a:rPr lang="en-US" dirty="0" smtClean="0"/>
              <a:t>From this we can deduct that the suggested model parameters fit our model and we can carry on to further more complex simulations.</a:t>
            </a:r>
            <a:endParaRPr lang="he-IL" dirty="0"/>
          </a:p>
        </p:txBody>
      </p:sp>
    </p:spTree>
    <p:extLst>
      <p:ext uri="{BB962C8B-B14F-4D97-AF65-F5344CB8AC3E}">
        <p14:creationId xmlns:p14="http://schemas.microsoft.com/office/powerpoint/2010/main" val="63199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2</a:t>
            </a:r>
            <a:endParaRPr lang="he-IL" dirty="0"/>
          </a:p>
        </p:txBody>
      </p:sp>
      <p:sp>
        <p:nvSpPr>
          <p:cNvPr id="3" name="Text Placeholder 2"/>
          <p:cNvSpPr>
            <a:spLocks noGrp="1"/>
          </p:cNvSpPr>
          <p:nvPr>
            <p:ph type="body" idx="1"/>
          </p:nvPr>
        </p:nvSpPr>
        <p:spPr/>
        <p:txBody>
          <a:bodyPr/>
          <a:lstStyle/>
          <a:p>
            <a:r>
              <a:rPr lang="en-US" dirty="0" smtClean="0"/>
              <a:t>Network response to varying synaptic variables</a:t>
            </a:r>
            <a:endParaRPr lang="he-IL" dirty="0"/>
          </a:p>
        </p:txBody>
      </p:sp>
    </p:spTree>
    <p:extLst>
      <p:ext uri="{BB962C8B-B14F-4D97-AF65-F5344CB8AC3E}">
        <p14:creationId xmlns:p14="http://schemas.microsoft.com/office/powerpoint/2010/main" val="22836801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742</TotalTime>
  <Words>1600</Words>
  <Application>Microsoft Office PowerPoint</Application>
  <PresentationFormat>Widescreen</PresentationFormat>
  <Paragraphs>179</Paragraphs>
  <Slides>51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Cambria Math</vt:lpstr>
      <vt:lpstr>Century Gothic</vt:lpstr>
      <vt:lpstr>Times New Roman</vt:lpstr>
      <vt:lpstr>Wingdings 3</vt:lpstr>
      <vt:lpstr>Ion</vt:lpstr>
      <vt:lpstr>Synaptic Model</vt:lpstr>
      <vt:lpstr>Synaptic model</vt:lpstr>
      <vt:lpstr>Synaptic model</vt:lpstr>
      <vt:lpstr>Synaptic model</vt:lpstr>
      <vt:lpstr>Simulation 1</vt:lpstr>
      <vt:lpstr>Presynaptic firing and model parameters</vt:lpstr>
      <vt:lpstr>Testing the model parameters</vt:lpstr>
      <vt:lpstr>Simulation 1 - Conclusion</vt:lpstr>
      <vt:lpstr>Simulation 2</vt:lpstr>
      <vt:lpstr>Presynaptic raster plot and connectivity map</vt:lpstr>
      <vt:lpstr>Post synaptic potential</vt:lpstr>
      <vt:lpstr>EPSP size</vt:lpstr>
      <vt:lpstr>Post synaptic raster plot</vt:lpstr>
      <vt:lpstr>Testing the model parameters</vt:lpstr>
      <vt:lpstr>Synchronicity indicator</vt:lpstr>
      <vt:lpstr>Number of post synaptic spikes</vt:lpstr>
      <vt:lpstr>Total amount of subthreshold EPSPs</vt:lpstr>
      <vt:lpstr>Simulation 2 - Conclusions </vt:lpstr>
      <vt:lpstr>Simulation 3</vt:lpstr>
      <vt:lpstr>General</vt:lpstr>
      <vt:lpstr>Associational commissural connectivity maps</vt:lpstr>
      <vt:lpstr>EPSP size</vt:lpstr>
      <vt:lpstr>Post synaptic raster plot</vt:lpstr>
      <vt:lpstr>Synchronicity Indicator</vt:lpstr>
      <vt:lpstr>Number of post synaptic spikes</vt:lpstr>
      <vt:lpstr>Total amount of subthreshold EPSPs</vt:lpstr>
      <vt:lpstr>Simulation 3 - conclusion</vt:lpstr>
      <vt:lpstr>Simulation 4</vt:lpstr>
      <vt:lpstr>Inter-Spike-Interval and Inter-Burst-Interval</vt:lpstr>
      <vt:lpstr>Testing the ISI and IBI distribution</vt:lpstr>
      <vt:lpstr>Pre synaptic raster plot</vt:lpstr>
      <vt:lpstr>Post synaptic potential</vt:lpstr>
      <vt:lpstr>EPSP size</vt:lpstr>
      <vt:lpstr>Post synaptic raster plot</vt:lpstr>
      <vt:lpstr>Average EPSP size as a function of interval passed since last EPSP</vt:lpstr>
      <vt:lpstr>Synchronicity indicator</vt:lpstr>
      <vt:lpstr>Number of post synaptic spikes</vt:lpstr>
      <vt:lpstr>Total amount of subthreshold EPSPs</vt:lpstr>
      <vt:lpstr>Simulation 4 - Conclusions </vt:lpstr>
      <vt:lpstr>Simulation 5</vt:lpstr>
      <vt:lpstr>General</vt:lpstr>
      <vt:lpstr>Associational commissural connectivity maps</vt:lpstr>
      <vt:lpstr>EPSP size</vt:lpstr>
      <vt:lpstr>Post synaptic raster plot</vt:lpstr>
      <vt:lpstr>Synchronicity Indicator</vt:lpstr>
      <vt:lpstr>Number of post synaptic spikes</vt:lpstr>
      <vt:lpstr>Total amount of subthreshold EPSPs</vt:lpstr>
      <vt:lpstr>Simulation 5 - conclusion</vt:lpstr>
      <vt:lpstr>Simulation 6</vt:lpstr>
      <vt:lpstr>General</vt:lpstr>
      <vt:lpstr>Testing the model parameters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Synaptic Model</dc:title>
  <dc:creator>Ohad Doron</dc:creator>
  <cp:lastModifiedBy>Ohad Doron</cp:lastModifiedBy>
  <cp:revision>83</cp:revision>
  <dcterms:created xsi:type="dcterms:W3CDTF">2016-04-11T04:53:19Z</dcterms:created>
  <dcterms:modified xsi:type="dcterms:W3CDTF">2016-05-30T20:23:38Z</dcterms:modified>
</cp:coreProperties>
</file>