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0" r:id="rId6"/>
    <p:sldId id="272" r:id="rId7"/>
    <p:sldId id="273" r:id="rId8"/>
    <p:sldId id="274" r:id="rId9"/>
    <p:sldId id="275" r:id="rId10"/>
    <p:sldId id="276" r:id="rId11"/>
    <p:sldId id="277" r:id="rId12"/>
    <p:sldId id="278" r:id="rId13"/>
    <p:sldId id="280" r:id="rId14"/>
    <p:sldId id="279" r:id="rId15"/>
    <p:sldId id="281" r:id="rId16"/>
    <p:sldId id="282" r:id="rId17"/>
    <p:sldId id="283" r:id="rId18"/>
    <p:sldId id="284" r:id="rId19"/>
    <p:sldId id="287" r:id="rId20"/>
    <p:sldId id="286" r:id="rId21"/>
    <p:sldId id="288" r:id="rId22"/>
    <p:sldId id="292" r:id="rId23"/>
    <p:sldId id="289" r:id="rId24"/>
    <p:sldId id="290"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501" autoAdjust="0"/>
  </p:normalViewPr>
  <p:slideViewPr>
    <p:cSldViewPr snapToGrid="0">
      <p:cViewPr>
        <p:scale>
          <a:sx n="100" d="100"/>
          <a:sy n="100" d="100"/>
        </p:scale>
        <p:origin x="17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369332"/>
          </a:xfrm>
          <a:prstGeom prst="rect">
            <a:avLst/>
          </a:prstGeom>
          <a:noFill/>
        </p:spPr>
        <p:txBody>
          <a:bodyPr wrap="square" rtlCol="1">
            <a:spAutoFit/>
          </a:bodyPr>
          <a:lstStyle/>
          <a:p>
            <a:pPr algn="ctr"/>
            <a:r>
              <a:rPr lang="en-US" dirty="0" smtClean="0"/>
              <a:t>Strong depression</a:t>
            </a:r>
            <a:endParaRPr lang="he-IL" dirty="0"/>
          </a:p>
        </p:txBody>
      </p:sp>
      <p:sp>
        <p:nvSpPr>
          <p:cNvPr id="28" name="TextBox 27"/>
          <p:cNvSpPr txBox="1"/>
          <p:nvPr userDrawn="1"/>
        </p:nvSpPr>
        <p:spPr>
          <a:xfrm>
            <a:off x="5672393" y="1853248"/>
            <a:ext cx="2940050" cy="369332"/>
          </a:xfrm>
          <a:prstGeom prst="rect">
            <a:avLst/>
          </a:prstGeom>
          <a:noFill/>
        </p:spPr>
        <p:txBody>
          <a:bodyPr wrap="square" rtlCol="1">
            <a:spAutoFit/>
          </a:bodyPr>
          <a:lstStyle/>
          <a:p>
            <a:pPr algn="ctr"/>
            <a:r>
              <a:rPr lang="en-US" dirty="0" smtClean="0"/>
              <a:t>Depression</a:t>
            </a:r>
            <a:endParaRPr lang="he-IL" dirty="0"/>
          </a:p>
        </p:txBody>
      </p:sp>
      <p:sp>
        <p:nvSpPr>
          <p:cNvPr id="32" name="TextBox 31"/>
          <p:cNvSpPr txBox="1"/>
          <p:nvPr userDrawn="1"/>
        </p:nvSpPr>
        <p:spPr>
          <a:xfrm>
            <a:off x="9075399" y="1853248"/>
            <a:ext cx="2940050" cy="369332"/>
          </a:xfrm>
          <a:prstGeom prst="rect">
            <a:avLst/>
          </a:prstGeom>
          <a:noFill/>
        </p:spPr>
        <p:txBody>
          <a:bodyPr wrap="square" rtlCol="1">
            <a:spAutoFit/>
          </a:bodyPr>
          <a:lstStyle/>
          <a:p>
            <a:pPr algn="ctr"/>
            <a:r>
              <a:rPr lang="en-US" dirty="0" smtClean="0"/>
              <a:t>Facilitation-Depression</a:t>
            </a:r>
            <a:endParaRPr lang="he-IL" dirty="0"/>
          </a:p>
        </p:txBody>
      </p:sp>
      <p:sp>
        <p:nvSpPr>
          <p:cNvPr id="33" name="TextBox 32"/>
          <p:cNvSpPr txBox="1"/>
          <p:nvPr userDrawn="1"/>
        </p:nvSpPr>
        <p:spPr>
          <a:xfrm>
            <a:off x="4273460" y="4237647"/>
            <a:ext cx="2940050" cy="369332"/>
          </a:xfrm>
          <a:prstGeom prst="rect">
            <a:avLst/>
          </a:prstGeom>
          <a:noFill/>
        </p:spPr>
        <p:txBody>
          <a:bodyPr wrap="square" rtlCol="1">
            <a:spAutoFit/>
          </a:bodyPr>
          <a:lstStyle/>
          <a:p>
            <a:pPr algn="ctr"/>
            <a:r>
              <a:rPr lang="en-US" dirty="0" smtClean="0"/>
              <a:t>Facilitation</a:t>
            </a:r>
            <a:endParaRPr lang="he-IL" dirty="0"/>
          </a:p>
        </p:txBody>
      </p:sp>
      <p:sp>
        <p:nvSpPr>
          <p:cNvPr id="34" name="TextBox 33"/>
          <p:cNvSpPr txBox="1"/>
          <p:nvPr userDrawn="1"/>
        </p:nvSpPr>
        <p:spPr>
          <a:xfrm>
            <a:off x="7344898" y="4237647"/>
            <a:ext cx="2940050" cy="369332"/>
          </a:xfrm>
          <a:prstGeom prst="rect">
            <a:avLst/>
          </a:prstGeom>
          <a:noFill/>
        </p:spPr>
        <p:txBody>
          <a:bodyPr wrap="square" rtlCol="1">
            <a:spAutoFit/>
          </a:bodyPr>
          <a:lstStyle/>
          <a:p>
            <a:pPr algn="ctr"/>
            <a:r>
              <a:rPr lang="en-US" dirty="0" smtClean="0"/>
              <a:t>Strong facilitation</a:t>
            </a:r>
            <a:endParaRPr lang="he-IL" dirty="0"/>
          </a:p>
        </p:txBody>
      </p:sp>
      <p:sp>
        <p:nvSpPr>
          <p:cNvPr id="20" name="Picture Placeholder 2"/>
          <p:cNvSpPr>
            <a:spLocks noGrp="1" noChangeAspect="1"/>
          </p:cNvSpPr>
          <p:nvPr>
            <p:ph type="pic" idx="15"/>
          </p:nvPr>
        </p:nvSpPr>
        <p:spPr>
          <a:xfrm>
            <a:off x="2501812"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Picture Placeholder 2"/>
          <p:cNvSpPr>
            <a:spLocks noGrp="1" noChangeAspect="1"/>
          </p:cNvSpPr>
          <p:nvPr>
            <p:ph type="pic" idx="16"/>
          </p:nvPr>
        </p:nvSpPr>
        <p:spPr>
          <a:xfrm>
            <a:off x="5776864"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Picture Placeholder 2"/>
          <p:cNvSpPr>
            <a:spLocks noGrp="1" noChangeAspect="1"/>
          </p:cNvSpPr>
          <p:nvPr>
            <p:ph type="pic" idx="17"/>
          </p:nvPr>
        </p:nvSpPr>
        <p:spPr>
          <a:xfrm>
            <a:off x="9051916"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Picture Placeholder 2"/>
          <p:cNvSpPr>
            <a:spLocks noGrp="1" noChangeAspect="1"/>
          </p:cNvSpPr>
          <p:nvPr>
            <p:ph type="pic" idx="18"/>
          </p:nvPr>
        </p:nvSpPr>
        <p:spPr>
          <a:xfrm>
            <a:off x="4273460"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5" name="Picture Placeholder 2"/>
          <p:cNvSpPr>
            <a:spLocks noGrp="1" noChangeAspect="1"/>
          </p:cNvSpPr>
          <p:nvPr>
            <p:ph type="pic" idx="19"/>
          </p:nvPr>
        </p:nvSpPr>
        <p:spPr>
          <a:xfrm>
            <a:off x="7483944"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196281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276999"/>
          </a:xfrm>
          <a:prstGeom prst="rect">
            <a:avLst/>
          </a:prstGeom>
          <a:noFill/>
        </p:spPr>
        <p:txBody>
          <a:bodyPr wrap="square" rtlCol="1">
            <a:spAutoFit/>
          </a:bodyPr>
          <a:lstStyle/>
          <a:p>
            <a:pPr algn="ctr"/>
            <a:r>
              <a:rPr lang="en-US" sz="1200" dirty="0" smtClean="0"/>
              <a:t>AC connection probability</a:t>
            </a:r>
            <a:r>
              <a:rPr lang="en-US" sz="1200" baseline="0" dirty="0" smtClean="0"/>
              <a:t> = 0 </a:t>
            </a:r>
            <a:endParaRPr lang="he-IL" sz="1200" dirty="0"/>
          </a:p>
        </p:txBody>
      </p:sp>
      <p:sp>
        <p:nvSpPr>
          <p:cNvPr id="28" name="TextBox 27"/>
          <p:cNvSpPr txBox="1"/>
          <p:nvPr userDrawn="1"/>
        </p:nvSpPr>
        <p:spPr>
          <a:xfrm>
            <a:off x="5672393"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0.1</a:t>
            </a:r>
            <a:endParaRPr lang="he-IL" dirty="0"/>
          </a:p>
        </p:txBody>
      </p:sp>
      <p:sp>
        <p:nvSpPr>
          <p:cNvPr id="32" name="TextBox 31"/>
          <p:cNvSpPr txBox="1"/>
          <p:nvPr userDrawn="1"/>
        </p:nvSpPr>
        <p:spPr>
          <a:xfrm>
            <a:off x="9075399"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0.2</a:t>
            </a:r>
            <a:endParaRPr lang="he-IL" sz="1200" dirty="0" smtClean="0"/>
          </a:p>
        </p:txBody>
      </p:sp>
      <p:sp>
        <p:nvSpPr>
          <p:cNvPr id="33" name="TextBox 32"/>
          <p:cNvSpPr txBox="1"/>
          <p:nvPr userDrawn="1"/>
        </p:nvSpPr>
        <p:spPr>
          <a:xfrm>
            <a:off x="4273460"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0.3</a:t>
            </a:r>
            <a:endParaRPr lang="he-IL" sz="1200" dirty="0" smtClean="0"/>
          </a:p>
        </p:txBody>
      </p:sp>
      <p:sp>
        <p:nvSpPr>
          <p:cNvPr id="34" name="TextBox 33"/>
          <p:cNvSpPr txBox="1"/>
          <p:nvPr userDrawn="1"/>
        </p:nvSpPr>
        <p:spPr>
          <a:xfrm>
            <a:off x="7344898"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0.4</a:t>
            </a:r>
            <a:endParaRPr lang="he-IL" sz="1200" dirty="0" smtClean="0"/>
          </a:p>
        </p:txBody>
      </p:sp>
      <p:sp>
        <p:nvSpPr>
          <p:cNvPr id="20" name="Picture Placeholder 2"/>
          <p:cNvSpPr>
            <a:spLocks noGrp="1" noChangeAspect="1"/>
          </p:cNvSpPr>
          <p:nvPr>
            <p:ph type="pic" idx="15"/>
          </p:nvPr>
        </p:nvSpPr>
        <p:spPr>
          <a:xfrm>
            <a:off x="2501812"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Picture Placeholder 2"/>
          <p:cNvSpPr>
            <a:spLocks noGrp="1" noChangeAspect="1"/>
          </p:cNvSpPr>
          <p:nvPr>
            <p:ph type="pic" idx="16"/>
          </p:nvPr>
        </p:nvSpPr>
        <p:spPr>
          <a:xfrm>
            <a:off x="5776864"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Picture Placeholder 2"/>
          <p:cNvSpPr>
            <a:spLocks noGrp="1" noChangeAspect="1"/>
          </p:cNvSpPr>
          <p:nvPr>
            <p:ph type="pic" idx="17"/>
          </p:nvPr>
        </p:nvSpPr>
        <p:spPr>
          <a:xfrm>
            <a:off x="9051916"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Picture Placeholder 2"/>
          <p:cNvSpPr>
            <a:spLocks noGrp="1" noChangeAspect="1"/>
          </p:cNvSpPr>
          <p:nvPr>
            <p:ph type="pic" idx="18"/>
          </p:nvPr>
        </p:nvSpPr>
        <p:spPr>
          <a:xfrm>
            <a:off x="4273460"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5" name="Picture Placeholder 2"/>
          <p:cNvSpPr>
            <a:spLocks noGrp="1" noChangeAspect="1"/>
          </p:cNvSpPr>
          <p:nvPr>
            <p:ph type="pic" idx="19"/>
          </p:nvPr>
        </p:nvSpPr>
        <p:spPr>
          <a:xfrm>
            <a:off x="7483944"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177768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0"/>
          </p:nvPr>
        </p:nvSpPr>
        <p:spPr>
          <a:xfrm>
            <a:off x="609600" y="2492375"/>
            <a:ext cx="3278717" cy="1873250"/>
          </a:xfrm>
        </p:spPr>
        <p:txBody>
          <a:bodyPr/>
          <a:lstStyle/>
          <a:p>
            <a:endParaRPr lang="he-IL"/>
          </a:p>
        </p:txBody>
      </p:sp>
      <p:sp>
        <p:nvSpPr>
          <p:cNvPr id="8" name="Picture Placeholder 6"/>
          <p:cNvSpPr>
            <a:spLocks noGrp="1"/>
          </p:cNvSpPr>
          <p:nvPr>
            <p:ph type="pic" sz="quarter" idx="11"/>
          </p:nvPr>
        </p:nvSpPr>
        <p:spPr>
          <a:xfrm>
            <a:off x="4456642" y="2492375"/>
            <a:ext cx="3278717" cy="1873250"/>
          </a:xfrm>
        </p:spPr>
        <p:txBody>
          <a:bodyPr/>
          <a:lstStyle/>
          <a:p>
            <a:endParaRPr lang="he-IL"/>
          </a:p>
        </p:txBody>
      </p:sp>
      <p:sp>
        <p:nvSpPr>
          <p:cNvPr id="9" name="Picture Placeholder 6"/>
          <p:cNvSpPr>
            <a:spLocks noGrp="1"/>
          </p:cNvSpPr>
          <p:nvPr>
            <p:ph type="pic" sz="quarter" idx="12"/>
          </p:nvPr>
        </p:nvSpPr>
        <p:spPr>
          <a:xfrm>
            <a:off x="8303683" y="2492375"/>
            <a:ext cx="3278717" cy="1873250"/>
          </a:xfrm>
        </p:spPr>
        <p:txBody>
          <a:bodyPr/>
          <a:lstStyle/>
          <a:p>
            <a:endParaRPr lang="he-IL"/>
          </a:p>
        </p:txBody>
      </p:sp>
      <p:sp>
        <p:nvSpPr>
          <p:cNvPr id="10" name="Picture Placeholder 6"/>
          <p:cNvSpPr>
            <a:spLocks noGrp="1"/>
          </p:cNvSpPr>
          <p:nvPr>
            <p:ph type="pic" sz="quarter" idx="13"/>
          </p:nvPr>
        </p:nvSpPr>
        <p:spPr>
          <a:xfrm>
            <a:off x="2440980" y="4869160"/>
            <a:ext cx="3278717" cy="1873250"/>
          </a:xfrm>
        </p:spPr>
        <p:txBody>
          <a:bodyPr/>
          <a:lstStyle/>
          <a:p>
            <a:endParaRPr lang="he-IL"/>
          </a:p>
        </p:txBody>
      </p:sp>
      <p:sp>
        <p:nvSpPr>
          <p:cNvPr id="11" name="Picture Placeholder 6"/>
          <p:cNvSpPr>
            <a:spLocks noGrp="1"/>
          </p:cNvSpPr>
          <p:nvPr>
            <p:ph type="pic" sz="quarter" idx="14"/>
          </p:nvPr>
        </p:nvSpPr>
        <p:spPr>
          <a:xfrm>
            <a:off x="6288022" y="4869160"/>
            <a:ext cx="3278717" cy="1873250"/>
          </a:xfrm>
        </p:spPr>
        <p:txBody>
          <a:bodyPr/>
          <a:lstStyle/>
          <a:p>
            <a:endParaRPr lang="he-IL"/>
          </a:p>
        </p:txBody>
      </p:sp>
      <p:sp>
        <p:nvSpPr>
          <p:cNvPr id="15" name="Text Placeholder 14"/>
          <p:cNvSpPr>
            <a:spLocks noGrp="1"/>
          </p:cNvSpPr>
          <p:nvPr>
            <p:ph type="body" sz="quarter" idx="15"/>
          </p:nvPr>
        </p:nvSpPr>
        <p:spPr>
          <a:xfrm>
            <a:off x="609600" y="2042641"/>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17" name="Text Placeholder 14"/>
          <p:cNvSpPr>
            <a:spLocks noGrp="1"/>
          </p:cNvSpPr>
          <p:nvPr>
            <p:ph type="body" sz="quarter" idx="17"/>
          </p:nvPr>
        </p:nvSpPr>
        <p:spPr>
          <a:xfrm>
            <a:off x="4456642"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19" name="Text Placeholder 14"/>
          <p:cNvSpPr>
            <a:spLocks noGrp="1"/>
          </p:cNvSpPr>
          <p:nvPr>
            <p:ph type="body" sz="quarter" idx="19"/>
          </p:nvPr>
        </p:nvSpPr>
        <p:spPr>
          <a:xfrm>
            <a:off x="8303683"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20" name="Text Placeholder 14"/>
          <p:cNvSpPr>
            <a:spLocks noGrp="1"/>
          </p:cNvSpPr>
          <p:nvPr>
            <p:ph type="body" sz="quarter" idx="20"/>
          </p:nvPr>
        </p:nvSpPr>
        <p:spPr>
          <a:xfrm>
            <a:off x="2438728" y="4429125"/>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1" name="Text Placeholder 14"/>
          <p:cNvSpPr>
            <a:spLocks noGrp="1"/>
          </p:cNvSpPr>
          <p:nvPr>
            <p:ph type="body" sz="quarter" idx="21"/>
          </p:nvPr>
        </p:nvSpPr>
        <p:spPr>
          <a:xfrm>
            <a:off x="6288022" y="4429125"/>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038988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5968490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1306596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8514229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71" r:id="rId16"/>
    <p:sldLayoutId id="2147483676" r:id="rId17"/>
    <p:sldLayoutId id="2147483658" r:id="rId18"/>
    <p:sldLayoutId id="2147483659" r:id="rId19"/>
    <p:sldLayoutId id="2147483672" r:id="rId20"/>
    <p:sldLayoutId id="2147483673" r:id="rId21"/>
    <p:sldLayoutId id="2147483674" r:id="rId22"/>
    <p:sldLayoutId id="2147483675" r:id="rId23"/>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ournal.frontiersin.org/article/10.3389/fncom.2013.00075/ful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Synaptic Model</a:t>
            </a:r>
            <a:endParaRPr lang="he-IL" dirty="0"/>
          </a:p>
        </p:txBody>
      </p:sp>
      <p:sp>
        <p:nvSpPr>
          <p:cNvPr id="3" name="Subtitle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320599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raster plot and connectivity map</a:t>
            </a:r>
            <a:endParaRPr lang="he-IL" dirty="0"/>
          </a:p>
        </p:txBody>
      </p:sp>
      <p:sp>
        <p:nvSpPr>
          <p:cNvPr id="3" name="Content Placeholder 2"/>
          <p:cNvSpPr>
            <a:spLocks noGrp="1"/>
          </p:cNvSpPr>
          <p:nvPr>
            <p:ph sz="half" idx="1"/>
          </p:nvPr>
        </p:nvSpPr>
        <p:spPr/>
        <p:txBody>
          <a:bodyPr>
            <a:normAutofit fontScale="92500" lnSpcReduction="10000"/>
          </a:bodyPr>
          <a:lstStyle/>
          <a:p>
            <a:pPr algn="l" rtl="0"/>
            <a:r>
              <a:rPr lang="en-US" dirty="0" smtClean="0"/>
              <a:t>For this simulation, we set the presynaptic spikes to fire in a Poisson rate of 10Hz. The firing rate may be viewed using the raster located on the right.</a:t>
            </a:r>
          </a:p>
          <a:p>
            <a:pPr algn="l" rtl="0"/>
            <a:r>
              <a:rPr lang="en-US" dirty="0" smtClean="0"/>
              <a:t>In order to visualize the connectivity between pre and post synaptic neurons, we used the plot also located on the right. The blue bar represents the presynaptic neurons and the orange bar represents the postsynaptic neurons.</a:t>
            </a:r>
          </a:p>
          <a:p>
            <a:pPr algn="l" rtl="0"/>
            <a:r>
              <a:rPr lang="en-US" dirty="0" smtClean="0"/>
              <a:t>The lines connecting the two bars are the connections between the neurons.</a:t>
            </a:r>
          </a:p>
          <a:p>
            <a:pPr algn="l" rtl="0"/>
            <a:endParaRPr lang="en-US" dirty="0" smtClean="0"/>
          </a:p>
          <a:p>
            <a:pPr algn="l" rtl="0"/>
            <a:endParaRPr lang="he-I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458" y="3995057"/>
            <a:ext cx="3638400" cy="2728800"/>
          </a:xfrm>
          <a:prstGeom prst="rect">
            <a:avLst/>
          </a:prstGeo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2434" y="1152983"/>
            <a:ext cx="3638400" cy="2728800"/>
          </a:xfrm>
        </p:spPr>
      </p:pic>
    </p:spTree>
    <p:extLst>
      <p:ext uri="{BB962C8B-B14F-4D97-AF65-F5344CB8AC3E}">
        <p14:creationId xmlns:p14="http://schemas.microsoft.com/office/powerpoint/2010/main" val="58642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potential</a:t>
            </a:r>
            <a:endParaRPr lang="he-IL" dirty="0"/>
          </a:p>
        </p:txBody>
      </p:sp>
      <p:sp>
        <p:nvSpPr>
          <p:cNvPr id="14" name="Text Placeholder 13"/>
          <p:cNvSpPr>
            <a:spLocks noGrp="1"/>
          </p:cNvSpPr>
          <p:nvPr>
            <p:ph type="body" sz="quarter" idx="20"/>
          </p:nvPr>
        </p:nvSpPr>
        <p:spPr/>
        <p:txBody>
          <a:bodyPr/>
          <a:lstStyle/>
          <a:p>
            <a:pPr algn="l" rtl="0"/>
            <a:r>
              <a:rPr lang="en-US" dirty="0" smtClean="0"/>
              <a:t>Here we can see the post synaptic potential of 4 neurons for each mode.</a:t>
            </a:r>
          </a:p>
          <a:p>
            <a:pPr algn="l" rtl="0"/>
            <a:r>
              <a:rPr lang="en-US" dirty="0" smtClean="0"/>
              <a:t>This is just an example of for each mode.</a:t>
            </a:r>
          </a:p>
          <a:p>
            <a:pPr algn="l" rtl="0"/>
            <a:endParaRPr lang="he-IL" dirty="0"/>
          </a:p>
        </p:txBody>
      </p:sp>
      <p:pic>
        <p:nvPicPr>
          <p:cNvPr id="17" name="Picture Placeholder 16"/>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8" name="Picture Placeholder 17"/>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9" name="Picture Placeholder 18"/>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20" name="Picture Placeholder 19"/>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16" name="Picture Placeholder 15"/>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4163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2" name="Picture Placeholder 11"/>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3" name="Picture Placeholder 12"/>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5" name="Picture Placeholder 14"/>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6" name="Picture Placeholder 15"/>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11" name="Picture Placeholder 10"/>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45297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8" name="Picture Placeholder 17"/>
          <p:cNvPicPr>
            <a:picLocks noGrp="1" noChangeAspect="1"/>
          </p:cNvPicPr>
          <p:nvPr>
            <p:ph type="pic" idx="17"/>
          </p:nvPr>
        </p:nvPicPr>
        <p:blipFill>
          <a:blip r:embed="rId2">
            <a:extLst>
              <a:ext uri="{28A0092B-C50C-407E-A947-70E740481C1C}">
                <a14:useLocalDpi xmlns:a14="http://schemas.microsoft.com/office/drawing/2010/main" val="0"/>
              </a:ext>
            </a:extLst>
          </a:blip>
          <a:srcRect t="4320" b="4320"/>
          <a:stretch>
            <a:fillRect/>
          </a:stretch>
        </p:blipFill>
        <p:spPr/>
      </p:pic>
      <p:pic>
        <p:nvPicPr>
          <p:cNvPr id="19" name="Picture Placeholder 18"/>
          <p:cNvPicPr>
            <a:picLocks noGrp="1" noChangeAspect="1"/>
          </p:cNvPicPr>
          <p:nvPr>
            <p:ph type="pic" idx="18"/>
          </p:nvPr>
        </p:nvPicPr>
        <p:blipFill>
          <a:blip r:embed="rId3">
            <a:extLst>
              <a:ext uri="{28A0092B-C50C-407E-A947-70E740481C1C}">
                <a14:useLocalDpi xmlns:a14="http://schemas.microsoft.com/office/drawing/2010/main" val="0"/>
              </a:ext>
            </a:extLst>
          </a:blip>
          <a:srcRect t="4284" b="4284"/>
          <a:stretch>
            <a:fillRect/>
          </a:stretch>
        </p:blipFill>
        <p:spPr/>
      </p:pic>
      <p:pic>
        <p:nvPicPr>
          <p:cNvPr id="20" name="Picture Placeholder 19"/>
          <p:cNvPicPr>
            <a:picLocks noGrp="1" noChangeAspect="1"/>
          </p:cNvPicPr>
          <p:nvPr>
            <p:ph type="pic" idx="19"/>
          </p:nvPr>
        </p:nvPicPr>
        <p:blipFill>
          <a:blip r:embed="rId4">
            <a:extLst>
              <a:ext uri="{28A0092B-C50C-407E-A947-70E740481C1C}">
                <a14:useLocalDpi xmlns:a14="http://schemas.microsoft.com/office/drawing/2010/main" val="0"/>
              </a:ext>
            </a:extLst>
          </a:blip>
          <a:srcRect t="4284" b="4284"/>
          <a:stretch>
            <a:fillRect/>
          </a:stretch>
        </p:blipFill>
        <p:spPr/>
      </p:pic>
      <p:pic>
        <p:nvPicPr>
          <p:cNvPr id="16" name="Picture Placeholder 15"/>
          <p:cNvPicPr>
            <a:picLocks noGrp="1" noChangeAspect="1"/>
          </p:cNvPicPr>
          <p:nvPr>
            <p:ph type="pic" idx="15"/>
          </p:nvPr>
        </p:nvPicPr>
        <p:blipFill>
          <a:blip r:embed="rId5">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1099064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see the average size of the EPSP as a function of the interval passed since the previous presynaptic spike.</a:t>
            </a:r>
          </a:p>
          <a:p>
            <a:pPr algn="l" rtl="0"/>
            <a:r>
              <a:rPr lang="en-US" dirty="0" smtClean="0"/>
              <a:t>The time interval used is 50msec.</a:t>
            </a:r>
          </a:p>
        </p:txBody>
      </p:sp>
      <p:pic>
        <p:nvPicPr>
          <p:cNvPr id="9" name="Picture Placeholder 8"/>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1" name="Picture Placeholder 10"/>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2" name="Picture Placeholder 11"/>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3" name="Picture Placeholder 12"/>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7" name="Picture Placeholder 6"/>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178749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2 - Conclusions</a:t>
            </a:r>
            <a:endParaRPr lang="he-IL" dirty="0"/>
          </a:p>
        </p:txBody>
      </p:sp>
      <p:sp>
        <p:nvSpPr>
          <p:cNvPr id="3" name="Content Placeholder 2"/>
          <p:cNvSpPr>
            <a:spLocks noGrp="1"/>
          </p:cNvSpPr>
          <p:nvPr>
            <p:ph idx="1"/>
          </p:nvPr>
        </p:nvSpPr>
        <p:spPr/>
        <p:txBody>
          <a:bodyPr/>
          <a:lstStyle/>
          <a:p>
            <a:pPr algn="l" rtl="0"/>
            <a:r>
              <a:rPr lang="en-US" dirty="0" smtClean="0"/>
              <a:t>From this simulation we can see that even at the network level, we’re getting a gradient resulting from stronger facilitation.</a:t>
            </a:r>
          </a:p>
          <a:p>
            <a:pPr algn="l" rtl="0"/>
            <a:r>
              <a:rPr lang="en-US" dirty="0" smtClean="0"/>
              <a:t>The average EPSP size grows with the growth in facilitation.</a:t>
            </a:r>
          </a:p>
          <a:p>
            <a:pPr algn="l" rtl="0"/>
            <a:r>
              <a:rPr lang="en-US" dirty="0" smtClean="0"/>
              <a:t>We can see that when the model is set to strong depression, we’re getting an increase of EPSP at the longer time intervals. When the model is set to strong facilitation, we’re getting the exact opposite result in which the average EPSP is greater at the shorter time intervals.</a:t>
            </a:r>
          </a:p>
          <a:p>
            <a:pPr algn="l" rtl="0"/>
            <a:endParaRPr lang="he-IL" dirty="0"/>
          </a:p>
        </p:txBody>
      </p:sp>
    </p:spTree>
    <p:extLst>
      <p:ext uri="{BB962C8B-B14F-4D97-AF65-F5344CB8AC3E}">
        <p14:creationId xmlns:p14="http://schemas.microsoft.com/office/powerpoint/2010/main" val="120050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a:t>
            </a:r>
            <a:endParaRPr lang="he-IL" dirty="0"/>
          </a:p>
        </p:txBody>
      </p:sp>
      <p:sp>
        <p:nvSpPr>
          <p:cNvPr id="3" name="Text Placeholder 2"/>
          <p:cNvSpPr>
            <a:spLocks noGrp="1"/>
          </p:cNvSpPr>
          <p:nvPr>
            <p:ph type="body" idx="1"/>
          </p:nvPr>
        </p:nvSpPr>
        <p:spPr/>
        <p:txBody>
          <a:bodyPr/>
          <a:lstStyle/>
          <a:p>
            <a:pPr rtl="0"/>
            <a:r>
              <a:rPr lang="en-US" dirty="0" smtClean="0"/>
              <a:t>Adding </a:t>
            </a:r>
            <a:r>
              <a:rPr lang="en-US" dirty="0"/>
              <a:t>Associational </a:t>
            </a:r>
            <a:r>
              <a:rPr lang="en-US" dirty="0" smtClean="0"/>
              <a:t>Commissural connections at different levels</a:t>
            </a:r>
            <a:endParaRPr lang="en-US" dirty="0"/>
          </a:p>
          <a:p>
            <a:endParaRPr lang="he-IL" dirty="0"/>
          </a:p>
        </p:txBody>
      </p:sp>
    </p:spTree>
    <p:extLst>
      <p:ext uri="{BB962C8B-B14F-4D97-AF65-F5344CB8AC3E}">
        <p14:creationId xmlns:p14="http://schemas.microsoft.com/office/powerpoint/2010/main" val="140951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idx="1"/>
          </p:nvPr>
        </p:nvSpPr>
        <p:spPr/>
        <p:txBody>
          <a:bodyPr>
            <a:normAutofit/>
          </a:bodyPr>
          <a:lstStyle/>
          <a:p>
            <a:pPr algn="l" rtl="0"/>
            <a:r>
              <a:rPr lang="en-US" dirty="0"/>
              <a:t>In order to simulate the Associational Commissural connections, another set of connections was added to the system between the CA3 neurons to them selves. </a:t>
            </a:r>
            <a:endParaRPr lang="en-US" dirty="0" smtClean="0"/>
          </a:p>
          <a:p>
            <a:pPr algn="l" rtl="0"/>
            <a:r>
              <a:rPr lang="en-US" dirty="0" smtClean="0"/>
              <a:t>To test the associational commissural connections, we set a gradient to the probability of these connections. The connection probability ranges between 0-0.4.</a:t>
            </a:r>
          </a:p>
          <a:p>
            <a:pPr algn="l" rtl="0"/>
            <a:r>
              <a:rPr lang="en-US" dirty="0"/>
              <a:t>In order to measure this synchronicity, the sync index was defined as is the average number of post synaptic spikes in a predefined time interval. </a:t>
            </a:r>
            <a:endParaRPr lang="en-US" dirty="0" smtClean="0"/>
          </a:p>
          <a:p>
            <a:pPr algn="l" rtl="0"/>
            <a:r>
              <a:rPr lang="en-US" dirty="0" smtClean="0"/>
              <a:t>Again at this simulation we set the presynaptic firing rate at 10Hz.</a:t>
            </a:r>
          </a:p>
          <a:p>
            <a:pPr algn="l" rtl="0"/>
            <a:endParaRPr lang="en-US" dirty="0" smtClean="0"/>
          </a:p>
          <a:p>
            <a:pPr algn="l" rtl="0"/>
            <a:endParaRPr lang="he-IL" dirty="0"/>
          </a:p>
        </p:txBody>
      </p:sp>
    </p:spTree>
    <p:extLst>
      <p:ext uri="{BB962C8B-B14F-4D97-AF65-F5344CB8AC3E}">
        <p14:creationId xmlns:p14="http://schemas.microsoft.com/office/powerpoint/2010/main" val="266693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rtl="0"/>
            <a:r>
              <a:rPr lang="en-US" dirty="0" smtClean="0"/>
              <a:t>Associational commissural connectivity maps</a:t>
            </a:r>
            <a:endParaRPr lang="he-IL" dirty="0"/>
          </a:p>
        </p:txBody>
      </p:sp>
      <p:pic>
        <p:nvPicPr>
          <p:cNvPr id="16" name="Picture Placeholder 15"/>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sp>
        <p:nvSpPr>
          <p:cNvPr id="14" name="Text Placeholder 13"/>
          <p:cNvSpPr>
            <a:spLocks noGrp="1"/>
          </p:cNvSpPr>
          <p:nvPr>
            <p:ph type="body" sz="quarter" idx="20"/>
          </p:nvPr>
        </p:nvSpPr>
        <p:spPr/>
        <p:txBody>
          <a:bodyPr>
            <a:normAutofit/>
          </a:bodyPr>
          <a:lstStyle/>
          <a:p>
            <a:pPr algn="l" rtl="0"/>
            <a:r>
              <a:rPr lang="en-US" dirty="0" smtClean="0"/>
              <a:t>Here we can view the connectivity map of the CA3-CA3 network.</a:t>
            </a:r>
          </a:p>
          <a:p>
            <a:pPr algn="l" rtl="0"/>
            <a:r>
              <a:rPr lang="en-US" dirty="0" smtClean="0"/>
              <a:t>The CA1-CA3 connectivity is the same for each of these modes.</a:t>
            </a:r>
          </a:p>
          <a:p>
            <a:pPr marL="0" indent="0" algn="l" rtl="0">
              <a:buNone/>
            </a:pPr>
            <a:endParaRPr lang="en-US" dirty="0" smtClean="0"/>
          </a:p>
        </p:txBody>
      </p:sp>
      <p:pic>
        <p:nvPicPr>
          <p:cNvPr id="28" name="Picture Placeholder 27"/>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29" name="Picture Placeholder 28"/>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30" name="Picture Placeholder 29"/>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27" name="Picture Placeholder 26"/>
          <p:cNvPicPr>
            <a:picLocks noGrp="1" noChangeAspect="1"/>
          </p:cNvPicPr>
          <p:nvPr>
            <p:ph type="pic" idx="16"/>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78973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pic>
        <p:nvPicPr>
          <p:cNvPr id="30" name="Picture Placeholder 29"/>
          <p:cNvPicPr>
            <a:picLocks noGrp="1" noChangeAspect="1"/>
          </p:cNvPicPr>
          <p:nvPr>
            <p:ph type="pic" idx="19"/>
          </p:nvPr>
        </p:nvPicPr>
        <p:blipFill>
          <a:blip r:embed="rId2">
            <a:extLst>
              <a:ext uri="{28A0092B-C50C-407E-A947-70E740481C1C}">
                <a14:useLocalDpi xmlns:a14="http://schemas.microsoft.com/office/drawing/2010/main" val="0"/>
              </a:ext>
            </a:extLst>
          </a:blip>
          <a:srcRect t="4284" b="4284"/>
          <a:stretch>
            <a:fillRect/>
          </a:stretch>
        </p:blipFill>
        <p:spPr/>
      </p:pic>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26" name="Picture Placeholder 25"/>
          <p:cNvPicPr>
            <a:picLocks noGrp="1" noChangeAspect="1"/>
          </p:cNvPicPr>
          <p:nvPr>
            <p:ph type="pic" idx="15"/>
          </p:nvPr>
        </p:nvPicPr>
        <p:blipFill>
          <a:blip r:embed="rId3">
            <a:extLst>
              <a:ext uri="{28A0092B-C50C-407E-A947-70E740481C1C}">
                <a14:useLocalDpi xmlns:a14="http://schemas.microsoft.com/office/drawing/2010/main" val="0"/>
              </a:ext>
            </a:extLst>
          </a:blip>
          <a:srcRect t="4320" b="4320"/>
          <a:stretch>
            <a:fillRect/>
          </a:stretch>
        </p:blipFill>
        <p:spPr/>
      </p:pic>
      <p:pic>
        <p:nvPicPr>
          <p:cNvPr id="27" name="Picture Placeholder 26"/>
          <p:cNvPicPr>
            <a:picLocks noGrp="1" noChangeAspect="1"/>
          </p:cNvPicPr>
          <p:nvPr>
            <p:ph type="pic" idx="16"/>
          </p:nvPr>
        </p:nvPicPr>
        <p:blipFill>
          <a:blip r:embed="rId4">
            <a:extLst>
              <a:ext uri="{28A0092B-C50C-407E-A947-70E740481C1C}">
                <a14:useLocalDpi xmlns:a14="http://schemas.microsoft.com/office/drawing/2010/main" val="0"/>
              </a:ext>
            </a:extLst>
          </a:blip>
          <a:srcRect t="4320" b="4320"/>
          <a:stretch>
            <a:fillRect/>
          </a:stretch>
        </p:blipFill>
        <p:spPr/>
      </p:pic>
      <p:pic>
        <p:nvPicPr>
          <p:cNvPr id="28" name="Picture Placeholder 27"/>
          <p:cNvPicPr>
            <a:picLocks noGrp="1" noChangeAspect="1"/>
          </p:cNvPicPr>
          <p:nvPr>
            <p:ph type="pic" idx="17"/>
          </p:nvPr>
        </p:nvPicPr>
        <p:blipFill>
          <a:blip r:embed="rId5">
            <a:extLst>
              <a:ext uri="{28A0092B-C50C-407E-A947-70E740481C1C}">
                <a14:useLocalDpi xmlns:a14="http://schemas.microsoft.com/office/drawing/2010/main" val="0"/>
              </a:ext>
            </a:extLst>
          </a:blip>
          <a:srcRect t="4320" b="4320"/>
          <a:stretch>
            <a:fillRect/>
          </a:stretch>
        </p:blipFill>
        <p:spPr/>
      </p:pic>
      <p:pic>
        <p:nvPicPr>
          <p:cNvPr id="29" name="Picture Placeholder 28"/>
          <p:cNvPicPr>
            <a:picLocks noGrp="1" noChangeAspect="1"/>
          </p:cNvPicPr>
          <p:nvPr>
            <p:ph type="pic" idx="18"/>
          </p:nvPr>
        </p:nvPicPr>
        <p:blipFill>
          <a:blip r:embed="rId6">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2285284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981200" y="2636912"/>
                <a:ext cx="8229600" cy="4032448"/>
              </a:xfrm>
            </p:spPr>
            <p:txBody>
              <a:bodyPr>
                <a:normAutofit/>
              </a:bodyPr>
              <a:lstStyle/>
              <a:p>
                <a:pPr algn="l" rtl="0"/>
                <a:r>
                  <a:rPr lang="en-US" dirty="0" smtClean="0"/>
                  <a:t>In order to model the short term plasticity we used two ODEs</a:t>
                </a:r>
              </a:p>
              <a:p>
                <a:pPr algn="l" rtl="0"/>
                <a:endParaRPr lang="en-US" dirty="0"/>
              </a:p>
              <a:p>
                <a:pPr algn="l" rtl="0"/>
                <a:endParaRPr lang="en-US" dirty="0" smtClean="0"/>
              </a:p>
              <a:p>
                <a:pPr algn="l" rtl="0"/>
                <a:endParaRPr lang="en-US" dirty="0"/>
              </a:p>
              <a:p>
                <a:pPr algn="l" rtl="0"/>
                <a:r>
                  <a:rPr lang="en-US" dirty="0" smtClean="0"/>
                  <a:t>The first equation models the vesicle depletion process where the number of vesicles, R(t) is decreased with u(t)R(t) after release due to presynaptic spike at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𝐴𝑃</m:t>
                        </m:r>
                      </m:sub>
                    </m:sSub>
                    <m:r>
                      <a:rPr lang="en-US" b="0" i="0" smtClean="0">
                        <a:latin typeface="Cambria Math"/>
                      </a:rPr>
                      <m:t>.</m:t>
                    </m:r>
                  </m:oMath>
                </a14:m>
                <a:endParaRPr lang="en-US" b="0" dirty="0" smtClean="0"/>
              </a:p>
              <a:p>
                <a:pPr algn="l" rtl="0"/>
                <a:r>
                  <a:rPr lang="en-US" b="0" dirty="0" smtClean="0"/>
                  <a:t>Between spikes, R(t) recovers to 1 with a depression time constant D.</a:t>
                </a:r>
              </a:p>
              <a:p>
                <a:pPr algn="l" rtl="0"/>
                <a:endParaRPr lang="en-US" b="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981200" y="2636912"/>
                <a:ext cx="8229600" cy="4032448"/>
              </a:xfrm>
              <a:blipFill rotWithShape="0">
                <a:blip r:embed="rId2"/>
                <a:stretch>
                  <a:fillRect l="-296" t="-908"/>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178" y="2996952"/>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752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7" name="Picture Placeholder 6"/>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pic>
        <p:nvPicPr>
          <p:cNvPr id="9" name="Picture Placeholder 8"/>
          <p:cNvPicPr>
            <a:picLocks noGrp="1" noChangeAspect="1"/>
          </p:cNvPicPr>
          <p:nvPr>
            <p:ph type="pic" idx="16"/>
          </p:nvPr>
        </p:nvPicPr>
        <p:blipFill>
          <a:blip r:embed="rId3">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7"/>
          </p:nvPr>
        </p:nvPicPr>
        <p:blipFill>
          <a:blip r:embed="rId4">
            <a:extLst>
              <a:ext uri="{28A0092B-C50C-407E-A947-70E740481C1C}">
                <a14:useLocalDpi xmlns:a14="http://schemas.microsoft.com/office/drawing/2010/main" val="0"/>
              </a:ext>
            </a:extLst>
          </a:blip>
          <a:srcRect t="4320" b="4320"/>
          <a:stretch>
            <a:fillRect/>
          </a:stretch>
        </p:blipFill>
        <p:spPr/>
      </p:pic>
      <p:pic>
        <p:nvPicPr>
          <p:cNvPr id="11" name="Picture Placeholder 10"/>
          <p:cNvPicPr>
            <a:picLocks noGrp="1" noChangeAspect="1"/>
          </p:cNvPicPr>
          <p:nvPr>
            <p:ph type="pic" idx="18"/>
          </p:nvPr>
        </p:nvPicPr>
        <p:blipFill>
          <a:blip r:embed="rId5">
            <a:extLst>
              <a:ext uri="{28A0092B-C50C-407E-A947-70E740481C1C}">
                <a14:useLocalDpi xmlns:a14="http://schemas.microsoft.com/office/drawing/2010/main" val="0"/>
              </a:ext>
            </a:extLst>
          </a:blip>
          <a:srcRect t="4284" b="4284"/>
          <a:stretch>
            <a:fillRect/>
          </a:stretch>
        </p:blipFill>
        <p:spPr/>
      </p:pic>
      <p:pic>
        <p:nvPicPr>
          <p:cNvPr id="12" name="Picture Placeholder 11"/>
          <p:cNvPicPr>
            <a:picLocks noGrp="1" noChangeAspect="1"/>
          </p:cNvPicPr>
          <p:nvPr>
            <p:ph type="pic" idx="19"/>
          </p:nvPr>
        </p:nvPicPr>
        <p:blipFill>
          <a:blip r:embed="rId6">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94656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7" name="Content Placeholder 6"/>
          <p:cNvSpPr>
            <a:spLocks noGrp="1"/>
          </p:cNvSpPr>
          <p:nvPr>
            <p:ph sz="half" idx="1"/>
          </p:nvPr>
        </p:nvSpPr>
        <p:spPr/>
        <p:txBody>
          <a:bodyPr/>
          <a:lstStyle/>
          <a:p>
            <a:pPr algn="l" rtl="0"/>
            <a:r>
              <a:rPr lang="en-US" dirty="0" smtClean="0"/>
              <a:t>As of now, using the current parameters, we’re getting a result that does not sit well with our expectations. </a:t>
            </a:r>
            <a:r>
              <a:rPr lang="en-US" dirty="0" smtClean="0"/>
              <a:t>We expect for the synchronicity index to grow with the growth of the connectivity.</a:t>
            </a:r>
          </a:p>
          <a:p>
            <a:pPr algn="l" rtl="0"/>
            <a:r>
              <a:rPr lang="en-US" dirty="0" smtClean="0"/>
              <a:t>In the future we will change the neural parameters to better fit the CA3 cells and this issue should be resolved.</a:t>
            </a:r>
          </a:p>
        </p:txBody>
      </p:sp>
      <p:pic>
        <p:nvPicPr>
          <p:cNvPr id="8"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473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3 - conclusion</a:t>
            </a:r>
            <a:endParaRPr lang="he-IL" dirty="0"/>
          </a:p>
        </p:txBody>
      </p:sp>
      <p:sp>
        <p:nvSpPr>
          <p:cNvPr id="3" name="Content Placeholder 2"/>
          <p:cNvSpPr>
            <a:spLocks noGrp="1"/>
          </p:cNvSpPr>
          <p:nvPr>
            <p:ph idx="1"/>
          </p:nvPr>
        </p:nvSpPr>
        <p:spPr/>
        <p:txBody>
          <a:bodyPr/>
          <a:lstStyle/>
          <a:p>
            <a:pPr algn="l" rtl="0"/>
            <a:r>
              <a:rPr lang="en-US" dirty="0" smtClean="0"/>
              <a:t>As of now, we’re still having a few issues with this simulation</a:t>
            </a:r>
          </a:p>
          <a:p>
            <a:pPr lvl="1" algn="l" rtl="0"/>
            <a:r>
              <a:rPr lang="en-US" dirty="0" smtClean="0"/>
              <a:t>The interplay between the CA1-CA3 and the CA3-CA3 synapse strengths is still causing trouble. We’re having problems finding parameters that would allow enough post-synaptic AP which in turn would activate the CA3-CA3, this would enable us to notice the synchronicity effect. With that, we still want the network to maintain stability, meaning for the network to naturally stop spiking and for the loop to end eventually. </a:t>
            </a:r>
          </a:p>
          <a:p>
            <a:pPr lvl="1" algn="l" rtl="0"/>
            <a:r>
              <a:rPr lang="en-US" dirty="0" smtClean="0"/>
              <a:t>We think that the neurons are still too excitable and that the cell parameters that we chose to use in this model do not exactly fit the CA3 cells parameters. This high excitability also causes the effect in which the network does not stop spiking.</a:t>
            </a:r>
          </a:p>
        </p:txBody>
      </p:sp>
    </p:spTree>
    <p:extLst>
      <p:ext uri="{BB962C8B-B14F-4D97-AF65-F5344CB8AC3E}">
        <p14:creationId xmlns:p14="http://schemas.microsoft.com/office/powerpoint/2010/main" val="178987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4</a:t>
            </a:r>
            <a:endParaRPr lang="he-IL" dirty="0"/>
          </a:p>
        </p:txBody>
      </p:sp>
      <p:sp>
        <p:nvSpPr>
          <p:cNvPr id="3" name="Text Placeholder 2"/>
          <p:cNvSpPr>
            <a:spLocks noGrp="1"/>
          </p:cNvSpPr>
          <p:nvPr>
            <p:ph type="body" idx="1"/>
          </p:nvPr>
        </p:nvSpPr>
        <p:spPr/>
        <p:txBody>
          <a:bodyPr/>
          <a:lstStyle/>
          <a:p>
            <a:r>
              <a:rPr lang="en-US" dirty="0" smtClean="0"/>
              <a:t>Network response to varying model parameters with inter-spike-interval and inter-burst-interval spikes</a:t>
            </a:r>
            <a:endParaRPr lang="he-IL" dirty="0"/>
          </a:p>
        </p:txBody>
      </p:sp>
    </p:spTree>
    <p:extLst>
      <p:ext uri="{BB962C8B-B14F-4D97-AF65-F5344CB8AC3E}">
        <p14:creationId xmlns:p14="http://schemas.microsoft.com/office/powerpoint/2010/main" val="156123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Inter-Spike-Interval and Inter-Burst-Interval</a:t>
            </a:r>
            <a:endParaRPr lang="he-IL" dirty="0"/>
          </a:p>
        </p:txBody>
      </p:sp>
      <p:sp>
        <p:nvSpPr>
          <p:cNvPr id="3" name="Content Placeholder 2"/>
          <p:cNvSpPr>
            <a:spLocks noGrp="1"/>
          </p:cNvSpPr>
          <p:nvPr>
            <p:ph sz="half" idx="1"/>
          </p:nvPr>
        </p:nvSpPr>
        <p:spPr/>
        <p:txBody>
          <a:bodyPr/>
          <a:lstStyle/>
          <a:p>
            <a:pPr algn="l" rtl="0"/>
            <a:r>
              <a:rPr lang="en-US" dirty="0" smtClean="0"/>
              <a:t>In this simulation instead of a Poisson firing rate for the presynaptic spikes, we set a new distribution for the spikes which uses the concept of inter-burst and inter-spike intervals.</a:t>
            </a:r>
          </a:p>
          <a:p>
            <a:pPr algn="l" rtl="0"/>
            <a:endParaRPr lang="en-US" dirty="0" smtClean="0"/>
          </a:p>
          <a:p>
            <a:pPr algn="l" rtl="0"/>
            <a:endParaRPr lang="he-IL" dirty="0"/>
          </a:p>
        </p:txBody>
      </p:sp>
      <p:grpSp>
        <p:nvGrpSpPr>
          <p:cNvPr id="15" name="Group 14"/>
          <p:cNvGrpSpPr/>
          <p:nvPr/>
        </p:nvGrpSpPr>
        <p:grpSpPr>
          <a:xfrm>
            <a:off x="6382692" y="2060575"/>
            <a:ext cx="3523308" cy="3937454"/>
            <a:chOff x="5659775" y="2492896"/>
            <a:chExt cx="3027025" cy="3503920"/>
          </a:xfrm>
        </p:grpSpPr>
        <p:pic>
          <p:nvPicPr>
            <p:cNvPr id="16" name="Picture 15"/>
            <p:cNvPicPr>
              <a:picLocks noChangeAspect="1"/>
            </p:cNvPicPr>
            <p:nvPr/>
          </p:nvPicPr>
          <p:blipFill rotWithShape="1">
            <a:blip r:embed="rId2"/>
            <a:srcRect r="28359"/>
            <a:stretch/>
          </p:blipFill>
          <p:spPr>
            <a:xfrm>
              <a:off x="5706625" y="2970396"/>
              <a:ext cx="2809504" cy="2952328"/>
            </a:xfrm>
            <a:prstGeom prst="rect">
              <a:avLst/>
            </a:prstGeom>
          </p:spPr>
        </p:pic>
        <p:sp>
          <p:nvSpPr>
            <p:cNvPr id="17" name="Down Arrow 16"/>
            <p:cNvSpPr/>
            <p:nvPr/>
          </p:nvSpPr>
          <p:spPr>
            <a:xfrm rot="4077997">
              <a:off x="6669742" y="263614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Down Arrow 17"/>
            <p:cNvSpPr/>
            <p:nvPr/>
          </p:nvSpPr>
          <p:spPr>
            <a:xfrm rot="4077997">
              <a:off x="7410958" y="340555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a:off x="7082206" y="2492896"/>
              <a:ext cx="612068" cy="430887"/>
            </a:xfrm>
            <a:prstGeom prst="rect">
              <a:avLst/>
            </a:prstGeom>
            <a:noFill/>
          </p:spPr>
          <p:txBody>
            <a:bodyPr wrap="square" rtlCol="1">
              <a:spAutoFit/>
            </a:bodyPr>
            <a:lstStyle/>
            <a:p>
              <a:pPr algn="l"/>
              <a:r>
                <a:rPr lang="en-US" sz="2200" dirty="0">
                  <a:solidFill>
                    <a:schemeClr val="tx2"/>
                  </a:solidFill>
                </a:rPr>
                <a:t>ISI</a:t>
              </a:r>
              <a:endParaRPr lang="he-IL" sz="2200" dirty="0">
                <a:solidFill>
                  <a:schemeClr val="tx2"/>
                </a:solidFill>
              </a:endParaRPr>
            </a:p>
          </p:txBody>
        </p:sp>
        <p:sp>
          <p:nvSpPr>
            <p:cNvPr id="20" name="TextBox 19"/>
            <p:cNvSpPr txBox="1"/>
            <p:nvPr/>
          </p:nvSpPr>
          <p:spPr>
            <a:xfrm>
              <a:off x="7874295" y="3264680"/>
              <a:ext cx="612068" cy="430887"/>
            </a:xfrm>
            <a:prstGeom prst="rect">
              <a:avLst/>
            </a:prstGeom>
            <a:noFill/>
          </p:spPr>
          <p:txBody>
            <a:bodyPr wrap="square" rtlCol="1">
              <a:spAutoFit/>
            </a:bodyPr>
            <a:lstStyle/>
            <a:p>
              <a:pPr algn="l"/>
              <a:r>
                <a:rPr lang="en-US" sz="2200" dirty="0" smtClean="0">
                  <a:solidFill>
                    <a:schemeClr val="tx2"/>
                  </a:solidFill>
                </a:rPr>
                <a:t>IBI</a:t>
              </a:r>
              <a:endParaRPr lang="he-IL" sz="2200" dirty="0">
                <a:solidFill>
                  <a:schemeClr val="tx2"/>
                </a:solidFill>
              </a:endParaRPr>
            </a:p>
          </p:txBody>
        </p:sp>
        <p:sp>
          <p:nvSpPr>
            <p:cNvPr id="21" name="TextBox 20"/>
            <p:cNvSpPr txBox="1"/>
            <p:nvPr/>
          </p:nvSpPr>
          <p:spPr>
            <a:xfrm>
              <a:off x="6002312" y="5565929"/>
              <a:ext cx="2684488" cy="430887"/>
            </a:xfrm>
            <a:prstGeom prst="rect">
              <a:avLst/>
            </a:prstGeom>
            <a:noFill/>
          </p:spPr>
          <p:txBody>
            <a:bodyPr wrap="square" rtlCol="1">
              <a:spAutoFit/>
            </a:bodyPr>
            <a:lstStyle/>
            <a:p>
              <a:pPr algn="l"/>
              <a:r>
                <a:rPr lang="en-US" sz="2200" dirty="0" smtClean="0">
                  <a:solidFill>
                    <a:schemeClr val="tx2"/>
                  </a:solidFill>
                </a:rPr>
                <a:t>Time since last spike</a:t>
              </a:r>
              <a:endParaRPr lang="he-IL" sz="2200" dirty="0">
                <a:solidFill>
                  <a:schemeClr val="tx2"/>
                </a:solidFill>
              </a:endParaRPr>
            </a:p>
          </p:txBody>
        </p:sp>
        <p:sp>
          <p:nvSpPr>
            <p:cNvPr id="22" name="TextBox 21"/>
            <p:cNvSpPr txBox="1"/>
            <p:nvPr/>
          </p:nvSpPr>
          <p:spPr>
            <a:xfrm rot="16200000">
              <a:off x="4532975" y="4162954"/>
              <a:ext cx="2684488" cy="430887"/>
            </a:xfrm>
            <a:prstGeom prst="rect">
              <a:avLst/>
            </a:prstGeom>
            <a:noFill/>
          </p:spPr>
          <p:txBody>
            <a:bodyPr wrap="square" rtlCol="1">
              <a:spAutoFit/>
            </a:bodyPr>
            <a:lstStyle/>
            <a:p>
              <a:pPr algn="l"/>
              <a:r>
                <a:rPr lang="en-US" sz="2200" dirty="0" smtClean="0">
                  <a:solidFill>
                    <a:schemeClr val="tx2"/>
                  </a:solidFill>
                </a:rPr>
                <a:t>Firing probability</a:t>
              </a:r>
              <a:endParaRPr lang="he-IL" sz="2200" dirty="0">
                <a:solidFill>
                  <a:schemeClr val="tx2"/>
                </a:solidFill>
              </a:endParaRPr>
            </a:p>
          </p:txBody>
        </p:sp>
      </p:grpSp>
    </p:spTree>
    <p:extLst>
      <p:ext uri="{BB962C8B-B14F-4D97-AF65-F5344CB8AC3E}">
        <p14:creationId xmlns:p14="http://schemas.microsoft.com/office/powerpoint/2010/main" val="102767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ISI and IBI distribution</a:t>
            </a:r>
            <a:endParaRPr lang="he-IL" dirty="0"/>
          </a:p>
        </p:txBody>
      </p:sp>
      <p:sp>
        <p:nvSpPr>
          <p:cNvPr id="3" name="Content Placeholder 2"/>
          <p:cNvSpPr>
            <a:spLocks noGrp="1"/>
          </p:cNvSpPr>
          <p:nvPr>
            <p:ph sz="half" idx="1"/>
          </p:nvPr>
        </p:nvSpPr>
        <p:spPr/>
        <p:txBody>
          <a:bodyPr>
            <a:normAutofit fontScale="92500" lnSpcReduction="20000"/>
          </a:bodyPr>
          <a:lstStyle/>
          <a:p>
            <a:pPr algn="l" rtl="0"/>
            <a:r>
              <a:rPr lang="en-US" dirty="0" smtClean="0"/>
              <a:t>In order to test if the firing pattern follows the distribution function we defined, we ran the function for 100 trials with 3 neurons in each trial.</a:t>
            </a:r>
          </a:p>
          <a:p>
            <a:pPr algn="l" rtl="0"/>
            <a:r>
              <a:rPr lang="en-US" dirty="0" smtClean="0"/>
              <a:t>For each trial we counted how many spikes are located within a certain “window” of time since the last spike.</a:t>
            </a:r>
          </a:p>
          <a:p>
            <a:pPr algn="l" rtl="0"/>
            <a:r>
              <a:rPr lang="en-US" dirty="0" smtClean="0"/>
              <a:t>We plotted a histogram of these results and expected to get a histogram looking like the original probability function.</a:t>
            </a:r>
          </a:p>
          <a:p>
            <a:pPr algn="l" rtl="0"/>
            <a:r>
              <a:rPr lang="en-US" dirty="0" smtClean="0"/>
              <a:t>Also, in order to test the firing rate we binned the results and created a histogram showing the distribution of the firing rate throughout the trials.</a:t>
            </a:r>
            <a:endParaRPr lang="he-IL" dirty="0"/>
          </a:p>
        </p:txBody>
      </p:sp>
      <p:pic>
        <p:nvPicPr>
          <p:cNvPr id="5" name="Content Placeholder 4"/>
          <p:cNvPicPr>
            <a:picLocks noGrp="1" noChangeAspect="1"/>
          </p:cNvPicPr>
          <p:nvPr>
            <p:ph sz="half" idx="2"/>
          </p:nvPr>
        </p:nvPicPr>
        <p:blipFill>
          <a:blip r:embed="rId2"/>
          <a:stretch>
            <a:fillRect/>
          </a:stretch>
        </p:blipFill>
        <p:spPr>
          <a:xfrm>
            <a:off x="6346434" y="1933000"/>
            <a:ext cx="4854966" cy="2277050"/>
          </a:xfrm>
          <a:prstGeom prst="rect">
            <a:avLst/>
          </a:prstGeom>
        </p:spPr>
      </p:pic>
      <p:pic>
        <p:nvPicPr>
          <p:cNvPr id="6" name="Picture 5"/>
          <p:cNvPicPr>
            <a:picLocks noChangeAspect="1"/>
          </p:cNvPicPr>
          <p:nvPr/>
        </p:nvPicPr>
        <p:blipFill>
          <a:blip r:embed="rId3"/>
          <a:stretch>
            <a:fillRect/>
          </a:stretch>
        </p:blipFill>
        <p:spPr>
          <a:xfrm>
            <a:off x="6346434" y="4289802"/>
            <a:ext cx="4854966" cy="2355705"/>
          </a:xfrm>
          <a:prstGeom prst="rect">
            <a:avLst/>
          </a:prstGeom>
        </p:spPr>
      </p:pic>
      <p:sp>
        <p:nvSpPr>
          <p:cNvPr id="7" name="TextBox 6"/>
          <p:cNvSpPr txBox="1"/>
          <p:nvPr/>
        </p:nvSpPr>
        <p:spPr>
          <a:xfrm>
            <a:off x="7564809" y="4104858"/>
            <a:ext cx="2705100" cy="369332"/>
          </a:xfrm>
          <a:prstGeom prst="rect">
            <a:avLst/>
          </a:prstGeom>
          <a:noFill/>
        </p:spPr>
        <p:txBody>
          <a:bodyPr wrap="square" rtlCol="1">
            <a:spAutoFit/>
          </a:bodyPr>
          <a:lstStyle/>
          <a:p>
            <a:pPr algn="ctr"/>
            <a:r>
              <a:rPr lang="en-US" dirty="0" smtClean="0"/>
              <a:t>Firing rate</a:t>
            </a:r>
            <a:endParaRPr lang="he-IL" dirty="0"/>
          </a:p>
        </p:txBody>
      </p:sp>
      <p:sp>
        <p:nvSpPr>
          <p:cNvPr id="8" name="TextBox 7"/>
          <p:cNvSpPr txBox="1"/>
          <p:nvPr/>
        </p:nvSpPr>
        <p:spPr>
          <a:xfrm rot="16200000">
            <a:off x="5180810" y="2886859"/>
            <a:ext cx="2705100" cy="369332"/>
          </a:xfrm>
          <a:prstGeom prst="rect">
            <a:avLst/>
          </a:prstGeom>
          <a:noFill/>
        </p:spPr>
        <p:txBody>
          <a:bodyPr wrap="square" rtlCol="1">
            <a:spAutoFit/>
          </a:bodyPr>
          <a:lstStyle/>
          <a:p>
            <a:pPr algn="ctr"/>
            <a:r>
              <a:rPr lang="en-US" dirty="0" smtClean="0"/>
              <a:t>Number of trials</a:t>
            </a:r>
            <a:endParaRPr lang="he-IL" dirty="0"/>
          </a:p>
        </p:txBody>
      </p:sp>
      <p:sp>
        <p:nvSpPr>
          <p:cNvPr id="10" name="TextBox 9"/>
          <p:cNvSpPr txBox="1"/>
          <p:nvPr/>
        </p:nvSpPr>
        <p:spPr>
          <a:xfrm>
            <a:off x="7421367" y="6460702"/>
            <a:ext cx="2705100" cy="369332"/>
          </a:xfrm>
          <a:prstGeom prst="rect">
            <a:avLst/>
          </a:prstGeom>
          <a:noFill/>
        </p:spPr>
        <p:txBody>
          <a:bodyPr wrap="square" rtlCol="1">
            <a:spAutoFit/>
          </a:bodyPr>
          <a:lstStyle/>
          <a:p>
            <a:pPr algn="ctr"/>
            <a:r>
              <a:rPr lang="en-US" dirty="0" smtClean="0"/>
              <a:t>Time since last spike</a:t>
            </a:r>
            <a:endParaRPr lang="he-IL" dirty="0"/>
          </a:p>
        </p:txBody>
      </p:sp>
      <p:sp>
        <p:nvSpPr>
          <p:cNvPr id="12" name="TextBox 11"/>
          <p:cNvSpPr txBox="1"/>
          <p:nvPr/>
        </p:nvSpPr>
        <p:spPr>
          <a:xfrm rot="16200000">
            <a:off x="5178550" y="5272742"/>
            <a:ext cx="2705100" cy="369332"/>
          </a:xfrm>
          <a:prstGeom prst="rect">
            <a:avLst/>
          </a:prstGeom>
          <a:noFill/>
        </p:spPr>
        <p:txBody>
          <a:bodyPr wrap="square" rtlCol="1">
            <a:spAutoFit/>
          </a:bodyPr>
          <a:lstStyle/>
          <a:p>
            <a:pPr algn="ctr"/>
            <a:r>
              <a:rPr lang="en-US" dirty="0" smtClean="0"/>
              <a:t>Number of spikes</a:t>
            </a:r>
            <a:endParaRPr lang="he-IL" dirty="0"/>
          </a:p>
        </p:txBody>
      </p:sp>
    </p:spTree>
    <p:extLst>
      <p:ext uri="{BB962C8B-B14F-4D97-AF65-F5344CB8AC3E}">
        <p14:creationId xmlns:p14="http://schemas.microsoft.com/office/powerpoint/2010/main" val="325970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36912"/>
            <a:ext cx="8229600" cy="4032448"/>
          </a:xfrm>
        </p:spPr>
        <p:txBody>
          <a:bodyPr>
            <a:normAutofit/>
          </a:bodyPr>
          <a:lstStyle/>
          <a:p>
            <a:pPr algn="l" rtl="0"/>
            <a:r>
              <a:rPr lang="en-US" dirty="0" smtClean="0"/>
              <a:t>The second equation models the dynamics of the release probability u(t) which increases with f[1-u(t)] after every presynaptic spike, decaying back to baseline release probability U with a facilitation time constant F.</a:t>
            </a:r>
          </a:p>
        </p:txBody>
      </p:sp>
      <p:sp>
        <p:nvSpPr>
          <p:cNvPr id="2" name="Title 1"/>
          <p:cNvSpPr>
            <a:spLocks noGrp="1"/>
          </p:cNvSpPr>
          <p:nvPr>
            <p:ph type="title"/>
          </p:nvPr>
        </p:nvSpPr>
        <p:spPr/>
        <p:txBody>
          <a:bodyPr/>
          <a:lstStyle/>
          <a:p>
            <a:r>
              <a:rPr lang="en-US" dirty="0" smtClean="0"/>
              <a:t>Synaptic model</a:t>
            </a:r>
            <a:endParaRPr lang="he-IL"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874" y="4221088"/>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34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2420888"/>
                <a:ext cx="8075240" cy="4032448"/>
              </a:xfrm>
            </p:spPr>
            <p:txBody>
              <a:bodyPr>
                <a:normAutofit fontScale="92500" lnSpcReduction="10000"/>
              </a:bodyPr>
              <a:lstStyle/>
              <a:p>
                <a:pPr algn="l" rtl="0"/>
                <a:r>
                  <a:rPr lang="en-US" sz="2800" dirty="0"/>
                  <a:t>The equations were numerically integrated between the nth and the (n+1)</a:t>
                </a:r>
                <a:r>
                  <a:rPr lang="en-US" sz="2800" dirty="0" err="1"/>
                  <a:t>th</a:t>
                </a:r>
                <a:r>
                  <a:rPr lang="en-US" sz="2800" dirty="0"/>
                  <a:t> spike and the following equations were reached</a:t>
                </a:r>
              </a:p>
              <a:p>
                <a:pPr algn="l" rtl="0"/>
                <a:endParaRPr lang="en-US" sz="2800" dirty="0"/>
              </a:p>
              <a:p>
                <a:pPr algn="l" rtl="0"/>
                <a:endParaRPr lang="en-US" sz="2800" dirty="0"/>
              </a:p>
              <a:p>
                <a:pPr algn="l" rtl="0"/>
                <a:endParaRPr lang="en-US" sz="2800" dirty="0"/>
              </a:p>
              <a:p>
                <a:pPr algn="l" rtl="0"/>
                <a:r>
                  <a:rPr lang="en-US" sz="2800" dirty="0"/>
                  <a:t>The nth post synaptic current is then given by </a:t>
                </a:r>
                <a14:m>
                  <m:oMath xmlns:m="http://schemas.openxmlformats.org/officeDocument/2006/math">
                    <m:r>
                      <a:rPr lang="en-US" sz="2800" i="1">
                        <a:latin typeface="Cambria Math"/>
                      </a:rPr>
                      <m:t>𝐸𝑃𝑆</m:t>
                    </m:r>
                    <m:sSub>
                      <m:sSubPr>
                        <m:ctrlPr>
                          <a:rPr lang="en-US" sz="2800" i="1">
                            <a:latin typeface="Cambria Math" panose="02040503050406030204" pitchFamily="18" charset="0"/>
                          </a:rPr>
                        </m:ctrlPr>
                      </m:sSubPr>
                      <m:e>
                        <m:r>
                          <a:rPr lang="en-US" sz="2800" i="1">
                            <a:latin typeface="Cambria Math"/>
                          </a:rPr>
                          <m:t>𝐶</m:t>
                        </m:r>
                      </m:e>
                      <m:sub>
                        <m:r>
                          <a:rPr lang="en-US" sz="2800" i="1">
                            <a:latin typeface="Cambria Math"/>
                          </a:rPr>
                          <m:t>𝑛</m:t>
                        </m:r>
                      </m:sub>
                    </m:sSub>
                    <m:r>
                      <a:rPr lang="en-US" sz="2800" i="1">
                        <a:latin typeface="Cambria Math"/>
                      </a:rPr>
                      <m:t>=</m:t>
                    </m:r>
                    <m:r>
                      <a:rPr lang="en-US" sz="2800" i="1">
                        <a:latin typeface="Cambria Math"/>
                      </a:rPr>
                      <m:t>𝐴</m:t>
                    </m:r>
                    <m:sSub>
                      <m:sSubPr>
                        <m:ctrlPr>
                          <a:rPr lang="en-US" sz="2800" i="1">
                            <a:latin typeface="Cambria Math" panose="02040503050406030204" pitchFamily="18" charset="0"/>
                          </a:rPr>
                        </m:ctrlPr>
                      </m:sSubPr>
                      <m:e>
                        <m:r>
                          <a:rPr lang="en-US" sz="2800" i="1">
                            <a:latin typeface="Cambria Math"/>
                          </a:rPr>
                          <m:t>𝑅</m:t>
                        </m:r>
                      </m:e>
                      <m:sub>
                        <m:r>
                          <a:rPr lang="en-US" sz="2800" i="1">
                            <a:latin typeface="Cambria Math"/>
                          </a:rPr>
                          <m:t>𝑛</m:t>
                        </m:r>
                      </m:sub>
                    </m:sSub>
                    <m:sSub>
                      <m:sSubPr>
                        <m:ctrlPr>
                          <a:rPr lang="en-US" sz="2800" i="1">
                            <a:latin typeface="Cambria Math" panose="02040503050406030204" pitchFamily="18" charset="0"/>
                          </a:rPr>
                        </m:ctrlPr>
                      </m:sSubPr>
                      <m:e>
                        <m:r>
                          <a:rPr lang="en-US" sz="2800" i="1">
                            <a:latin typeface="Cambria Math"/>
                          </a:rPr>
                          <m:t>𝑢</m:t>
                        </m:r>
                      </m:e>
                      <m:sub>
                        <m:r>
                          <a:rPr lang="en-US" sz="2800" i="1">
                            <a:latin typeface="Cambria Math"/>
                          </a:rPr>
                          <m:t>𝑛</m:t>
                        </m:r>
                      </m:sub>
                    </m:sSub>
                  </m:oMath>
                </a14:m>
                <a:r>
                  <a:rPr lang="en-US" sz="2800" dirty="0"/>
                  <a:t>. Where A is the amplification factor which is constant for each EPSC.</a:t>
                </a:r>
              </a:p>
              <a:p>
                <a:endParaRPr lang="he-IL"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2420888"/>
                <a:ext cx="8075240" cy="4032448"/>
              </a:xfrm>
              <a:blipFill rotWithShape="0">
                <a:blip r:embed="rId2"/>
                <a:stretch>
                  <a:fillRect l="-755" t="-2417" r="-2264"/>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3717032"/>
            <a:ext cx="426893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307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a:t>
            </a:r>
            <a:endParaRPr lang="he-IL" dirty="0"/>
          </a:p>
        </p:txBody>
      </p:sp>
      <p:sp>
        <p:nvSpPr>
          <p:cNvPr id="3" name="Text Placeholder 2"/>
          <p:cNvSpPr>
            <a:spLocks noGrp="1"/>
          </p:cNvSpPr>
          <p:nvPr>
            <p:ph type="body" idx="1"/>
          </p:nvPr>
        </p:nvSpPr>
        <p:spPr/>
        <p:txBody>
          <a:bodyPr/>
          <a:lstStyle/>
          <a:p>
            <a:r>
              <a:rPr lang="en-US" dirty="0"/>
              <a:t>Testing the model parameters</a:t>
            </a:r>
            <a:endParaRPr lang="he-IL" dirty="0"/>
          </a:p>
        </p:txBody>
      </p:sp>
    </p:spTree>
    <p:extLst>
      <p:ext uri="{BB962C8B-B14F-4D97-AF65-F5344CB8AC3E}">
        <p14:creationId xmlns:p14="http://schemas.microsoft.com/office/powerpoint/2010/main" val="367225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firing and model parameters</a:t>
            </a:r>
            <a:endParaRPr lang="he-IL" dirty="0"/>
          </a:p>
        </p:txBody>
      </p:sp>
      <p:sp>
        <p:nvSpPr>
          <p:cNvPr id="3" name="Content Placeholder 2"/>
          <p:cNvSpPr>
            <a:spLocks noGrp="1"/>
          </p:cNvSpPr>
          <p:nvPr>
            <p:ph sz="half" idx="1"/>
          </p:nvPr>
        </p:nvSpPr>
        <p:spPr/>
        <p:txBody>
          <a:bodyPr/>
          <a:lstStyle/>
          <a:p>
            <a:pPr algn="l" rtl="0"/>
            <a:r>
              <a:rPr lang="en-US" dirty="0" smtClean="0"/>
              <a:t>In order to test the parameters suggested by the paper </a:t>
            </a:r>
            <a:r>
              <a:rPr lang="en-US" dirty="0">
                <a:hlinkClick r:id="rId2"/>
              </a:rPr>
              <a:t>Probabilistic inference of short-term synaptic plasticity in neocortical </a:t>
            </a:r>
            <a:r>
              <a:rPr lang="en-US" dirty="0" smtClean="0">
                <a:hlinkClick r:id="rId2"/>
              </a:rPr>
              <a:t>microcircuits</a:t>
            </a:r>
            <a:r>
              <a:rPr lang="en-US" dirty="0" smtClean="0"/>
              <a:t>, we set the presynaptic firing to the pattern shown on the right and used varying parameters which are shown in the table on the left.</a:t>
            </a:r>
          </a:p>
          <a:p>
            <a:pPr algn="l" rtl="0"/>
            <a:r>
              <a:rPr lang="en-US" dirty="0" smtClean="0"/>
              <a:t>6 presynaptic spikes were given at a constant interval and then a 7</a:t>
            </a:r>
            <a:r>
              <a:rPr lang="en-US" baseline="30000" dirty="0" smtClean="0"/>
              <a:t>th</a:t>
            </a:r>
            <a:r>
              <a:rPr lang="en-US" dirty="0" smtClean="0"/>
              <a:t> spike was given after a pause long enough for the model to return to resting state.</a:t>
            </a:r>
            <a:endParaRPr lang="en-US" dirty="0"/>
          </a:p>
          <a:p>
            <a:pPr algn="l" rtl="0"/>
            <a:endParaRPr lang="he-IL" dirty="0"/>
          </a:p>
        </p:txBody>
      </p:sp>
      <p:pic>
        <p:nvPicPr>
          <p:cNvPr id="14" name="Content Placeholder 1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821" r="8734"/>
          <a:stretch/>
        </p:blipFill>
        <p:spPr>
          <a:xfrm>
            <a:off x="6413458" y="2169433"/>
            <a:ext cx="3650635" cy="2086882"/>
          </a:xfrm>
        </p:spPr>
      </p:pic>
      <p:graphicFrame>
        <p:nvGraphicFramePr>
          <p:cNvPr id="15" name="Table 14"/>
          <p:cNvGraphicFramePr>
            <a:graphicFrameLocks noGrp="1"/>
          </p:cNvGraphicFramePr>
          <p:nvPr>
            <p:extLst>
              <p:ext uri="{D42A27DB-BD31-4B8C-83A1-F6EECF244321}">
                <p14:modId xmlns:p14="http://schemas.microsoft.com/office/powerpoint/2010/main" val="92894692"/>
              </p:ext>
            </p:extLst>
          </p:nvPr>
        </p:nvGraphicFramePr>
        <p:xfrm>
          <a:off x="6413458" y="4354786"/>
          <a:ext cx="3650635" cy="2239143"/>
        </p:xfrm>
        <a:graphic>
          <a:graphicData uri="http://schemas.openxmlformats.org/drawingml/2006/table">
            <a:tbl>
              <a:tblPr rtl="1" firstRow="1" bandRow="1">
                <a:tableStyleId>{5C22544A-7EE6-4342-B048-85BDC9FD1C3A}</a:tableStyleId>
              </a:tblPr>
              <a:tblGrid>
                <a:gridCol w="730127"/>
                <a:gridCol w="730127"/>
                <a:gridCol w="730127"/>
                <a:gridCol w="730127"/>
                <a:gridCol w="730127"/>
              </a:tblGrid>
              <a:tr h="565678">
                <a:tc>
                  <a:txBody>
                    <a:bodyPr/>
                    <a:lstStyle/>
                    <a:p>
                      <a:pPr algn="ctr" rtl="0"/>
                      <a:r>
                        <a:rPr lang="en-US" sz="600" dirty="0" smtClean="0"/>
                        <a:t>f</a:t>
                      </a:r>
                      <a:endParaRPr lang="he-IL" sz="600" dirty="0"/>
                    </a:p>
                  </a:txBody>
                  <a:tcPr/>
                </a:tc>
                <a:tc>
                  <a:txBody>
                    <a:bodyPr/>
                    <a:lstStyle/>
                    <a:p>
                      <a:pPr algn="ctr" rtl="0"/>
                      <a:r>
                        <a:rPr lang="en-US" sz="600" dirty="0" smtClean="0"/>
                        <a:t>U</a:t>
                      </a:r>
                      <a:endParaRPr lang="he-IL" sz="600" dirty="0"/>
                    </a:p>
                  </a:txBody>
                  <a:tcPr/>
                </a:tc>
                <a:tc>
                  <a:txBody>
                    <a:bodyPr/>
                    <a:lstStyle/>
                    <a:p>
                      <a:pPr algn="ctr" rtl="0"/>
                      <a:r>
                        <a:rPr lang="en-US" sz="600" dirty="0" smtClean="0"/>
                        <a:t>F(s)</a:t>
                      </a:r>
                      <a:endParaRPr lang="he-IL" sz="600" dirty="0"/>
                    </a:p>
                  </a:txBody>
                  <a:tcPr/>
                </a:tc>
                <a:tc>
                  <a:txBody>
                    <a:bodyPr/>
                    <a:lstStyle/>
                    <a:p>
                      <a:pPr algn="ctr" rtl="0"/>
                      <a:r>
                        <a:rPr lang="en-US" sz="600" dirty="0" smtClean="0"/>
                        <a:t>D(s)</a:t>
                      </a:r>
                      <a:endParaRPr lang="he-IL" sz="600" dirty="0"/>
                    </a:p>
                  </a:txBody>
                  <a:tcPr/>
                </a:tc>
                <a:tc>
                  <a:txBody>
                    <a:bodyPr/>
                    <a:lstStyle/>
                    <a:p>
                      <a:pPr algn="ctr" rtl="0"/>
                      <a:r>
                        <a:rPr lang="en-US" sz="600" dirty="0" smtClean="0"/>
                        <a:t>Synaptic dynamics</a:t>
                      </a:r>
                      <a:r>
                        <a:rPr lang="en-US" sz="600" baseline="0" dirty="0" smtClean="0"/>
                        <a:t> regime</a:t>
                      </a:r>
                      <a:endParaRPr lang="he-IL" sz="600" dirty="0"/>
                    </a:p>
                  </a:txBody>
                  <a:tcPr/>
                </a:tc>
              </a:tr>
              <a:tr h="400689">
                <a:tc>
                  <a:txBody>
                    <a:bodyPr/>
                    <a:lstStyle/>
                    <a:p>
                      <a:pPr algn="ctr" rtl="0"/>
                      <a:r>
                        <a:rPr lang="en-US" sz="600" dirty="0" smtClean="0"/>
                        <a:t>0.05</a:t>
                      </a:r>
                      <a:endParaRPr lang="he-IL" sz="600" dirty="0"/>
                    </a:p>
                  </a:txBody>
                  <a:tcPr/>
                </a:tc>
                <a:tc>
                  <a:txBody>
                    <a:bodyPr/>
                    <a:lstStyle/>
                    <a:p>
                      <a:pPr algn="ctr" rtl="0"/>
                      <a:r>
                        <a:rPr lang="en-US" sz="600" dirty="0" smtClean="0"/>
                        <a:t>0.7</a:t>
                      </a:r>
                      <a:endParaRPr lang="he-IL" sz="600" dirty="0"/>
                    </a:p>
                  </a:txBody>
                  <a:tcPr/>
                </a:tc>
                <a:tc>
                  <a:txBody>
                    <a:bodyPr/>
                    <a:lstStyle/>
                    <a:p>
                      <a:pPr algn="ctr" rtl="0"/>
                      <a:r>
                        <a:rPr lang="en-US" sz="600" dirty="0" smtClean="0"/>
                        <a:t>0.02</a:t>
                      </a:r>
                      <a:endParaRPr lang="he-IL" sz="600" dirty="0"/>
                    </a:p>
                  </a:txBody>
                  <a:tcPr/>
                </a:tc>
                <a:tc>
                  <a:txBody>
                    <a:bodyPr/>
                    <a:lstStyle/>
                    <a:p>
                      <a:pPr algn="ctr" rtl="0"/>
                      <a:r>
                        <a:rPr lang="en-US" sz="600" dirty="0" smtClean="0"/>
                        <a:t>1.7</a:t>
                      </a:r>
                      <a:endParaRPr lang="he-IL" sz="600" dirty="0"/>
                    </a:p>
                  </a:txBody>
                  <a:tcPr/>
                </a:tc>
                <a:tc>
                  <a:txBody>
                    <a:bodyPr/>
                    <a:lstStyle/>
                    <a:p>
                      <a:pPr algn="l" rtl="0"/>
                      <a:r>
                        <a:rPr lang="en-US" sz="600" dirty="0" smtClean="0"/>
                        <a:t>Strong depression</a:t>
                      </a:r>
                      <a:endParaRPr lang="he-IL" sz="600" dirty="0"/>
                    </a:p>
                  </a:txBody>
                  <a:tcPr/>
                </a:tc>
              </a:tr>
              <a:tr h="235699">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l" rtl="0"/>
                      <a:r>
                        <a:rPr lang="en-US" sz="600" dirty="0" smtClean="0"/>
                        <a:t>Depression</a:t>
                      </a:r>
                      <a:endParaRPr lang="he-IL" sz="600" dirty="0"/>
                    </a:p>
                  </a:txBody>
                  <a:tcPr/>
                </a:tc>
              </a:tr>
              <a:tr h="400689">
                <a:tc>
                  <a:txBody>
                    <a:bodyPr/>
                    <a:lstStyle/>
                    <a:p>
                      <a:pPr algn="ctr" rtl="0"/>
                      <a:r>
                        <a:rPr lang="en-US" sz="600" dirty="0" smtClean="0"/>
                        <a:t>0.3</a:t>
                      </a:r>
                      <a:endParaRPr lang="he-IL" sz="600" dirty="0"/>
                    </a:p>
                  </a:txBody>
                  <a:tcPr/>
                </a:tc>
                <a:tc>
                  <a:txBody>
                    <a:bodyPr/>
                    <a:lstStyle/>
                    <a:p>
                      <a:pPr algn="ctr" rtl="0"/>
                      <a:r>
                        <a:rPr lang="en-US" sz="600" dirty="0" smtClean="0"/>
                        <a:t>0.25</a:t>
                      </a:r>
                      <a:endParaRPr lang="he-IL" sz="600" dirty="0"/>
                    </a:p>
                  </a:txBody>
                  <a:tcPr/>
                </a:tc>
                <a:tc>
                  <a:txBody>
                    <a:bodyPr/>
                    <a:lstStyle/>
                    <a:p>
                      <a:pPr algn="ctr" rtl="0"/>
                      <a:r>
                        <a:rPr lang="en-US" sz="600" dirty="0" smtClean="0"/>
                        <a:t>0.2</a:t>
                      </a:r>
                      <a:endParaRPr lang="he-IL" sz="600" dirty="0"/>
                    </a:p>
                  </a:txBody>
                  <a:tcPr/>
                </a:tc>
                <a:tc>
                  <a:txBody>
                    <a:bodyPr/>
                    <a:lstStyle/>
                    <a:p>
                      <a:pPr algn="ctr" rtl="0"/>
                      <a:r>
                        <a:rPr lang="en-US" sz="600" dirty="0" smtClean="0"/>
                        <a:t>0.2</a:t>
                      </a:r>
                      <a:endParaRPr lang="he-IL" sz="600" dirty="0"/>
                    </a:p>
                  </a:txBody>
                  <a:tcPr/>
                </a:tc>
                <a:tc>
                  <a:txBody>
                    <a:bodyPr/>
                    <a:lstStyle/>
                    <a:p>
                      <a:pPr algn="l" rtl="0"/>
                      <a:r>
                        <a:rPr lang="en-US" sz="600" dirty="0" smtClean="0"/>
                        <a:t>Facilitation-depression</a:t>
                      </a:r>
                      <a:endParaRPr lang="he-IL" sz="600" dirty="0"/>
                    </a:p>
                  </a:txBody>
                  <a:tcPr/>
                </a:tc>
              </a:tr>
              <a:tr h="235699">
                <a:tc>
                  <a:txBody>
                    <a:bodyPr/>
                    <a:lstStyle/>
                    <a:p>
                      <a:pPr algn="ctr" rtl="0"/>
                      <a:r>
                        <a:rPr lang="en-US" sz="600" dirty="0" smtClean="0"/>
                        <a:t>0.15</a:t>
                      </a:r>
                      <a:endParaRPr lang="he-IL" sz="600" dirty="0"/>
                    </a:p>
                  </a:txBody>
                  <a:tcPr/>
                </a:tc>
                <a:tc>
                  <a:txBody>
                    <a:bodyPr/>
                    <a:lstStyle/>
                    <a:p>
                      <a:pPr algn="ctr" rtl="0"/>
                      <a:r>
                        <a:rPr lang="en-US" sz="600" dirty="0" smtClean="0"/>
                        <a:t>0.15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l" rtl="0"/>
                      <a:r>
                        <a:rPr lang="en-US" sz="600" dirty="0" smtClean="0"/>
                        <a:t>Facilitation</a:t>
                      </a:r>
                      <a:endParaRPr lang="he-IL" sz="600" dirty="0"/>
                    </a:p>
                  </a:txBody>
                  <a:tcPr/>
                </a:tc>
              </a:tr>
              <a:tr h="400689">
                <a:tc>
                  <a:txBody>
                    <a:bodyPr/>
                    <a:lstStyle/>
                    <a:p>
                      <a:pPr algn="ctr" rtl="0"/>
                      <a:r>
                        <a:rPr lang="en-US" sz="600" dirty="0" smtClean="0"/>
                        <a:t>0.11</a:t>
                      </a:r>
                      <a:endParaRPr lang="he-IL" sz="600" dirty="0"/>
                    </a:p>
                  </a:txBody>
                  <a:tcPr/>
                </a:tc>
                <a:tc>
                  <a:txBody>
                    <a:bodyPr/>
                    <a:lstStyle/>
                    <a:p>
                      <a:pPr algn="ctr" rtl="0"/>
                      <a:r>
                        <a:rPr lang="en-US" sz="600" dirty="0" smtClean="0"/>
                        <a:t>0.1</a:t>
                      </a:r>
                      <a:endParaRPr lang="he-IL" sz="600" dirty="0"/>
                    </a:p>
                  </a:txBody>
                  <a:tcPr/>
                </a:tc>
                <a:tc>
                  <a:txBody>
                    <a:bodyPr/>
                    <a:lstStyle/>
                    <a:p>
                      <a:pPr algn="ctr" rtl="0"/>
                      <a:r>
                        <a:rPr lang="en-US" sz="600" dirty="0" smtClean="0"/>
                        <a:t>1.7</a:t>
                      </a:r>
                      <a:endParaRPr lang="he-IL" sz="600" dirty="0"/>
                    </a:p>
                  </a:txBody>
                  <a:tcPr/>
                </a:tc>
                <a:tc>
                  <a:txBody>
                    <a:bodyPr/>
                    <a:lstStyle/>
                    <a:p>
                      <a:pPr algn="ctr" rtl="0"/>
                      <a:r>
                        <a:rPr lang="en-US" sz="600" dirty="0" smtClean="0"/>
                        <a:t>0.02</a:t>
                      </a:r>
                      <a:endParaRPr lang="he-IL" sz="600" dirty="0"/>
                    </a:p>
                  </a:txBody>
                  <a:tcPr/>
                </a:tc>
                <a:tc>
                  <a:txBody>
                    <a:bodyPr/>
                    <a:lstStyle/>
                    <a:p>
                      <a:pPr algn="l" rtl="0"/>
                      <a:r>
                        <a:rPr lang="en-US" sz="600" dirty="0" smtClean="0"/>
                        <a:t>Strong facilitation</a:t>
                      </a:r>
                      <a:endParaRPr lang="he-IL" sz="600" dirty="0"/>
                    </a:p>
                  </a:txBody>
                  <a:tcPr/>
                </a:tc>
              </a:tr>
            </a:tbl>
          </a:graphicData>
        </a:graphic>
      </p:graphicFrame>
    </p:spTree>
    <p:extLst>
      <p:ext uri="{BB962C8B-B14F-4D97-AF65-F5344CB8AC3E}">
        <p14:creationId xmlns:p14="http://schemas.microsoft.com/office/powerpoint/2010/main" val="53512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pic>
        <p:nvPicPr>
          <p:cNvPr id="22" name="Picture Placeholder 21"/>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23" name="Picture Placeholder 22"/>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24" name="Picture Placeholder 23"/>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25" name="Picture Placeholder 24"/>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sp>
        <p:nvSpPr>
          <p:cNvPr id="14" name="Text Placeholder 13"/>
          <p:cNvSpPr>
            <a:spLocks noGrp="1"/>
          </p:cNvSpPr>
          <p:nvPr>
            <p:ph type="body" sz="quarter" idx="20"/>
          </p:nvPr>
        </p:nvSpPr>
        <p:spPr/>
        <p:txBody>
          <a:bodyPr/>
          <a:lstStyle/>
          <a:p>
            <a:pPr algn="l" rtl="0"/>
            <a:r>
              <a:rPr lang="en-US" dirty="0" smtClean="0"/>
              <a:t>Here we see the behavior of the post synaptic potential as well as the synaptic parameters behavior and the presynaptic spikes over time.</a:t>
            </a:r>
            <a:endParaRPr lang="he-IL" dirty="0"/>
          </a:p>
        </p:txBody>
      </p:sp>
      <p:pic>
        <p:nvPicPr>
          <p:cNvPr id="21" name="Picture Placeholder 20"/>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39903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1 - Conclusion</a:t>
            </a:r>
            <a:endParaRPr lang="he-IL" dirty="0"/>
          </a:p>
        </p:txBody>
      </p:sp>
      <p:sp>
        <p:nvSpPr>
          <p:cNvPr id="3" name="Content Placeholder 2"/>
          <p:cNvSpPr>
            <a:spLocks noGrp="1"/>
          </p:cNvSpPr>
          <p:nvPr>
            <p:ph idx="1"/>
          </p:nvPr>
        </p:nvSpPr>
        <p:spPr/>
        <p:txBody>
          <a:bodyPr/>
          <a:lstStyle/>
          <a:p>
            <a:pPr algn="l" rtl="0"/>
            <a:r>
              <a:rPr lang="en-US" dirty="0" smtClean="0"/>
              <a:t>We can see that moving on the scale between strong depression and strong facilitation, we’re getting higher and higher paired-pulse-ratio. </a:t>
            </a:r>
          </a:p>
          <a:p>
            <a:pPr algn="l" rtl="0"/>
            <a:r>
              <a:rPr lang="en-US" dirty="0" smtClean="0"/>
              <a:t>We can see that the parameters that cause synaptic depression would result in PPR lower than 1 and the parameters that cause synaptic facilitation result in PPR greater than 1, as expected.</a:t>
            </a:r>
          </a:p>
          <a:p>
            <a:pPr algn="l" rtl="0"/>
            <a:r>
              <a:rPr lang="en-US" dirty="0" smtClean="0"/>
              <a:t>From this we can deduct that the suggested model parameters fit our model and we can carry on to further more complex simulations.</a:t>
            </a:r>
            <a:endParaRPr lang="he-IL" dirty="0"/>
          </a:p>
        </p:txBody>
      </p:sp>
    </p:spTree>
    <p:extLst>
      <p:ext uri="{BB962C8B-B14F-4D97-AF65-F5344CB8AC3E}">
        <p14:creationId xmlns:p14="http://schemas.microsoft.com/office/powerpoint/2010/main" val="63199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2</a:t>
            </a:r>
            <a:endParaRPr lang="he-IL" dirty="0"/>
          </a:p>
        </p:txBody>
      </p:sp>
      <p:sp>
        <p:nvSpPr>
          <p:cNvPr id="3" name="Text Placeholder 2"/>
          <p:cNvSpPr>
            <a:spLocks noGrp="1"/>
          </p:cNvSpPr>
          <p:nvPr>
            <p:ph type="body" idx="1"/>
          </p:nvPr>
        </p:nvSpPr>
        <p:spPr/>
        <p:txBody>
          <a:bodyPr/>
          <a:lstStyle/>
          <a:p>
            <a:r>
              <a:rPr lang="en-US" dirty="0" smtClean="0"/>
              <a:t>Network response to varying synaptic variables</a:t>
            </a:r>
            <a:endParaRPr lang="he-IL" dirty="0"/>
          </a:p>
        </p:txBody>
      </p:sp>
    </p:spTree>
    <p:extLst>
      <p:ext uri="{BB962C8B-B14F-4D97-AF65-F5344CB8AC3E}">
        <p14:creationId xmlns:p14="http://schemas.microsoft.com/office/powerpoint/2010/main" val="2283680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624</TotalTime>
  <Words>1139</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 Math</vt:lpstr>
      <vt:lpstr>Century Gothic</vt:lpstr>
      <vt:lpstr>Times New Roman</vt:lpstr>
      <vt:lpstr>Wingdings 3</vt:lpstr>
      <vt:lpstr>Ion</vt:lpstr>
      <vt:lpstr>Synaptic Model</vt:lpstr>
      <vt:lpstr>Synaptic model</vt:lpstr>
      <vt:lpstr>Synaptic model</vt:lpstr>
      <vt:lpstr>Synaptic model</vt:lpstr>
      <vt:lpstr>Simulation 1</vt:lpstr>
      <vt:lpstr>Presynaptic firing and model parameters</vt:lpstr>
      <vt:lpstr>Testing the model parameters</vt:lpstr>
      <vt:lpstr>Simulation 1 - Conclusion</vt:lpstr>
      <vt:lpstr>Simulation 2</vt:lpstr>
      <vt:lpstr>Presynaptic raster plot and connectivity map</vt:lpstr>
      <vt:lpstr>Post synaptic potential</vt:lpstr>
      <vt:lpstr>EPSP size</vt:lpstr>
      <vt:lpstr>Post synaptic raster plot</vt:lpstr>
      <vt:lpstr>Testing the model parameters</vt:lpstr>
      <vt:lpstr>Simulation 2 - Conclusions</vt:lpstr>
      <vt:lpstr>Simulation 3</vt:lpstr>
      <vt:lpstr>General</vt:lpstr>
      <vt:lpstr>Associational commissural connectivity maps</vt:lpstr>
      <vt:lpstr>EPSP size</vt:lpstr>
      <vt:lpstr>Post synaptic raster plot</vt:lpstr>
      <vt:lpstr>Synchronicity Indicator</vt:lpstr>
      <vt:lpstr>Simulation 3 - conclusion</vt:lpstr>
      <vt:lpstr>Simulation 4</vt:lpstr>
      <vt:lpstr>Inter-Spike-Interval and Inter-Burst-Interval</vt:lpstr>
      <vt:lpstr>Testing the ISI and IBI distribution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Synaptic Model</dc:title>
  <dc:creator>Ohad Doron</dc:creator>
  <cp:lastModifiedBy>Ohad Doron</cp:lastModifiedBy>
  <cp:revision>59</cp:revision>
  <dcterms:created xsi:type="dcterms:W3CDTF">2016-04-11T04:53:19Z</dcterms:created>
  <dcterms:modified xsi:type="dcterms:W3CDTF">2016-04-18T20:19:31Z</dcterms:modified>
</cp:coreProperties>
</file>