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6" r:id="rId1"/>
  </p:sldMasterIdLst>
  <p:notesMasterIdLst>
    <p:notesMasterId r:id="rId69"/>
  </p:notesMasterIdLst>
  <p:handoutMasterIdLst>
    <p:handoutMasterId r:id="rId70"/>
  </p:handoutMasterIdLst>
  <p:sldIdLst>
    <p:sldId id="280" r:id="rId2"/>
    <p:sldId id="281" r:id="rId3"/>
    <p:sldId id="334" r:id="rId4"/>
    <p:sldId id="341" r:id="rId5"/>
    <p:sldId id="286" r:id="rId6"/>
    <p:sldId id="342" r:id="rId7"/>
    <p:sldId id="343" r:id="rId8"/>
    <p:sldId id="344" r:id="rId9"/>
    <p:sldId id="345" r:id="rId10"/>
    <p:sldId id="346" r:id="rId11"/>
    <p:sldId id="347" r:id="rId12"/>
    <p:sldId id="290" r:id="rId13"/>
    <p:sldId id="291" r:id="rId14"/>
    <p:sldId id="294" r:id="rId15"/>
    <p:sldId id="300" r:id="rId16"/>
    <p:sldId id="328" r:id="rId17"/>
    <p:sldId id="289" r:id="rId18"/>
    <p:sldId id="312" r:id="rId19"/>
    <p:sldId id="319" r:id="rId20"/>
    <p:sldId id="313" r:id="rId21"/>
    <p:sldId id="303" r:id="rId22"/>
    <p:sldId id="348" r:id="rId23"/>
    <p:sldId id="349" r:id="rId24"/>
    <p:sldId id="307" r:id="rId25"/>
    <p:sldId id="308" r:id="rId26"/>
    <p:sldId id="315" r:id="rId27"/>
    <p:sldId id="316" r:id="rId28"/>
    <p:sldId id="309" r:id="rId29"/>
    <p:sldId id="351" r:id="rId30"/>
    <p:sldId id="311" r:id="rId31"/>
    <p:sldId id="337" r:id="rId32"/>
    <p:sldId id="386" r:id="rId33"/>
    <p:sldId id="333" r:id="rId34"/>
    <p:sldId id="339" r:id="rId35"/>
    <p:sldId id="388" r:id="rId36"/>
    <p:sldId id="394" r:id="rId37"/>
    <p:sldId id="393" r:id="rId38"/>
    <p:sldId id="392" r:id="rId39"/>
    <p:sldId id="391" r:id="rId40"/>
    <p:sldId id="389" r:id="rId41"/>
    <p:sldId id="390" r:id="rId42"/>
    <p:sldId id="358" r:id="rId43"/>
    <p:sldId id="355" r:id="rId44"/>
    <p:sldId id="356" r:id="rId45"/>
    <p:sldId id="357" r:id="rId46"/>
    <p:sldId id="375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6" r:id="rId64"/>
    <p:sldId id="377" r:id="rId65"/>
    <p:sldId id="378" r:id="rId66"/>
    <p:sldId id="379" r:id="rId67"/>
    <p:sldId id="384" r:id="rId6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78" autoAdjust="0"/>
    <p:restoredTop sz="94711" autoAdjust="0"/>
  </p:normalViewPr>
  <p:slideViewPr>
    <p:cSldViewPr snapToGrid="0">
      <p:cViewPr varScale="1">
        <p:scale>
          <a:sx n="80" d="100"/>
          <a:sy n="80" d="100"/>
        </p:scale>
        <p:origin x="-96" y="-59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92"/>
    </p:cViewPr>
  </p:sorterViewPr>
  <p:notesViewPr>
    <p:cSldViewPr snapToGrid="0" showGuides="1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FFF-B64D-44A1-B93B-EB374512A300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AE51A-DE7B-4968-8597-D2BB2F59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835DFC2-4BC2-49F4-A1E7-02081E07FA14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FA9BE3A-8DAB-4938-B92D-A0DC143FD8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637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1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200" baseline="0"/>
            </a:lvl1pPr>
          </a:lstStyle>
          <a:p>
            <a:pPr algn="ctr"/>
            <a:r>
              <a:rPr lang="en-US" sz="3600" dirty="0" smtClean="0"/>
              <a:t>Velocity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1105645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</a:t>
            </a:r>
            <a:endParaRPr lang="he-IL" sz="2400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4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V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24000" y="985372"/>
            <a:ext cx="9144000" cy="45070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endParaRPr lang="he-IL" sz="2400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757519" y="11507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679059" y="11507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781270" y="52349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802228" y="246831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662517" y="16295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584057" y="16295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641559" y="4396236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563099" y="4396236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28310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Acceleration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Acceleration</a:t>
            </a:r>
            <a:endParaRPr lang="he-IL" sz="2400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1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Abs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24000" y="422393"/>
            <a:ext cx="9144000" cy="381171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2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r>
              <a:rPr lang="en-US" sz="2400" dirty="0" smtClean="0"/>
              <a:t> Absolute</a:t>
            </a:r>
            <a:endParaRPr lang="he-IL" sz="2400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380877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</a:t>
            </a:r>
            <a:endParaRPr lang="he-IL" sz="3600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4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5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6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8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9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93875" y="1025525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51830" y="4100183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r>
              <a:rPr lang="en-US" sz="2400" dirty="0" smtClean="0"/>
              <a:t> Sun</a:t>
            </a:r>
            <a:endParaRPr lang="he-IL" sz="2400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</a:t>
            </a:r>
            <a:endParaRPr lang="he-IL" sz="3600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4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5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6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93875" y="1025525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51830" y="4100183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Ave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24000" y="744268"/>
            <a:ext cx="9144000" cy="327149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2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r>
              <a:rPr lang="en-US" sz="2400" dirty="0" smtClean="0"/>
              <a:t> Average</a:t>
            </a:r>
            <a:endParaRPr lang="he-IL" sz="2400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</a:t>
            </a:r>
            <a:endParaRPr lang="he-IL" sz="3600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4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5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6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7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8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93875" y="1025525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51830" y="4100183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7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Vz Average for 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r>
              <a:rPr lang="en-US" sz="2400" dirty="0" smtClean="0"/>
              <a:t> Average for</a:t>
            </a:r>
            <a:r>
              <a:rPr lang="en-US" sz="2400" baseline="0" dirty="0" smtClean="0"/>
              <a:t> treatment</a:t>
            </a:r>
            <a:endParaRPr lang="he-IL" sz="2400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</a:t>
            </a:r>
            <a:endParaRPr lang="he-IL" sz="3600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185389" y="2155187"/>
            <a:ext cx="3597400" cy="33563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664414" y="1712140"/>
            <a:ext cx="87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Vx</a:t>
            </a:r>
            <a:r>
              <a:rPr lang="en-US" b="1" dirty="0" smtClean="0"/>
              <a:t>/</a:t>
            </a:r>
            <a:r>
              <a:rPr lang="en-US" b="1" dirty="0" err="1" smtClean="0"/>
              <a:t>Vy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714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rdinated Motilit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Coordinated Motility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Coordinated Motility </a:t>
            </a:r>
            <a:endParaRPr lang="he-IL" sz="2400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4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 Ax Ay 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dirty="0" smtClean="0"/>
              <a:t>Acceleration Ax Ay</a:t>
            </a:r>
            <a:endParaRPr lang="he-IL" sz="2400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789834" y="11008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72997" y="10679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136830" y="5051780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136831" y="225143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997119" y="141270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918659" y="141270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997119" y="42130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918659" y="42130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smtClean="0"/>
              <a:t>Acceleration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70898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 X,Y,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491556" y="82728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Track Displacement X,Y</a:t>
            </a:r>
            <a:endParaRPr lang="he-IL" sz="2400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930634" y="15744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52175" y="15744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413972" y="2017544"/>
            <a:ext cx="3753405" cy="32494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335513" y="2017544"/>
            <a:ext cx="3753405" cy="32494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600" baseline="0"/>
            </a:lvl1pPr>
          </a:lstStyle>
          <a:p>
            <a:pPr algn="ctr"/>
            <a:r>
              <a:rPr lang="en-US" sz="2400" dirty="0" smtClean="0"/>
              <a:t>Track Displacement X,Y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7690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n Plot X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40677" y="131316"/>
            <a:ext cx="12154946" cy="590550"/>
          </a:xfr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sz="3000" dirty="0" smtClean="0"/>
              <a:t>The Effect of </a:t>
            </a:r>
            <a:r>
              <a:rPr lang="en-US" sz="3000" b="1" dirty="0" smtClean="0"/>
              <a:t>HGF/SF</a:t>
            </a:r>
            <a:r>
              <a:rPr lang="en-US" sz="3000" dirty="0" smtClean="0"/>
              <a:t> on group cell motility</a:t>
            </a:r>
            <a:br>
              <a:rPr lang="en-US" sz="3000" dirty="0" smtClean="0"/>
            </a:br>
            <a:r>
              <a:rPr lang="en-US" sz="3000" dirty="0" smtClean="0"/>
              <a:t>Dose Dependency Sun Plots</a:t>
            </a:r>
            <a:endParaRPr lang="en-US" sz="3000" dirty="0"/>
          </a:p>
        </p:txBody>
      </p:sp>
      <p:sp>
        <p:nvSpPr>
          <p:cNvPr id="37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Sun Plot XY</a:t>
            </a:r>
            <a:endParaRPr lang="he-IL" sz="1400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93875" y="1025525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51830" y="4100183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5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 A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/>
              <a:t>Ellips</a:t>
            </a:r>
            <a:r>
              <a:rPr lang="en-US" sz="2400" dirty="0" smtClean="0"/>
              <a:t> A Axis projection</a:t>
            </a:r>
            <a:endParaRPr lang="he-IL" sz="2400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062279" y="111671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22197" y="104569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068679" y="5032936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068678" y="251321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938155" y="1674496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859695" y="1674986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938155" y="4194213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859695" y="4194703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22511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 B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/>
              <a:t>Ellips</a:t>
            </a:r>
            <a:r>
              <a:rPr lang="en-US" sz="2400" dirty="0" smtClean="0"/>
              <a:t> B Axis projection</a:t>
            </a:r>
            <a:endParaRPr lang="he-IL" sz="2400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802534" y="10461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85697" y="10461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100544" y="5194508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100545" y="23941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960833" y="15028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882373" y="150334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960833" y="402257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882373" y="402306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95156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 C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/>
              <a:t>Ellip</a:t>
            </a:r>
            <a:r>
              <a:rPr lang="en-US" sz="2400" dirty="0" smtClean="0"/>
              <a:t> C Axis projection</a:t>
            </a:r>
            <a:endParaRPr lang="he-IL" sz="2400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196234" y="11718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8279397" y="11008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543230" y="5122796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543231" y="2322447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3403519" y="1431145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7325059" y="1431635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3403519" y="3950862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7325059" y="3951352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10375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Track Displacement Square</a:t>
            </a:r>
            <a:endParaRPr lang="he-IL" sz="2400" dirty="0"/>
          </a:p>
        </p:txBody>
      </p:sp>
      <p:sp>
        <p:nvSpPr>
          <p:cNvPr id="25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600" baseline="0"/>
            </a:lvl1pPr>
          </a:lstStyle>
          <a:p>
            <a:pPr algn="ctr"/>
            <a:r>
              <a:rPr lang="en-US" sz="2400" dirty="0" smtClean="0"/>
              <a:t>Track Displacement Square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081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2"/>
          <p:cNvSpPr txBox="1">
            <a:spLocks/>
          </p:cNvSpPr>
          <p:nvPr userDrawn="1"/>
        </p:nvSpPr>
        <p:spPr>
          <a:xfrm>
            <a:off x="838200" y="22226"/>
            <a:ext cx="10515600" cy="83502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MSD</a:t>
            </a:r>
            <a:endParaRPr lang="he-IL" sz="3600" dirty="0"/>
          </a:p>
        </p:txBody>
      </p:sp>
      <p:sp>
        <p:nvSpPr>
          <p:cNvPr id="40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MSD</a:t>
            </a:r>
            <a:endParaRPr lang="he-IL" sz="2400" dirty="0"/>
          </a:p>
        </p:txBody>
      </p:sp>
      <p:sp>
        <p:nvSpPr>
          <p:cNvPr id="20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taneous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Instantaneous</a:t>
            </a:r>
            <a:r>
              <a:rPr lang="en-US" sz="3600" baseline="0" dirty="0" smtClean="0"/>
              <a:t> </a:t>
            </a:r>
            <a:r>
              <a:rPr lang="en-US" sz="3600" dirty="0" smtClean="0"/>
              <a:t>Angle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Instantaneous</a:t>
            </a:r>
            <a:r>
              <a:rPr lang="en-US" sz="2400" baseline="0" dirty="0" smtClean="0"/>
              <a:t> </a:t>
            </a:r>
            <a:r>
              <a:rPr lang="en-US" sz="2400" dirty="0" smtClean="0"/>
              <a:t>Angle</a:t>
            </a:r>
            <a:endParaRPr lang="he-IL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0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ectional 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Directional Change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Directional Change</a:t>
            </a:r>
            <a:endParaRPr lang="he-IL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 userDrawn="1"/>
        </p:nvSpPr>
        <p:spPr>
          <a:xfrm>
            <a:off x="1530679" y="870348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Volume</a:t>
            </a:r>
            <a:endParaRPr lang="he-IL" sz="2400" dirty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44879" y="-6798"/>
            <a:ext cx="10515600" cy="95929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Volume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74071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_ob + Ellip_p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44879" y="-6798"/>
            <a:ext cx="10515600" cy="95929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Ellipsoid oblate &amp; </a:t>
            </a:r>
            <a:r>
              <a:rPr lang="en-US" sz="3600" dirty="0" err="1" smtClean="0"/>
              <a:t>prolate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30679" y="590550"/>
            <a:ext cx="9144000" cy="67627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/>
              <a:t>Ellip</a:t>
            </a:r>
            <a:r>
              <a:rPr lang="en-US" sz="2400" dirty="0" smtClean="0"/>
              <a:t> </a:t>
            </a:r>
            <a:r>
              <a:rPr lang="en-US" sz="2400" dirty="0" err="1" smtClean="0"/>
              <a:t>ob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pr</a:t>
            </a:r>
            <a:endParaRPr lang="he-IL" sz="2400" dirty="0"/>
          </a:p>
        </p:txBody>
      </p:sp>
      <p:sp>
        <p:nvSpPr>
          <p:cNvPr id="44" name="TextBox 43"/>
          <p:cNvSpPr txBox="1"/>
          <p:nvPr userDrawn="1"/>
        </p:nvSpPr>
        <p:spPr>
          <a:xfrm rot="16200000">
            <a:off x="-412708" y="5070800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Ellip_prolate</a:t>
            </a:r>
            <a:endParaRPr lang="en-US" sz="1600" b="1" dirty="0" smtClean="0"/>
          </a:p>
        </p:txBody>
      </p:sp>
      <p:sp>
        <p:nvSpPr>
          <p:cNvPr id="45" name="TextBox 44"/>
          <p:cNvSpPr txBox="1"/>
          <p:nvPr userDrawn="1"/>
        </p:nvSpPr>
        <p:spPr>
          <a:xfrm rot="16200000">
            <a:off x="-412708" y="2399418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Ellip_oblate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1530679" y="1379185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7"/>
          </p:nvPr>
        </p:nvSpPr>
        <p:spPr>
          <a:xfrm>
            <a:off x="6914297" y="1434192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8"/>
          </p:nvPr>
        </p:nvSpPr>
        <p:spPr>
          <a:xfrm>
            <a:off x="1530679" y="3995560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9"/>
          </p:nvPr>
        </p:nvSpPr>
        <p:spPr>
          <a:xfrm>
            <a:off x="6914297" y="3995560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6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centri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Eccentricity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Eccentricity</a:t>
            </a:r>
            <a:endParaRPr lang="he-IL" sz="2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9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(x,y,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-7986"/>
            <a:ext cx="12192000" cy="529622"/>
          </a:xfr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sz="3600" dirty="0" smtClean="0"/>
              <a:t>Velocity maps V(</a:t>
            </a:r>
            <a:r>
              <a:rPr lang="en-US" sz="3600" dirty="0" err="1" smtClean="0"/>
              <a:t>x,y</a:t>
            </a:r>
            <a:r>
              <a:rPr lang="en-US" sz="3600" dirty="0" smtClean="0"/>
              <a:t>)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5034838" y="608879"/>
            <a:ext cx="2449643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2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map </a:t>
            </a:r>
            <a:r>
              <a:rPr lang="en-US" sz="2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V(</a:t>
            </a:r>
            <a:r>
              <a:rPr lang="en-US" sz="2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x,y</a:t>
            </a:r>
            <a:r>
              <a:rPr lang="en-US" sz="2400" dirty="0" smtClean="0"/>
              <a:t>)</a:t>
            </a:r>
            <a:endParaRPr lang="he-IL" sz="2400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817625" y="1016077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75580" y="4090735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9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0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1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2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3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4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5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6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7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8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9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07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heri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err="1" smtClean="0"/>
              <a:t>Sphericity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/>
              <a:t>Sphericity</a:t>
            </a:r>
            <a:endParaRPr lang="he-IL" sz="2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3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/B/C_Axis_L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2"/>
            <a:ext cx="10515600" cy="435421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Ellipsoid Axis</a:t>
            </a:r>
            <a:endParaRPr lang="he-IL" sz="3600" dirty="0"/>
          </a:p>
        </p:txBody>
      </p:sp>
      <p:sp>
        <p:nvSpPr>
          <p:cNvPr id="44" name="Title 1"/>
          <p:cNvSpPr txBox="1">
            <a:spLocks/>
          </p:cNvSpPr>
          <p:nvPr userDrawn="1"/>
        </p:nvSpPr>
        <p:spPr>
          <a:xfrm>
            <a:off x="4754629" y="467173"/>
            <a:ext cx="2547427" cy="4964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Axis B/C </a:t>
            </a:r>
            <a:r>
              <a:rPr lang="en-US" sz="2400" dirty="0" err="1" smtClean="0"/>
              <a:t>Leng</a:t>
            </a:r>
            <a:endParaRPr lang="he-IL" sz="2400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473646" y="986301"/>
            <a:ext cx="110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 axis</a:t>
            </a:r>
            <a:endParaRPr lang="en-US" b="1" dirty="0"/>
          </a:p>
        </p:txBody>
      </p:sp>
      <p:sp>
        <p:nvSpPr>
          <p:cNvPr id="54" name="TextBox 53"/>
          <p:cNvSpPr txBox="1"/>
          <p:nvPr userDrawn="1"/>
        </p:nvSpPr>
        <p:spPr>
          <a:xfrm>
            <a:off x="7294308" y="986301"/>
            <a:ext cx="130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 axis</a:t>
            </a:r>
            <a:endParaRPr lang="en-US" b="1" dirty="0"/>
          </a:p>
        </p:txBody>
      </p:sp>
      <p:sp>
        <p:nvSpPr>
          <p:cNvPr id="55" name="TextBox 54"/>
          <p:cNvSpPr txBox="1"/>
          <p:nvPr userDrawn="1"/>
        </p:nvSpPr>
        <p:spPr>
          <a:xfrm rot="16200000">
            <a:off x="514530" y="5015794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56" name="TextBox 55"/>
          <p:cNvSpPr txBox="1"/>
          <p:nvPr userDrawn="1"/>
        </p:nvSpPr>
        <p:spPr>
          <a:xfrm rot="16200000">
            <a:off x="514531" y="2215445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/>
          </p:nvPr>
        </p:nvSpPr>
        <p:spPr>
          <a:xfrm>
            <a:off x="2549859" y="132810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9" name="Content Placeholder 2"/>
          <p:cNvSpPr>
            <a:spLocks noGrp="1"/>
          </p:cNvSpPr>
          <p:nvPr>
            <p:ph idx="28"/>
          </p:nvPr>
        </p:nvSpPr>
        <p:spPr>
          <a:xfrm>
            <a:off x="6471400" y="1346271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1" name="Content Placeholder 2"/>
          <p:cNvSpPr>
            <a:spLocks noGrp="1"/>
          </p:cNvSpPr>
          <p:nvPr>
            <p:ph idx="30"/>
          </p:nvPr>
        </p:nvSpPr>
        <p:spPr>
          <a:xfrm>
            <a:off x="2549859" y="3847821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31"/>
          </p:nvPr>
        </p:nvSpPr>
        <p:spPr>
          <a:xfrm>
            <a:off x="6471400" y="3865988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Track Displacement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Track Displacement</a:t>
            </a:r>
            <a:endParaRPr lang="he-IL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26"/>
          </p:nvPr>
        </p:nvSpPr>
        <p:spPr>
          <a:xfrm>
            <a:off x="2796068" y="1706330"/>
            <a:ext cx="6599865" cy="44531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arity of Forward Progressio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Linearity of Forward Progression Bar Graphs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Linearity of Forward Progression</a:t>
            </a:r>
            <a:endParaRPr lang="en-US" sz="24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n Straight Line Spe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Mean Straight Line Speed Bar Graphs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Straight Line Speed</a:t>
            </a:r>
            <a:endParaRPr lang="en-US" sz="24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7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n Curvilinear Spe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Mean Curvilinear Speed Bar Graphs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Curvilinear Speed</a:t>
            </a:r>
            <a:endParaRPr lang="en-US" sz="24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61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nement Rati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421120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Confinement Ratio Bar Graphs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24000" y="450956"/>
            <a:ext cx="9144000" cy="49053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Confinement Ratio</a:t>
            </a:r>
            <a:endParaRPr lang="he-IL" sz="24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4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5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6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7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93875" y="1025525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51830" y="4100183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Layer</a:t>
            </a:r>
            <a:r>
              <a:rPr lang="en-US" sz="2400" baseline="0" dirty="0" smtClean="0"/>
              <a:t> width: 30</a:t>
            </a:r>
            <a:endParaRPr lang="he-IL" sz="240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4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5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93875" y="1025525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51830" y="4100183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2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"/>
            <a:ext cx="10515600" cy="103617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2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Bar Graphs</a:t>
            </a:r>
            <a:endParaRPr lang="he-IL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33"/>
          </p:nvPr>
        </p:nvSpPr>
        <p:spPr>
          <a:xfrm>
            <a:off x="2405228" y="1922119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34"/>
          </p:nvPr>
        </p:nvSpPr>
        <p:spPr>
          <a:xfrm>
            <a:off x="7232104" y="1940512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35"/>
          </p:nvPr>
        </p:nvSpPr>
        <p:spPr>
          <a:xfrm>
            <a:off x="602704" y="4407816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36"/>
          </p:nvPr>
        </p:nvSpPr>
        <p:spPr>
          <a:xfrm>
            <a:off x="4630794" y="4415698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37"/>
          </p:nvPr>
        </p:nvSpPr>
        <p:spPr>
          <a:xfrm>
            <a:off x="8446049" y="4415697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3011496" y="1558840"/>
            <a:ext cx="2027464" cy="294566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TrackLength</a:t>
            </a:r>
            <a:endParaRPr lang="he-IL" sz="64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7124700" y="1530388"/>
            <a:ext cx="3275116" cy="45391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Linearity of forward progression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664075" y="4131858"/>
            <a:ext cx="3178629" cy="27595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straight line speed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118820" y="4131858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5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curvilinear speed</a:t>
            </a:r>
            <a:endParaRPr lang="he-IL" sz="56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8934075" y="4207785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Confinement ratio</a:t>
            </a:r>
            <a:endParaRPr lang="en-US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35288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10" name="Content Placeholder 2"/>
          <p:cNvSpPr>
            <a:spLocks noGrp="1"/>
          </p:cNvSpPr>
          <p:nvPr>
            <p:ph idx="33"/>
          </p:nvPr>
        </p:nvSpPr>
        <p:spPr>
          <a:xfrm>
            <a:off x="1259180" y="1922119"/>
            <a:ext cx="2617876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34"/>
          </p:nvPr>
        </p:nvSpPr>
        <p:spPr>
          <a:xfrm>
            <a:off x="4709516" y="1922119"/>
            <a:ext cx="2617876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35"/>
          </p:nvPr>
        </p:nvSpPr>
        <p:spPr>
          <a:xfrm>
            <a:off x="8159852" y="1922119"/>
            <a:ext cx="2617876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36"/>
          </p:nvPr>
        </p:nvSpPr>
        <p:spPr>
          <a:xfrm>
            <a:off x="338684" y="4386702"/>
            <a:ext cx="2617876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37"/>
          </p:nvPr>
        </p:nvSpPr>
        <p:spPr>
          <a:xfrm>
            <a:off x="3316936" y="4386702"/>
            <a:ext cx="2617876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38"/>
          </p:nvPr>
        </p:nvSpPr>
        <p:spPr>
          <a:xfrm>
            <a:off x="6295188" y="4386702"/>
            <a:ext cx="2617876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39"/>
          </p:nvPr>
        </p:nvSpPr>
        <p:spPr>
          <a:xfrm>
            <a:off x="9273440" y="4386702"/>
            <a:ext cx="2617876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maps V(x)</a:t>
            </a:r>
            <a:endParaRPr lang="he-IL" dirty="0"/>
          </a:p>
        </p:txBody>
      </p:sp>
      <p:sp>
        <p:nvSpPr>
          <p:cNvPr id="37" name="Title 1"/>
          <p:cNvSpPr txBox="1">
            <a:spLocks/>
          </p:cNvSpPr>
          <p:nvPr userDrawn="1"/>
        </p:nvSpPr>
        <p:spPr>
          <a:xfrm>
            <a:off x="4609629" y="511179"/>
            <a:ext cx="2972741" cy="6557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dirty="0" smtClean="0"/>
              <a:t>Velocity map </a:t>
            </a:r>
            <a:r>
              <a:rPr lang="en-US" sz="2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Vx</a:t>
            </a:r>
            <a:endParaRPr lang="he-IL" sz="240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4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93875" y="1025525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51830" y="4100183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3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taneous Sp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Mean Curvilinear Speed Bar Graphs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Instantaneous Speed</a:t>
            </a:r>
            <a:endParaRPr lang="en-US" sz="24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0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taneous_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Mean Curvilinear Speed Bar Graphs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Instantaneous Angle</a:t>
            </a:r>
            <a:endParaRPr lang="en-US" sz="24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1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er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3641275" y="0"/>
            <a:ext cx="5416461" cy="442464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7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Cluster</a:t>
            </a:r>
            <a:r>
              <a:rPr lang="en-US" sz="4000" baseline="0" dirty="0" smtClean="0"/>
              <a:t> Analysis</a:t>
            </a:r>
            <a:endParaRPr lang="he-IL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10550"/>
            <a:ext cx="12192000" cy="6547449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774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905" y="-292518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131476" y="832731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0"/>
          </p:nvPr>
        </p:nvSpPr>
        <p:spPr>
          <a:xfrm>
            <a:off x="5217654" y="832731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1"/>
          </p:nvPr>
        </p:nvSpPr>
        <p:spPr>
          <a:xfrm>
            <a:off x="7303832" y="832731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2"/>
          </p:nvPr>
        </p:nvSpPr>
        <p:spPr>
          <a:xfrm>
            <a:off x="3131476" y="2263158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3"/>
          </p:nvPr>
        </p:nvSpPr>
        <p:spPr>
          <a:xfrm>
            <a:off x="5217654" y="2263158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4"/>
          </p:nvPr>
        </p:nvSpPr>
        <p:spPr>
          <a:xfrm>
            <a:off x="7293763" y="2263158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5"/>
          </p:nvPr>
        </p:nvSpPr>
        <p:spPr>
          <a:xfrm>
            <a:off x="3131475" y="386706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6"/>
          </p:nvPr>
        </p:nvSpPr>
        <p:spPr>
          <a:xfrm>
            <a:off x="5217653" y="386706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7"/>
          </p:nvPr>
        </p:nvSpPr>
        <p:spPr>
          <a:xfrm>
            <a:off x="7303831" y="386706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8"/>
          </p:nvPr>
        </p:nvSpPr>
        <p:spPr>
          <a:xfrm>
            <a:off x="3131475" y="5297495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9"/>
          </p:nvPr>
        </p:nvSpPr>
        <p:spPr>
          <a:xfrm>
            <a:off x="5217653" y="5297495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0"/>
          </p:nvPr>
        </p:nvSpPr>
        <p:spPr>
          <a:xfrm>
            <a:off x="7303831" y="5297495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922211" y="833020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880166" y="3907678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056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17" y="-3003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80064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80064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80064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23107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23107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23107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383498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383498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383498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26541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26541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26541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93875" y="800935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51830" y="3875593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359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17" y="-3003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955013" y="7685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5041191" y="7685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7127369" y="7685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2955013" y="219899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5041191" y="219899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117300" y="219899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2955012" y="3802901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5041190" y="3802901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7"/>
          </p:nvPr>
        </p:nvSpPr>
        <p:spPr>
          <a:xfrm>
            <a:off x="7127368" y="3802901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8"/>
          </p:nvPr>
        </p:nvSpPr>
        <p:spPr>
          <a:xfrm>
            <a:off x="2955012" y="5233327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9"/>
          </p:nvPr>
        </p:nvSpPr>
        <p:spPr>
          <a:xfrm>
            <a:off x="5041190" y="5233327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0"/>
          </p:nvPr>
        </p:nvSpPr>
        <p:spPr>
          <a:xfrm>
            <a:off x="7127368" y="5233327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45748" y="768852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03703" y="3843510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953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17" y="-20010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019182" y="768562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5105360" y="768562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7191538" y="768562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019182" y="219898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5105360" y="219898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181469" y="219898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019181" y="38029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5105359" y="38029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7"/>
          </p:nvPr>
        </p:nvSpPr>
        <p:spPr>
          <a:xfrm>
            <a:off x="7191537" y="38029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8"/>
          </p:nvPr>
        </p:nvSpPr>
        <p:spPr>
          <a:xfrm>
            <a:off x="3019181" y="523332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9"/>
          </p:nvPr>
        </p:nvSpPr>
        <p:spPr>
          <a:xfrm>
            <a:off x="5105359" y="523332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0"/>
          </p:nvPr>
        </p:nvSpPr>
        <p:spPr>
          <a:xfrm>
            <a:off x="7191537" y="523332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809917" y="768851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67872" y="3843509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479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17" y="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019182" y="89689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5105360" y="89689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7191538" y="89689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019182" y="232732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5105360" y="232732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181469" y="232732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019181" y="3931237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5105359" y="3931237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7"/>
          </p:nvPr>
        </p:nvSpPr>
        <p:spPr>
          <a:xfrm>
            <a:off x="7191537" y="3931237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8"/>
          </p:nvPr>
        </p:nvSpPr>
        <p:spPr>
          <a:xfrm>
            <a:off x="3019181" y="5361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9"/>
          </p:nvPr>
        </p:nvSpPr>
        <p:spPr>
          <a:xfrm>
            <a:off x="5105359" y="5361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0"/>
          </p:nvPr>
        </p:nvSpPr>
        <p:spPr>
          <a:xfrm>
            <a:off x="7191537" y="5361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809917" y="897188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67872" y="3971846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191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11" y="-100013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035224" y="832731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5121402" y="832731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7207580" y="832731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035224" y="2263158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5121402" y="2263158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197511" y="2263158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035223" y="386706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5121401" y="386706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7"/>
          </p:nvPr>
        </p:nvSpPr>
        <p:spPr>
          <a:xfrm>
            <a:off x="7207579" y="386706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8"/>
          </p:nvPr>
        </p:nvSpPr>
        <p:spPr>
          <a:xfrm>
            <a:off x="3035223" y="5297495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9"/>
          </p:nvPr>
        </p:nvSpPr>
        <p:spPr>
          <a:xfrm>
            <a:off x="5121401" y="5297495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0"/>
          </p:nvPr>
        </p:nvSpPr>
        <p:spPr>
          <a:xfrm>
            <a:off x="7207579" y="5297495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825959" y="833020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83914" y="3907678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842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544" y="10252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380191" y="1932165"/>
            <a:ext cx="7628305" cy="41549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709083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sz="3600" dirty="0" smtClean="0"/>
              <a:t>Velocity maps V(y)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459333" y="669075"/>
            <a:ext cx="3273333" cy="373709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2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map </a:t>
            </a:r>
            <a:r>
              <a:rPr lang="en-US" sz="2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Vy</a:t>
            </a:r>
            <a:endParaRPr lang="he-IL" sz="240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4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93875" y="1025525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51830" y="4100183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0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rdinated Motilit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Coordinated Motility Maps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555407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Coordinated Motility Map</a:t>
            </a:r>
            <a:endParaRPr lang="he-IL" sz="240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4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93875" y="1025525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51830" y="4100183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4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591033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Acceleration Map</a:t>
            </a:r>
            <a:endParaRPr lang="he-IL" sz="240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4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93875" y="1025525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51830" y="4100183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_X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-62110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579157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Acceleration X Map</a:t>
            </a:r>
            <a:endParaRPr lang="he-IL" sz="240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1025236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455663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4059574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4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490000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93875" y="1025525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51830" y="4100183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_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12578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614783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/>
              <a:t>Acceleration_Y</a:t>
            </a:r>
            <a:r>
              <a:rPr lang="en-US" sz="2400" dirty="0" smtClean="0"/>
              <a:t> Map</a:t>
            </a:r>
            <a:endParaRPr lang="he-IL" sz="240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3003140" y="1037111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0"/>
          </p:nvPr>
        </p:nvSpPr>
        <p:spPr>
          <a:xfrm>
            <a:off x="5089318" y="1037111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1"/>
          </p:nvPr>
        </p:nvSpPr>
        <p:spPr>
          <a:xfrm>
            <a:off x="7175496" y="1037111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2"/>
          </p:nvPr>
        </p:nvSpPr>
        <p:spPr>
          <a:xfrm>
            <a:off x="3003140" y="2467538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13"/>
          </p:nvPr>
        </p:nvSpPr>
        <p:spPr>
          <a:xfrm>
            <a:off x="5089318" y="2467538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7165427" y="2467538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15"/>
          </p:nvPr>
        </p:nvSpPr>
        <p:spPr>
          <a:xfrm>
            <a:off x="3003139" y="407144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16"/>
          </p:nvPr>
        </p:nvSpPr>
        <p:spPr>
          <a:xfrm>
            <a:off x="5089317" y="407144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17"/>
          </p:nvPr>
        </p:nvSpPr>
        <p:spPr>
          <a:xfrm>
            <a:off x="7175495" y="4071449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18"/>
          </p:nvPr>
        </p:nvSpPr>
        <p:spPr>
          <a:xfrm>
            <a:off x="3003139" y="5501875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19"/>
          </p:nvPr>
        </p:nvSpPr>
        <p:spPr>
          <a:xfrm>
            <a:off x="5089317" y="5501875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4" name="Content Placeholder 3"/>
          <p:cNvSpPr>
            <a:spLocks noGrp="1"/>
          </p:cNvSpPr>
          <p:nvPr>
            <p:ph sz="half" idx="20"/>
          </p:nvPr>
        </p:nvSpPr>
        <p:spPr>
          <a:xfrm>
            <a:off x="7175495" y="5501875"/>
            <a:ext cx="1944000" cy="136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793875" y="1037400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-HGF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751830" y="4112058"/>
            <a:ext cx="973138" cy="400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+HGF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064D-D44D-4C8E-8D12-B95359EE1681}" type="datetimeFigureOut">
              <a:rPr lang="he-IL" smtClean="0"/>
              <a:t>כ"ב/אייר/תשע"ו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5878-74D6-4A36-B051-D388D3B0B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0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34" r:id="rId2"/>
    <p:sldLayoutId id="2147483711" r:id="rId3"/>
    <p:sldLayoutId id="2147483712" r:id="rId4"/>
    <p:sldLayoutId id="2147483713" r:id="rId5"/>
    <p:sldLayoutId id="2147483714" r:id="rId6"/>
    <p:sldLayoutId id="2147483765" r:id="rId7"/>
    <p:sldLayoutId id="2147483774" r:id="rId8"/>
    <p:sldLayoutId id="2147483775" r:id="rId9"/>
    <p:sldLayoutId id="2147483715" r:id="rId10"/>
    <p:sldLayoutId id="2147483716" r:id="rId11"/>
    <p:sldLayoutId id="2147483766" r:id="rId12"/>
    <p:sldLayoutId id="2147483751" r:id="rId13"/>
    <p:sldLayoutId id="2147483757" r:id="rId14"/>
    <p:sldLayoutId id="2147483760" r:id="rId15"/>
    <p:sldLayoutId id="2147483754" r:id="rId16"/>
    <p:sldLayoutId id="2147483764" r:id="rId17"/>
    <p:sldLayoutId id="2147483773" r:id="rId18"/>
    <p:sldLayoutId id="2147483770" r:id="rId19"/>
    <p:sldLayoutId id="2147483767" r:id="rId20"/>
    <p:sldLayoutId id="2147483768" r:id="rId21"/>
    <p:sldLayoutId id="2147483769" r:id="rId22"/>
    <p:sldLayoutId id="2147483750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27" r:id="rId37"/>
    <p:sldLayoutId id="2147483763" r:id="rId38"/>
    <p:sldLayoutId id="2147483783" r:id="rId39"/>
    <p:sldLayoutId id="2147483771" r:id="rId40"/>
    <p:sldLayoutId id="2147483772" r:id="rId41"/>
    <p:sldLayoutId id="2147483733" r:id="rId42"/>
    <p:sldLayoutId id="2147483776" r:id="rId43"/>
    <p:sldLayoutId id="2147483777" r:id="rId44"/>
    <p:sldLayoutId id="2147483778" r:id="rId45"/>
    <p:sldLayoutId id="2147483779" r:id="rId46"/>
    <p:sldLayoutId id="2147483780" r:id="rId47"/>
    <p:sldLayoutId id="2147483781" r:id="rId48"/>
    <p:sldLayoutId id="2147483782" r:id="rId49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6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3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Content Placeholder 3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Content Placeholder 3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Content Placeholder 3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Content Placeholder 36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Content Placeholder 37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Content Placeholder 38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Content Placeholder 39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Content Placeholder 40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Content Placeholder 41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0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3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1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21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idx="3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18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3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3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3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idx="3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idx="39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676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8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6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4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0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4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5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44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8328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265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106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6288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99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7509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393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336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9083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3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Content Placeholder 3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Content Placeholder 3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Content Placeholder 3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Content Placeholder 36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Content Placeholder 37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Content Placeholder 38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Content Placeholder 39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Content Placeholder 40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Content Placeholder 41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3503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1978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7930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1827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75447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52566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62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8757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8917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166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2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834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76146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9058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33898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7576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15641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544" y="102521"/>
            <a:ext cx="10036256" cy="761079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41176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739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1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4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962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master 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F3A9CD4B-3810-4D27-AE95-A3C559584B7E}" vid="{01625067-4F60-461B-A2C2-AC59EBBF88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PPT10TreatmentTemplete v2</Template>
  <TotalTime>965</TotalTime>
  <Words>0</Words>
  <Application>Microsoft Office PowerPoint</Application>
  <PresentationFormat>Custom</PresentationFormat>
  <Paragraphs>0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slide master 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temp</cp:lastModifiedBy>
  <cp:revision>224</cp:revision>
  <dcterms:created xsi:type="dcterms:W3CDTF">2015-09-06T10:33:33Z</dcterms:created>
  <dcterms:modified xsi:type="dcterms:W3CDTF">2016-05-30T12:56:09Z</dcterms:modified>
</cp:coreProperties>
</file>