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6" r:id="rId1"/>
  </p:sldMasterIdLst>
  <p:notesMasterIdLst>
    <p:notesMasterId r:id="rId66"/>
  </p:notesMasterIdLst>
  <p:handoutMasterIdLst>
    <p:handoutMasterId r:id="rId67"/>
  </p:handoutMasterIdLst>
  <p:sldIdLst>
    <p:sldId id="280" r:id="rId2"/>
    <p:sldId id="281" r:id="rId3"/>
    <p:sldId id="331" r:id="rId4"/>
    <p:sldId id="285" r:id="rId5"/>
    <p:sldId id="286" r:id="rId6"/>
    <p:sldId id="289" r:id="rId7"/>
    <p:sldId id="290" r:id="rId8"/>
    <p:sldId id="291" r:id="rId9"/>
    <p:sldId id="294" r:id="rId10"/>
    <p:sldId id="324" r:id="rId11"/>
    <p:sldId id="300" r:id="rId12"/>
    <p:sldId id="312" r:id="rId13"/>
    <p:sldId id="327" r:id="rId14"/>
    <p:sldId id="328" r:id="rId15"/>
    <p:sldId id="313" r:id="rId16"/>
    <p:sldId id="321" r:id="rId17"/>
    <p:sldId id="288" r:id="rId18"/>
    <p:sldId id="311" r:id="rId19"/>
    <p:sldId id="318" r:id="rId20"/>
    <p:sldId id="33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15" r:id="rId30"/>
    <p:sldId id="316" r:id="rId31"/>
    <p:sldId id="309" r:id="rId32"/>
    <p:sldId id="334" r:id="rId33"/>
    <p:sldId id="319" r:id="rId34"/>
    <p:sldId id="320" r:id="rId35"/>
    <p:sldId id="366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10" r:id="rId6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36" autoAdjust="0"/>
    <p:restoredTop sz="94711" autoAdjust="0"/>
  </p:normalViewPr>
  <p:slideViewPr>
    <p:cSldViewPr snapToGrid="0">
      <p:cViewPr varScale="1">
        <p:scale>
          <a:sx n="74" d="100"/>
          <a:sy n="74" d="100"/>
        </p:scale>
        <p:origin x="84" y="714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504"/>
    </p:cViewPr>
  </p:sorterViewPr>
  <p:notesViewPr>
    <p:cSldViewPr snapToGrid="0" showGuides="1">
      <p:cViewPr varScale="1">
        <p:scale>
          <a:sx n="88" d="100"/>
          <a:sy n="88" d="100"/>
        </p:scale>
        <p:origin x="93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CFFF-B64D-44A1-B93B-EB374512A30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AE51A-DE7B-4968-8597-D2BB2F59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835DFC2-4BC2-49F4-A1E7-02081E07FA14}" type="datetimeFigureOut">
              <a:rPr lang="he-IL" smtClean="0"/>
              <a:t>ט"ז/ניסן/תשע"ו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FA9BE3A-8DAB-4938-B92D-A0DC143FD8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637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10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Ave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</a:t>
            </a:r>
            <a:r>
              <a:rPr lang="en-US" sz="2000" b="1" dirty="0" err="1" smtClean="0"/>
              <a:t>Vx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Vy</a:t>
            </a:r>
            <a:r>
              <a:rPr lang="en-US" sz="2000" b="1" dirty="0" smtClean="0"/>
              <a:t> Average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15971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Vz Average for tre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Velocity </a:t>
            </a:r>
            <a:r>
              <a:rPr lang="en-US" sz="2400" dirty="0" err="1" smtClean="0"/>
              <a:t>Vx</a:t>
            </a:r>
            <a:r>
              <a:rPr lang="en-US" sz="2400" dirty="0" smtClean="0"/>
              <a:t> </a:t>
            </a:r>
            <a:r>
              <a:rPr lang="en-US" sz="2400" dirty="0" err="1" smtClean="0"/>
              <a:t>Vy</a:t>
            </a:r>
            <a:r>
              <a:rPr lang="en-US" sz="2400" dirty="0" smtClean="0"/>
              <a:t> Average for</a:t>
            </a:r>
            <a:r>
              <a:rPr lang="en-US" sz="2400" baseline="0" dirty="0" smtClean="0"/>
              <a:t> treatment</a:t>
            </a:r>
            <a:endParaRPr lang="he-IL" sz="2400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664414" y="1712140"/>
            <a:ext cx="87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Vx</a:t>
            </a:r>
            <a:r>
              <a:rPr lang="en-US" b="1" dirty="0" smtClean="0"/>
              <a:t>/</a:t>
            </a:r>
            <a:r>
              <a:rPr lang="en-US" b="1" dirty="0" err="1" smtClean="0"/>
              <a:t>Vy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26"/>
          </p:nvPr>
        </p:nvSpPr>
        <p:spPr>
          <a:xfrm>
            <a:off x="3490614" y="225497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4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85864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Acceleration Map</a:t>
            </a:r>
            <a:endParaRPr lang="he-IL" dirty="0"/>
          </a:p>
        </p:txBody>
      </p:sp>
      <p:sp>
        <p:nvSpPr>
          <p:cNvPr id="96" name="Title 1"/>
          <p:cNvSpPr txBox="1">
            <a:spLocks/>
          </p:cNvSpPr>
          <p:nvPr userDrawn="1"/>
        </p:nvSpPr>
        <p:spPr>
          <a:xfrm>
            <a:off x="4387255" y="721661"/>
            <a:ext cx="3546288" cy="51407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Acceleration Map</a:t>
            </a:r>
            <a:endParaRPr lang="he-IL" sz="2400" b="1" dirty="0"/>
          </a:p>
        </p:txBody>
      </p:sp>
      <p:sp>
        <p:nvSpPr>
          <p:cNvPr id="48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9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51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2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3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4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5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7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8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9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23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_X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85864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Acceleration Map</a:t>
            </a:r>
            <a:endParaRPr lang="he-IL" dirty="0"/>
          </a:p>
        </p:txBody>
      </p:sp>
      <p:sp>
        <p:nvSpPr>
          <p:cNvPr id="96" name="Title 1"/>
          <p:cNvSpPr txBox="1">
            <a:spLocks/>
          </p:cNvSpPr>
          <p:nvPr userDrawn="1"/>
        </p:nvSpPr>
        <p:spPr>
          <a:xfrm>
            <a:off x="4387255" y="721661"/>
            <a:ext cx="3546288" cy="51407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Acceleration X Map</a:t>
            </a:r>
            <a:endParaRPr lang="he-IL" sz="2400" b="1" dirty="0"/>
          </a:p>
        </p:txBody>
      </p:sp>
      <p:sp>
        <p:nvSpPr>
          <p:cNvPr id="48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9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51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2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3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4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5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7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8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9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31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_Y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85864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Acceleration Map</a:t>
            </a:r>
            <a:endParaRPr lang="he-IL" dirty="0"/>
          </a:p>
        </p:txBody>
      </p:sp>
      <p:sp>
        <p:nvSpPr>
          <p:cNvPr id="96" name="Title 1"/>
          <p:cNvSpPr txBox="1">
            <a:spLocks/>
          </p:cNvSpPr>
          <p:nvPr userDrawn="1"/>
        </p:nvSpPr>
        <p:spPr>
          <a:xfrm>
            <a:off x="4387255" y="721661"/>
            <a:ext cx="3546288" cy="51407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Acceleration_Y</a:t>
            </a:r>
            <a:r>
              <a:rPr lang="en-US" sz="2400" b="1" dirty="0" smtClean="0"/>
              <a:t> Map</a:t>
            </a:r>
            <a:endParaRPr lang="he-IL" sz="2400" b="1" dirty="0"/>
          </a:p>
        </p:txBody>
      </p:sp>
      <p:sp>
        <p:nvSpPr>
          <p:cNvPr id="48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9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51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2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3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4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5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7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8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9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528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Acceleration</a:t>
            </a:r>
            <a:endParaRPr lang="he-IL" sz="36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76075" y="868490"/>
            <a:ext cx="4004082" cy="47431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Acceleration</a:t>
            </a:r>
            <a:endParaRPr lang="he-IL" sz="2400" b="1" dirty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1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 Ax Ay A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dirty="0" smtClean="0"/>
              <a:t>Acceleration Ax Ay</a:t>
            </a:r>
            <a:endParaRPr lang="he-IL" sz="2400" b="1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789834" y="11008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872997" y="10679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1136830" y="5051780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1136831" y="2251431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2997119" y="141270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6918659" y="141270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2997119" y="421305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6918659" y="421305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smtClean="0"/>
              <a:t>Acceleration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70898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rdinated Motility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85864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Coordinated Motility Maps HGF</a:t>
            </a:r>
            <a:endParaRPr lang="he-IL" dirty="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4492250" y="796472"/>
            <a:ext cx="3207499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Coordinated Motility Map</a:t>
            </a:r>
            <a:endParaRPr lang="he-IL" sz="2000" b="1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9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3945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rdinated Motilit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Coordinated Motility</a:t>
            </a:r>
            <a:endParaRPr lang="he-IL" sz="36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76075" y="868490"/>
            <a:ext cx="4004082" cy="47431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Coordinated Motility </a:t>
            </a:r>
            <a:endParaRPr lang="he-IL" sz="2400" b="1" dirty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4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Displa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Track Displacement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Track Displacement</a:t>
            </a:r>
            <a:endParaRPr lang="he-IL" sz="24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26"/>
          </p:nvPr>
        </p:nvSpPr>
        <p:spPr>
          <a:xfrm>
            <a:off x="2796068" y="1706330"/>
            <a:ext cx="6599865" cy="44531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3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n Plot X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40677" y="131316"/>
            <a:ext cx="12154946" cy="590550"/>
          </a:xfrm>
        </p:spPr>
        <p:txBody>
          <a:bodyPr>
            <a:noAutofit/>
          </a:bodyPr>
          <a:lstStyle>
            <a:lvl1pPr algn="ctr">
              <a:defRPr sz="2800"/>
            </a:lvl1pPr>
          </a:lstStyle>
          <a:p>
            <a:r>
              <a:rPr lang="en-US" sz="3000" dirty="0" smtClean="0"/>
              <a:t>The Effect of </a:t>
            </a:r>
            <a:r>
              <a:rPr lang="en-US" sz="3000" b="1" dirty="0" smtClean="0"/>
              <a:t>HGF/SF</a:t>
            </a:r>
            <a:r>
              <a:rPr lang="en-US" sz="3000" dirty="0" smtClean="0"/>
              <a:t> on group cell motility</a:t>
            </a:r>
            <a:br>
              <a:rPr lang="en-US" sz="3000" dirty="0" smtClean="0"/>
            </a:br>
            <a:r>
              <a:rPr lang="en-US" sz="3000" dirty="0" smtClean="0"/>
              <a:t>Dose Dependency Sun Plots</a:t>
            </a:r>
            <a:endParaRPr lang="en-US" sz="30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Sun Plot XY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575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Displacement X,Y,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491556" y="82728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Track Displacement X,Y</a:t>
            </a:r>
            <a:endParaRPr lang="he-IL" sz="2400" b="1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930634" y="15744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852175" y="15744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2413972" y="2017544"/>
            <a:ext cx="3753405" cy="32494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6335513" y="2017544"/>
            <a:ext cx="3753405" cy="32494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3600" baseline="0"/>
            </a:lvl1pPr>
          </a:lstStyle>
          <a:p>
            <a:pPr algn="ctr"/>
            <a:r>
              <a:rPr lang="en-US" sz="2400" dirty="0" smtClean="0"/>
              <a:t>Track Displacement X,Y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47690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Displacement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Track Displacement Square</a:t>
            </a:r>
            <a:endParaRPr lang="he-IL" sz="2400" b="1" dirty="0"/>
          </a:p>
        </p:txBody>
      </p:sp>
      <p:sp>
        <p:nvSpPr>
          <p:cNvPr id="25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3600" baseline="0"/>
            </a:lvl1pPr>
          </a:lstStyle>
          <a:p>
            <a:pPr algn="ctr"/>
            <a:r>
              <a:rPr lang="en-US" sz="2400" dirty="0" smtClean="0"/>
              <a:t>Track Displacement Square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1081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MSD</a:t>
            </a:r>
            <a:endParaRPr lang="he-IL" sz="2400" b="1" dirty="0"/>
          </a:p>
        </p:txBody>
      </p:sp>
      <p:sp>
        <p:nvSpPr>
          <p:cNvPr id="20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3600" b="1" baseline="0"/>
            </a:lvl1pPr>
          </a:lstStyle>
          <a:p>
            <a:pPr algn="ctr"/>
            <a:r>
              <a:rPr lang="en-US" sz="2400" dirty="0" smtClean="0"/>
              <a:t>Track MSD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453927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rectional 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Directional Change HGF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Directional Change</a:t>
            </a:r>
            <a:endParaRPr lang="he-IL" sz="24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3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 userDrawn="1"/>
        </p:nvSpPr>
        <p:spPr>
          <a:xfrm>
            <a:off x="1530679" y="692218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Volume</a:t>
            </a:r>
            <a:endParaRPr lang="he-IL" sz="2400" b="1" dirty="0"/>
          </a:p>
        </p:txBody>
      </p:sp>
      <p:sp>
        <p:nvSpPr>
          <p:cNvPr id="26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44879" y="-6798"/>
            <a:ext cx="10515600" cy="959297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Volume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74071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lip_ob + Ellip_p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44879" y="-6798"/>
            <a:ext cx="10515600" cy="959297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Ellipsoid oblate &amp; </a:t>
            </a:r>
            <a:r>
              <a:rPr lang="en-US" sz="3600" dirty="0" err="1" smtClean="0"/>
              <a:t>prolate</a:t>
            </a:r>
            <a:r>
              <a:rPr lang="en-US" sz="3600" dirty="0" smtClean="0"/>
              <a:t> HGF</a:t>
            </a:r>
            <a:endParaRPr lang="he-IL" sz="36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30679" y="590550"/>
            <a:ext cx="9144000" cy="67627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Ellip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ob</a:t>
            </a:r>
            <a:r>
              <a:rPr lang="en-US" sz="2400" b="1" dirty="0" smtClean="0"/>
              <a:t> &amp; </a:t>
            </a:r>
            <a:r>
              <a:rPr lang="en-US" sz="2400" b="1" dirty="0" err="1" smtClean="0"/>
              <a:t>pr</a:t>
            </a:r>
            <a:endParaRPr lang="he-IL" sz="2400" b="1" dirty="0"/>
          </a:p>
        </p:txBody>
      </p:sp>
      <p:sp>
        <p:nvSpPr>
          <p:cNvPr id="44" name="TextBox 43"/>
          <p:cNvSpPr txBox="1"/>
          <p:nvPr userDrawn="1"/>
        </p:nvSpPr>
        <p:spPr>
          <a:xfrm rot="16200000">
            <a:off x="-412708" y="5070800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Ellip_prolate</a:t>
            </a:r>
            <a:endParaRPr lang="en-US" sz="1600" b="1" dirty="0" smtClean="0"/>
          </a:p>
        </p:txBody>
      </p:sp>
      <p:sp>
        <p:nvSpPr>
          <p:cNvPr id="45" name="TextBox 44"/>
          <p:cNvSpPr txBox="1"/>
          <p:nvPr userDrawn="1"/>
        </p:nvSpPr>
        <p:spPr>
          <a:xfrm rot="16200000">
            <a:off x="-412708" y="2399418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Ellip_oblate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1530679" y="1379185"/>
            <a:ext cx="3445358" cy="2379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7"/>
          </p:nvPr>
        </p:nvSpPr>
        <p:spPr>
          <a:xfrm>
            <a:off x="6914297" y="1434192"/>
            <a:ext cx="3445358" cy="2379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8"/>
          </p:nvPr>
        </p:nvSpPr>
        <p:spPr>
          <a:xfrm>
            <a:off x="1530679" y="3995560"/>
            <a:ext cx="3445358" cy="2379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9"/>
          </p:nvPr>
        </p:nvSpPr>
        <p:spPr>
          <a:xfrm>
            <a:off x="6914297" y="3995560"/>
            <a:ext cx="3445358" cy="2379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6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centri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Eccentricity HGF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Eccentricity</a:t>
            </a:r>
            <a:endParaRPr lang="he-IL" sz="2400" b="1" dirty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9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heri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err="1" smtClean="0"/>
              <a:t>Sphericity</a:t>
            </a:r>
            <a:r>
              <a:rPr lang="en-US" sz="3600" dirty="0" smtClean="0"/>
              <a:t> HGF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Sphericity</a:t>
            </a:r>
            <a:endParaRPr lang="he-IL" sz="2400" b="1" dirty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3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/B/C_Axis_L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31752"/>
            <a:ext cx="10515600" cy="435421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Ellipsoid Axis HGF</a:t>
            </a:r>
            <a:endParaRPr lang="he-IL" sz="3600" dirty="0"/>
          </a:p>
        </p:txBody>
      </p:sp>
      <p:sp>
        <p:nvSpPr>
          <p:cNvPr id="44" name="Title 1"/>
          <p:cNvSpPr txBox="1">
            <a:spLocks/>
          </p:cNvSpPr>
          <p:nvPr userDrawn="1"/>
        </p:nvSpPr>
        <p:spPr>
          <a:xfrm>
            <a:off x="4754629" y="467173"/>
            <a:ext cx="2547427" cy="4964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Axis B/C </a:t>
            </a:r>
            <a:r>
              <a:rPr lang="en-US" sz="2400" b="1" dirty="0" err="1" smtClean="0"/>
              <a:t>Leng</a:t>
            </a:r>
            <a:endParaRPr lang="he-IL" sz="2400" b="1" dirty="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473646" y="986301"/>
            <a:ext cx="110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 axis</a:t>
            </a:r>
            <a:endParaRPr lang="en-US" b="1" dirty="0"/>
          </a:p>
        </p:txBody>
      </p:sp>
      <p:sp>
        <p:nvSpPr>
          <p:cNvPr id="54" name="TextBox 53"/>
          <p:cNvSpPr txBox="1"/>
          <p:nvPr userDrawn="1"/>
        </p:nvSpPr>
        <p:spPr>
          <a:xfrm>
            <a:off x="7294308" y="986301"/>
            <a:ext cx="130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 axis</a:t>
            </a:r>
            <a:endParaRPr lang="en-US" b="1" dirty="0"/>
          </a:p>
        </p:txBody>
      </p:sp>
      <p:sp>
        <p:nvSpPr>
          <p:cNvPr id="55" name="TextBox 54"/>
          <p:cNvSpPr txBox="1"/>
          <p:nvPr userDrawn="1"/>
        </p:nvSpPr>
        <p:spPr>
          <a:xfrm rot="16200000">
            <a:off x="514530" y="5015794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56" name="TextBox 55"/>
          <p:cNvSpPr txBox="1"/>
          <p:nvPr userDrawn="1"/>
        </p:nvSpPr>
        <p:spPr>
          <a:xfrm rot="16200000">
            <a:off x="514531" y="2215445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/>
          </p:nvPr>
        </p:nvSpPr>
        <p:spPr>
          <a:xfrm>
            <a:off x="2549859" y="1328104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9" name="Content Placeholder 2"/>
          <p:cNvSpPr>
            <a:spLocks noGrp="1"/>
          </p:cNvSpPr>
          <p:nvPr>
            <p:ph idx="28"/>
          </p:nvPr>
        </p:nvSpPr>
        <p:spPr>
          <a:xfrm>
            <a:off x="6471400" y="1346271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1" name="Content Placeholder 2"/>
          <p:cNvSpPr>
            <a:spLocks noGrp="1"/>
          </p:cNvSpPr>
          <p:nvPr>
            <p:ph idx="30"/>
          </p:nvPr>
        </p:nvSpPr>
        <p:spPr>
          <a:xfrm>
            <a:off x="2549859" y="3847821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2" name="Content Placeholder 2"/>
          <p:cNvSpPr>
            <a:spLocks noGrp="1"/>
          </p:cNvSpPr>
          <p:nvPr>
            <p:ph idx="31"/>
          </p:nvPr>
        </p:nvSpPr>
        <p:spPr>
          <a:xfrm>
            <a:off x="6471400" y="3865988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2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lip B Axis proj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Ellips</a:t>
            </a:r>
            <a:r>
              <a:rPr lang="en-US" sz="2400" b="1" dirty="0" smtClean="0"/>
              <a:t> B Axis projection</a:t>
            </a:r>
            <a:endParaRPr lang="he-IL" sz="2400" b="1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802534" y="10461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885697" y="10461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1100544" y="5194508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1100545" y="2394159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2960833" y="150285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6882373" y="150334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2960833" y="4022574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6882373" y="4023064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95156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map V(x,y,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-7986"/>
            <a:ext cx="12192000" cy="529622"/>
          </a:xfrm>
        </p:spPr>
        <p:txBody>
          <a:bodyPr>
            <a:noAutofit/>
          </a:bodyPr>
          <a:lstStyle>
            <a:lvl1pPr algn="ctr">
              <a:defRPr sz="2800"/>
            </a:lvl1pPr>
          </a:lstStyle>
          <a:p>
            <a:r>
              <a:rPr lang="en-US" sz="3600" dirty="0" smtClean="0"/>
              <a:t>Velocity maps V(</a:t>
            </a:r>
            <a:r>
              <a:rPr lang="en-US" sz="3600" dirty="0" err="1" smtClean="0"/>
              <a:t>x,y</a:t>
            </a:r>
            <a:r>
              <a:rPr lang="en-US" sz="3600" dirty="0" smtClean="0"/>
              <a:t>) HGF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map V (</a:t>
            </a:r>
            <a:r>
              <a:rPr lang="en-US" sz="2000" b="1" dirty="0" err="1" smtClean="0"/>
              <a:t>x,y</a:t>
            </a:r>
            <a:r>
              <a:rPr lang="en-US" sz="2000" b="1" dirty="0" smtClean="0"/>
              <a:t>)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307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lip C Axis proj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Ellip</a:t>
            </a:r>
            <a:r>
              <a:rPr lang="en-US" sz="2400" b="1" dirty="0" smtClean="0"/>
              <a:t> C Axis projection</a:t>
            </a:r>
            <a:endParaRPr lang="he-IL" sz="2400" b="1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196234" y="11718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8279397" y="11008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1543230" y="5122796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1543231" y="2322447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3403519" y="1431145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7325059" y="1431635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3403519" y="3950862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7325059" y="3951352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10375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r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3175"/>
            <a:ext cx="10515600" cy="1036177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 sz="24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Bar Graphs</a:t>
            </a:r>
            <a:endParaRPr lang="he-IL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33"/>
          </p:nvPr>
        </p:nvSpPr>
        <p:spPr>
          <a:xfrm>
            <a:off x="2405228" y="1662226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34"/>
          </p:nvPr>
        </p:nvSpPr>
        <p:spPr>
          <a:xfrm>
            <a:off x="7232104" y="1680619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35"/>
          </p:nvPr>
        </p:nvSpPr>
        <p:spPr>
          <a:xfrm>
            <a:off x="602704" y="4597653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36"/>
          </p:nvPr>
        </p:nvSpPr>
        <p:spPr>
          <a:xfrm>
            <a:off x="4630794" y="4605535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37"/>
          </p:nvPr>
        </p:nvSpPr>
        <p:spPr>
          <a:xfrm>
            <a:off x="8446049" y="4605534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3011496" y="1233622"/>
            <a:ext cx="2027464" cy="29456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baseline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TrackLength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7124607" y="1166199"/>
            <a:ext cx="3454993" cy="45391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Linearity of forward progression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664075" y="4329576"/>
            <a:ext cx="3178629" cy="275958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straight line speed</a:t>
            </a: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4818758" y="4415544"/>
            <a:ext cx="3052036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b="1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curvilinear speed</a:t>
            </a:r>
            <a:endParaRPr lang="he-IL" sz="2000" b="1" i="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i="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2000" b="1" i="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i="0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9089853" y="4415545"/>
            <a:ext cx="2263947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Confinement ratio</a:t>
            </a: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2846939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3175"/>
            <a:ext cx="10515600" cy="1036177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 sz="24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Bar Graphs</a:t>
            </a:r>
            <a:endParaRPr lang="he-IL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33"/>
          </p:nvPr>
        </p:nvSpPr>
        <p:spPr>
          <a:xfrm>
            <a:off x="150335" y="1711959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558807" y="1412797"/>
            <a:ext cx="2027464" cy="29456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Starting time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2858175" y="1066500"/>
            <a:ext cx="3275116" cy="45391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Starting value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5864046" y="1547785"/>
            <a:ext cx="3178629" cy="275958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Ending time</a:t>
            </a: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9162924" y="1667669"/>
            <a:ext cx="2263947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Ending value</a:t>
            </a: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1651325" y="4295322"/>
            <a:ext cx="2263947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2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Maximum height</a:t>
            </a:r>
            <a:endParaRPr lang="he-IL" sz="8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180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1800" dirty="0"/>
          </a:p>
        </p:txBody>
      </p:sp>
      <p:sp>
        <p:nvSpPr>
          <p:cNvPr id="17" name="Content Placeholder 2"/>
          <p:cNvSpPr>
            <a:spLocks noGrp="1"/>
          </p:cNvSpPr>
          <p:nvPr>
            <p:ph idx="34"/>
          </p:nvPr>
        </p:nvSpPr>
        <p:spPr>
          <a:xfrm>
            <a:off x="3093758" y="1725561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35"/>
          </p:nvPr>
        </p:nvSpPr>
        <p:spPr>
          <a:xfrm>
            <a:off x="6058415" y="1721684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36"/>
          </p:nvPr>
        </p:nvSpPr>
        <p:spPr>
          <a:xfrm>
            <a:off x="9012455" y="1711959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37"/>
          </p:nvPr>
        </p:nvSpPr>
        <p:spPr>
          <a:xfrm>
            <a:off x="1460304" y="4653854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38"/>
          </p:nvPr>
        </p:nvSpPr>
        <p:spPr>
          <a:xfrm>
            <a:off x="4430486" y="4650494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39"/>
          </p:nvPr>
        </p:nvSpPr>
        <p:spPr>
          <a:xfrm>
            <a:off x="7411270" y="4653854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4495733" y="4282443"/>
            <a:ext cx="2263947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2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Maximum height</a:t>
            </a:r>
            <a:endParaRPr lang="he-IL" sz="8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180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1800" dirty="0"/>
          </a:p>
        </p:txBody>
      </p:sp>
      <p:sp>
        <p:nvSpPr>
          <p:cNvPr id="25" name="Title 1"/>
          <p:cNvSpPr txBox="1">
            <a:spLocks/>
          </p:cNvSpPr>
          <p:nvPr userDrawn="1"/>
        </p:nvSpPr>
        <p:spPr>
          <a:xfrm>
            <a:off x="7453361" y="4282442"/>
            <a:ext cx="2802317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2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Full width half maximum</a:t>
            </a:r>
            <a:endParaRPr lang="he-IL" sz="8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180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135288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taneous Sp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Mean Curvilinear Speed Bar Graphs HGF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1063313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Instantaneous Speed</a:t>
            </a:r>
            <a:endParaRPr lang="en-US" sz="2400" b="1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2363152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2357641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0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taneous_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Mean Curvilinear Speed Bar Graphs HGF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1089071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Instantaneous Angle</a:t>
            </a:r>
            <a:endParaRPr lang="en-US" sz="2400" b="1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2298759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2293248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61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989657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Layers:</a:t>
            </a:r>
            <a:r>
              <a:rPr lang="en-US" sz="2000" b="1" baseline="0" dirty="0" smtClean="0"/>
              <a:t> width 30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42573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42573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42573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42573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42573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98168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95397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97453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95397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94566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7895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899504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Layers width 30 sun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438614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438614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438614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438614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438614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994561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96685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987417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96685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958539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182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1004307"/>
            <a:ext cx="3055438" cy="304267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Layers</a:t>
            </a:r>
            <a:r>
              <a:rPr lang="en-US" sz="2000" b="1" baseline="0" dirty="0" smtClean="0"/>
              <a:t> width 30 absolute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670436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670436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670436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670436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670436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422638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4198674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4219239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4198674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4190361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355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912383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Layers</a:t>
            </a:r>
            <a:r>
              <a:rPr lang="en-US" sz="2000" b="1" baseline="0" dirty="0" smtClean="0"/>
              <a:t> width 30 average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399977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399977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399977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399977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399977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955924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92821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9487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92821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9199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741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82000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Area collective Migration absolute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528767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528767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528767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528767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528767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4084714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405700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407757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405700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404869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049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map V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140456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maps V(x) HGF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map </a:t>
            </a:r>
            <a:r>
              <a:rPr lang="en-US" sz="2000" b="1" dirty="0" err="1" smtClean="0"/>
              <a:t>Vx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7038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807127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Area collective Migration sun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528767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528767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528767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528767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528767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4084714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405700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407757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405700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404869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118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Area collective Migration time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0963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777861" y="724617"/>
            <a:ext cx="4649636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baseline="0" dirty="0" smtClean="0"/>
              <a:t>Area Collective Migration Overlay Graph</a:t>
            </a:r>
            <a:endParaRPr lang="he-IL" sz="20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9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MSD</a:t>
            </a:r>
            <a:r>
              <a:rPr lang="en-US" sz="2000" b="1" baseline="0" dirty="0" smtClean="0"/>
              <a:t> correlation time</a:t>
            </a:r>
            <a:endParaRPr lang="he-IL" sz="2000" b="1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0139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MSD</a:t>
            </a:r>
            <a:r>
              <a:rPr lang="en-US" sz="2000" b="1" baseline="0" dirty="0" smtClean="0"/>
              <a:t> correlation absolute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1739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MSD</a:t>
            </a:r>
            <a:r>
              <a:rPr lang="en-US" sz="2000" b="1" baseline="0" dirty="0" smtClean="0"/>
              <a:t> correlation time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5584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874576" y="561975"/>
            <a:ext cx="4456205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baseline="0" dirty="0" smtClean="0"/>
              <a:t>Area to MSD parameters Overlay Graph</a:t>
            </a:r>
            <a:endParaRPr lang="he-IL" sz="20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11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absolute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6718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sun</a:t>
            </a:r>
            <a:endParaRPr lang="he-IL" sz="2000" b="1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1190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time</a:t>
            </a:r>
            <a:endParaRPr lang="he-IL" sz="2000" b="1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4700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map 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99512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maps V(y) HGF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map </a:t>
            </a:r>
            <a:r>
              <a:rPr lang="en-US" sz="2000" b="1" dirty="0" err="1" smtClean="0"/>
              <a:t>Vy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8402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4494364" y="619110"/>
            <a:ext cx="3455389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2000" dirty="0" smtClean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890365" y="806381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baseline="0" dirty="0" smtClean="0"/>
              <a:t>Area To </a:t>
            </a:r>
            <a:r>
              <a:rPr lang="en-US" sz="2000" b="1" baseline="0" dirty="0" err="1" smtClean="0"/>
              <a:t>Sphericity</a:t>
            </a:r>
            <a:r>
              <a:rPr lang="en-US" sz="2000" b="1" baseline="0" dirty="0" smtClean="0"/>
              <a:t> correlation graph</a:t>
            </a:r>
            <a:endParaRPr lang="he-IL" sz="20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3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Velocity </a:t>
            </a:r>
            <a:r>
              <a:rPr lang="en-US" sz="2000" b="1" baseline="0" dirty="0" smtClean="0"/>
              <a:t>correlation absolute</a:t>
            </a:r>
            <a:endParaRPr lang="he-IL" sz="2000" b="1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9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2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4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5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0336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Velocity </a:t>
            </a:r>
            <a:r>
              <a:rPr lang="en-US" sz="2000" b="1" baseline="0" dirty="0" smtClean="0"/>
              <a:t>correlation sun</a:t>
            </a:r>
            <a:endParaRPr lang="he-IL" sz="2000" b="1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0511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Velocity </a:t>
            </a:r>
            <a:r>
              <a:rPr lang="en-US" sz="2000" b="1" baseline="0" dirty="0" smtClean="0"/>
              <a:t>correlation time</a:t>
            </a:r>
            <a:endParaRPr lang="he-IL" sz="2000" b="1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358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4494364" y="619110"/>
            <a:ext cx="3455389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2000" dirty="0" smtClean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870877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baseline="0" dirty="0" smtClean="0"/>
              <a:t>Area To Velocity correlation graph</a:t>
            </a:r>
            <a:endParaRPr lang="he-IL" sz="20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0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Collectivity </a:t>
            </a:r>
            <a:r>
              <a:rPr lang="en-US" sz="2000" b="1" baseline="0" dirty="0" smtClean="0"/>
              <a:t>correlation absolute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317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Collectivity </a:t>
            </a:r>
            <a:r>
              <a:rPr lang="en-US" sz="2000" b="1" baseline="0" dirty="0" smtClean="0"/>
              <a:t>correlation sun</a:t>
            </a:r>
            <a:endParaRPr lang="he-IL" sz="2000" b="1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903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Collectivity </a:t>
            </a:r>
            <a:r>
              <a:rPr lang="en-US" sz="2000" b="1" baseline="0" dirty="0" smtClean="0"/>
              <a:t>correlation time</a:t>
            </a:r>
            <a:endParaRPr lang="he-IL" sz="2000" b="1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0675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4494364" y="619110"/>
            <a:ext cx="3455389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2000" dirty="0" smtClean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870877" y="676245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850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baseline="0" dirty="0" smtClean="0"/>
              <a:t>Velocity To Collectivity correlation graph</a:t>
            </a:r>
            <a:endParaRPr lang="he-IL" sz="2400" b="1" dirty="0" smtClean="0"/>
          </a:p>
          <a:p>
            <a:pPr algn="ctr"/>
            <a:endParaRPr lang="he-IL" sz="2400" dirty="0"/>
          </a:p>
        </p:txBody>
      </p:sp>
      <p:sp>
        <p:nvSpPr>
          <p:cNvPr id="7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10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MSD </a:t>
            </a:r>
            <a:r>
              <a:rPr lang="en-US" sz="2000" b="1" baseline="0" dirty="0" smtClean="0"/>
              <a:t>correlation absolute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5529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76075" y="868490"/>
            <a:ext cx="4004082" cy="47431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Velocity</a:t>
            </a:r>
            <a:endParaRPr lang="he-IL" sz="2400" b="1" dirty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4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486150" y="619110"/>
            <a:ext cx="4923064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000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MSD </a:t>
            </a:r>
            <a:r>
              <a:rPr lang="en-US" sz="2000" b="1" baseline="0" dirty="0" smtClean="0"/>
              <a:t>correlation sun</a:t>
            </a:r>
            <a:endParaRPr lang="he-IL" sz="2000" b="1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39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486150" y="619110"/>
            <a:ext cx="4923064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000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MSD </a:t>
            </a:r>
            <a:r>
              <a:rPr lang="en-US" sz="2000" b="1" baseline="0" dirty="0" smtClean="0"/>
              <a:t>correlation time</a:t>
            </a:r>
            <a:endParaRPr lang="he-IL" sz="2000" b="1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0449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4494364" y="619110"/>
            <a:ext cx="3455389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2000" dirty="0" smtClean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870877" y="851285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850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baseline="0" dirty="0" smtClean="0"/>
              <a:t>Velocity To Collectivity correlation graph</a:t>
            </a:r>
            <a:endParaRPr lang="he-IL" sz="2400" b="1" dirty="0" smtClean="0"/>
          </a:p>
          <a:p>
            <a:pPr algn="ctr"/>
            <a:endParaRPr lang="he-IL" sz="24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65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absolute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276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486150" y="619110"/>
            <a:ext cx="4923064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000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sun</a:t>
            </a:r>
            <a:endParaRPr lang="he-IL" sz="2000" b="1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996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486150" y="619110"/>
            <a:ext cx="4923064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000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time</a:t>
            </a:r>
            <a:endParaRPr lang="he-IL" sz="2000" b="1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1192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4494364" y="619110"/>
            <a:ext cx="3455389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2000" dirty="0" smtClean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870877" y="806381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850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baseline="0" dirty="0" smtClean="0"/>
              <a:t>Velocity To </a:t>
            </a:r>
            <a:r>
              <a:rPr lang="en-US" sz="2400" b="1" baseline="0" dirty="0" err="1" smtClean="0"/>
              <a:t>Sphericity</a:t>
            </a:r>
            <a:r>
              <a:rPr lang="en-US" sz="2400" b="1" baseline="0" dirty="0" smtClean="0"/>
              <a:t> correlation graph</a:t>
            </a:r>
            <a:endParaRPr lang="he-IL" sz="24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0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er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3641275" y="0"/>
            <a:ext cx="5416461" cy="442464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75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Cluster</a:t>
            </a:r>
            <a:r>
              <a:rPr lang="en-US" sz="4000" baseline="0" dirty="0" smtClean="0"/>
              <a:t> Analysis</a:t>
            </a:r>
            <a:endParaRPr lang="he-IL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10550"/>
            <a:ext cx="12192000" cy="6547449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17748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V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24000" y="808636"/>
            <a:ext cx="9144000" cy="45070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Velocity </a:t>
            </a:r>
            <a:r>
              <a:rPr lang="en-US" sz="2400" dirty="0" err="1" smtClean="0"/>
              <a:t>Vx</a:t>
            </a:r>
            <a:r>
              <a:rPr lang="en-US" sz="2400" dirty="0" smtClean="0"/>
              <a:t> </a:t>
            </a:r>
            <a:r>
              <a:rPr lang="en-US" sz="2400" dirty="0" err="1" smtClean="0"/>
              <a:t>Vy</a:t>
            </a:r>
            <a:endParaRPr lang="he-IL" sz="2400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757519" y="11507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Vx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679059" y="11507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Vy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781270" y="5234959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802228" y="2468311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2662517" y="16295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6584057" y="16295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2641559" y="4396236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6563099" y="4396236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28310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Absol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380877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</a:t>
            </a:r>
            <a:r>
              <a:rPr lang="en-US" sz="2000" b="1" dirty="0" err="1" smtClean="0"/>
              <a:t>Vx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Vy</a:t>
            </a:r>
            <a:r>
              <a:rPr lang="en-US" sz="2000" b="1" dirty="0" smtClean="0"/>
              <a:t> Absolute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96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</a:t>
            </a:r>
            <a:r>
              <a:rPr lang="en-US" sz="2000" b="1" dirty="0" err="1" smtClean="0"/>
              <a:t>Vx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Vy</a:t>
            </a:r>
            <a:r>
              <a:rPr lang="en-US" sz="2000" b="1" dirty="0" smtClean="0"/>
              <a:t> sun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22323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0"/>
          </p:nvPr>
        </p:nvSpPr>
        <p:spPr>
          <a:xfrm>
            <a:off x="2667995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5013667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2"/>
          </p:nvPr>
        </p:nvSpPr>
        <p:spPr>
          <a:xfrm>
            <a:off x="7359339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9705011" y="1168155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323708" y="3724102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2665224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5006740" y="3716958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7"/>
          </p:nvPr>
        </p:nvSpPr>
        <p:spPr>
          <a:xfrm>
            <a:off x="7348256" y="3696393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8"/>
          </p:nvPr>
        </p:nvSpPr>
        <p:spPr>
          <a:xfrm>
            <a:off x="9705011" y="3688080"/>
            <a:ext cx="2193272" cy="1918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29027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B064D-D44D-4C8E-8D12-B95359EE1681}" type="datetimeFigureOut">
              <a:rPr lang="he-IL" smtClean="0"/>
              <a:t>ט"ז/ניסן/תשע"ו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5878-74D6-4A36-B051-D388D3B0B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103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34" r:id="rId2"/>
    <p:sldLayoutId id="2147483711" r:id="rId3"/>
    <p:sldLayoutId id="2147483712" r:id="rId4"/>
    <p:sldLayoutId id="2147483713" r:id="rId5"/>
    <p:sldLayoutId id="2147483715" r:id="rId6"/>
    <p:sldLayoutId id="2147483716" r:id="rId7"/>
    <p:sldLayoutId id="2147483751" r:id="rId8"/>
    <p:sldLayoutId id="2147483757" r:id="rId9"/>
    <p:sldLayoutId id="2147483760" r:id="rId10"/>
    <p:sldLayoutId id="2147483754" r:id="rId11"/>
    <p:sldLayoutId id="2147483765" r:id="rId12"/>
    <p:sldLayoutId id="2147483774" r:id="rId13"/>
    <p:sldLayoutId id="2147483775" r:id="rId14"/>
    <p:sldLayoutId id="2147483766" r:id="rId15"/>
    <p:sldLayoutId id="2147483773" r:id="rId16"/>
    <p:sldLayoutId id="2147483714" r:id="rId17"/>
    <p:sldLayoutId id="2147483764" r:id="rId18"/>
    <p:sldLayoutId id="2147483728" r:id="rId19"/>
    <p:sldLayoutId id="2147483770" r:id="rId20"/>
    <p:sldLayoutId id="2147483750" r:id="rId21"/>
    <p:sldLayoutId id="2147483717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68" r:id="rId29"/>
    <p:sldLayoutId id="2147483769" r:id="rId30"/>
    <p:sldLayoutId id="2147483806" r:id="rId31"/>
    <p:sldLayoutId id="2147483763" r:id="rId32"/>
    <p:sldLayoutId id="2147483771" r:id="rId33"/>
    <p:sldLayoutId id="2147483772" r:id="rId34"/>
    <p:sldLayoutId id="2147483807" r:id="rId35"/>
    <p:sldLayoutId id="2147483727" r:id="rId36"/>
    <p:sldLayoutId id="2147483776" r:id="rId37"/>
    <p:sldLayoutId id="2147483777" r:id="rId38"/>
    <p:sldLayoutId id="2147483778" r:id="rId39"/>
    <p:sldLayoutId id="2147483779" r:id="rId40"/>
    <p:sldLayoutId id="2147483780" r:id="rId41"/>
    <p:sldLayoutId id="2147483781" r:id="rId42"/>
    <p:sldLayoutId id="2147483782" r:id="rId43"/>
    <p:sldLayoutId id="2147483783" r:id="rId44"/>
    <p:sldLayoutId id="2147483808" r:id="rId45"/>
    <p:sldLayoutId id="2147483784" r:id="rId46"/>
    <p:sldLayoutId id="2147483786" r:id="rId47"/>
    <p:sldLayoutId id="2147483787" r:id="rId48"/>
    <p:sldLayoutId id="2147483809" r:id="rId49"/>
    <p:sldLayoutId id="2147483789" r:id="rId50"/>
    <p:sldLayoutId id="2147483790" r:id="rId51"/>
    <p:sldLayoutId id="2147483791" r:id="rId52"/>
    <p:sldLayoutId id="2147483810" r:id="rId53"/>
    <p:sldLayoutId id="2147483793" r:id="rId54"/>
    <p:sldLayoutId id="2147483794" r:id="rId55"/>
    <p:sldLayoutId id="2147483795" r:id="rId56"/>
    <p:sldLayoutId id="2147483811" r:id="rId57"/>
    <p:sldLayoutId id="2147483797" r:id="rId58"/>
    <p:sldLayoutId id="2147483798" r:id="rId59"/>
    <p:sldLayoutId id="2147483799" r:id="rId60"/>
    <p:sldLayoutId id="2147483812" r:id="rId61"/>
    <p:sldLayoutId id="2147483801" r:id="rId62"/>
    <p:sldLayoutId id="2147483802" r:id="rId63"/>
    <p:sldLayoutId id="2147483803" r:id="rId64"/>
    <p:sldLayoutId id="2147483813" r:id="rId65"/>
    <p:sldLayoutId id="2147483805" r:id="rId66"/>
    <p:sldLayoutId id="2147483733" r:id="rId67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6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5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49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32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6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06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16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33566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5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92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81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76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18259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596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27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62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012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70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84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76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3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00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1751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84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708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3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idx="3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idx="3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idx="3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5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b="1" dirty="0"/>
          </a:p>
        </p:txBody>
      </p:sp>
      <p:sp>
        <p:nvSpPr>
          <p:cNvPr id="19" name="Content Placeholder 18"/>
          <p:cNvSpPr>
            <a:spLocks noGrp="1"/>
          </p:cNvSpPr>
          <p:nvPr>
            <p:ph idx="3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idx="3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idx="3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idx="3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4" name="Content Placeholder 23"/>
          <p:cNvSpPr>
            <a:spLocks noGrp="1"/>
          </p:cNvSpPr>
          <p:nvPr>
            <p:ph idx="3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5" name="Content Placeholder 24"/>
          <p:cNvSpPr>
            <a:spLocks noGrp="1"/>
          </p:cNvSpPr>
          <p:nvPr>
            <p:ph idx="39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8209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18" name="Content Placeholder 17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9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15" name="Content Placeholder 1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66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0" y="226451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47" name="Content Placeholder 4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8" name="Content Placeholder 47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9" name="Content Placeholder 48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0" name="Content Placeholder 49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1" name="Content Placeholder 50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2" name="Content Placeholder 51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3" name="Content Placeholder 52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4" name="Content Placeholder 53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5" name="Content Placeholder 5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6" name="Content Placeholder 55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62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" y="329483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97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303" y="329483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50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249858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322323" y="1396760"/>
            <a:ext cx="2193272" cy="1918638"/>
          </a:xfrm>
        </p:spPr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>
          <a:xfrm>
            <a:off x="2667995" y="1396760"/>
            <a:ext cx="2193272" cy="1918638"/>
          </a:xfrm>
        </p:spPr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>
          <a:xfrm>
            <a:off x="5013667" y="1396760"/>
            <a:ext cx="2193272" cy="1918638"/>
          </a:xfrm>
        </p:spPr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>
          <a:xfrm>
            <a:off x="7359339" y="1396760"/>
            <a:ext cx="2193272" cy="1918638"/>
          </a:xfrm>
        </p:spPr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>
          <a:xfrm>
            <a:off x="9705011" y="1396760"/>
            <a:ext cx="2193272" cy="1918638"/>
          </a:xfrm>
        </p:spPr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>
          <a:xfrm>
            <a:off x="323708" y="3952707"/>
            <a:ext cx="2193272" cy="1918638"/>
          </a:xfrm>
        </p:spPr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>
          <a:xfrm>
            <a:off x="2665224" y="3924998"/>
            <a:ext cx="2193272" cy="1918638"/>
          </a:xfrm>
        </p:spPr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>
          <a:xfrm>
            <a:off x="5006740" y="3945563"/>
            <a:ext cx="2193272" cy="1918638"/>
          </a:xfrm>
        </p:spPr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>
          <a:xfrm>
            <a:off x="7348256" y="3924998"/>
            <a:ext cx="2193272" cy="1918638"/>
          </a:xfrm>
        </p:spPr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>
          <a:xfrm>
            <a:off x="9705011" y="3916685"/>
            <a:ext cx="2193272" cy="19186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37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79" y="140677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4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88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249858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43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9518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6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" y="158265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771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79" y="87925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58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79" y="140680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46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79" y="140680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79" y="158265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1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79" y="175850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01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79" y="158265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53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79" y="123095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58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6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79" y="158265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89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79" y="158265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9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79" y="140680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86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79" y="140680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06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79" y="123095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52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79" y="123095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654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79" y="140680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48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79" y="123095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81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79" y="158265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3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79" y="140680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56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77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79" y="123095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58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79" y="123095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60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79" y="123095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17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79" y="140680"/>
            <a:ext cx="12192000" cy="561975"/>
          </a:xfrm>
        </p:spPr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6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73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0460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he-IL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71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Content Placeholder 18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46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master v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3A9CD4B-3810-4D27-AE95-A3C559584B7E}" vid="{01625067-4F60-461B-A2C2-AC59EBBF88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PPT10TreatmentTemplete v2</Template>
  <TotalTime>898</TotalTime>
  <Words>0</Words>
  <Application>Microsoft Office PowerPoint</Application>
  <PresentationFormat>Widescreen</PresentationFormat>
  <Paragraphs>0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Times New Roman</vt:lpstr>
      <vt:lpstr>slide master v1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205</cp:revision>
  <dcterms:created xsi:type="dcterms:W3CDTF">2015-09-06T10:33:33Z</dcterms:created>
  <dcterms:modified xsi:type="dcterms:W3CDTF">2016-04-24T13:22:42Z</dcterms:modified>
</cp:coreProperties>
</file>