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986" autoAdjust="0"/>
    <p:restoredTop sz="94660"/>
  </p:normalViewPr>
  <p:slideViewPr>
    <p:cSldViewPr snapToGrid="0">
      <p:cViewPr varScale="1">
        <p:scale>
          <a:sx n="73" d="100"/>
          <a:sy n="73" d="100"/>
        </p:scale>
        <p:origin x="40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57DD043A-01EE-4362-A5C4-46A7CDA305EC}" type="datetimeFigureOut">
              <a:rPr lang="he-IL" smtClean="0"/>
              <a:t>ג'/כסלו/תשע"ז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415EC50-14F0-4550-B0EF-7914657150D0}" type="slidenum">
              <a:rPr lang="he-IL" smtClean="0"/>
              <a:t>‹#›</a:t>
            </a:fld>
            <a:endParaRPr lang="he-IL"/>
          </a:p>
        </p:txBody>
      </p:sp>
    </p:spTree>
    <p:extLst>
      <p:ext uri="{BB962C8B-B14F-4D97-AF65-F5344CB8AC3E}">
        <p14:creationId xmlns:p14="http://schemas.microsoft.com/office/powerpoint/2010/main" val="2954419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57DD043A-01EE-4362-A5C4-46A7CDA305EC}" type="datetimeFigureOut">
              <a:rPr lang="he-IL" smtClean="0"/>
              <a:t>ג'/כסלו/תשע"ז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415EC50-14F0-4550-B0EF-7914657150D0}" type="slidenum">
              <a:rPr lang="he-IL" smtClean="0"/>
              <a:t>‹#›</a:t>
            </a:fld>
            <a:endParaRPr lang="he-IL"/>
          </a:p>
        </p:txBody>
      </p:sp>
    </p:spTree>
    <p:extLst>
      <p:ext uri="{BB962C8B-B14F-4D97-AF65-F5344CB8AC3E}">
        <p14:creationId xmlns:p14="http://schemas.microsoft.com/office/powerpoint/2010/main" val="1195087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57DD043A-01EE-4362-A5C4-46A7CDA305EC}" type="datetimeFigureOut">
              <a:rPr lang="he-IL" smtClean="0"/>
              <a:t>ג'/כסלו/תשע"ז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415EC50-14F0-4550-B0EF-7914657150D0}" type="slidenum">
              <a:rPr lang="he-IL" smtClean="0"/>
              <a:t>‹#›</a:t>
            </a:fld>
            <a:endParaRPr lang="he-IL"/>
          </a:p>
        </p:txBody>
      </p:sp>
    </p:spTree>
    <p:extLst>
      <p:ext uri="{BB962C8B-B14F-4D97-AF65-F5344CB8AC3E}">
        <p14:creationId xmlns:p14="http://schemas.microsoft.com/office/powerpoint/2010/main" val="909203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57DD043A-01EE-4362-A5C4-46A7CDA305EC}" type="datetimeFigureOut">
              <a:rPr lang="he-IL" smtClean="0"/>
              <a:t>ג'/כסלו/תשע"ז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415EC50-14F0-4550-B0EF-7914657150D0}" type="slidenum">
              <a:rPr lang="he-IL" smtClean="0"/>
              <a:t>‹#›</a:t>
            </a:fld>
            <a:endParaRPr lang="he-IL"/>
          </a:p>
        </p:txBody>
      </p:sp>
    </p:spTree>
    <p:extLst>
      <p:ext uri="{BB962C8B-B14F-4D97-AF65-F5344CB8AC3E}">
        <p14:creationId xmlns:p14="http://schemas.microsoft.com/office/powerpoint/2010/main" val="14532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57DD043A-01EE-4362-A5C4-46A7CDA305EC}" type="datetimeFigureOut">
              <a:rPr lang="he-IL" smtClean="0"/>
              <a:t>ג'/כסלו/תשע"ז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415EC50-14F0-4550-B0EF-7914657150D0}" type="slidenum">
              <a:rPr lang="he-IL" smtClean="0"/>
              <a:t>‹#›</a:t>
            </a:fld>
            <a:endParaRPr lang="he-IL"/>
          </a:p>
        </p:txBody>
      </p:sp>
    </p:spTree>
    <p:extLst>
      <p:ext uri="{BB962C8B-B14F-4D97-AF65-F5344CB8AC3E}">
        <p14:creationId xmlns:p14="http://schemas.microsoft.com/office/powerpoint/2010/main" val="159857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57DD043A-01EE-4362-A5C4-46A7CDA305EC}" type="datetimeFigureOut">
              <a:rPr lang="he-IL" smtClean="0"/>
              <a:t>ג'/כסלו/תשע"ז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E415EC50-14F0-4550-B0EF-7914657150D0}" type="slidenum">
              <a:rPr lang="he-IL" smtClean="0"/>
              <a:t>‹#›</a:t>
            </a:fld>
            <a:endParaRPr lang="he-IL"/>
          </a:p>
        </p:txBody>
      </p:sp>
    </p:spTree>
    <p:extLst>
      <p:ext uri="{BB962C8B-B14F-4D97-AF65-F5344CB8AC3E}">
        <p14:creationId xmlns:p14="http://schemas.microsoft.com/office/powerpoint/2010/main" val="371662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57DD043A-01EE-4362-A5C4-46A7CDA305EC}" type="datetimeFigureOut">
              <a:rPr lang="he-IL" smtClean="0"/>
              <a:t>ג'/כסלו/תשע"ז</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E415EC50-14F0-4550-B0EF-7914657150D0}" type="slidenum">
              <a:rPr lang="he-IL" smtClean="0"/>
              <a:t>‹#›</a:t>
            </a:fld>
            <a:endParaRPr lang="he-IL"/>
          </a:p>
        </p:txBody>
      </p:sp>
    </p:spTree>
    <p:extLst>
      <p:ext uri="{BB962C8B-B14F-4D97-AF65-F5344CB8AC3E}">
        <p14:creationId xmlns:p14="http://schemas.microsoft.com/office/powerpoint/2010/main" val="6817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57DD043A-01EE-4362-A5C4-46A7CDA305EC}" type="datetimeFigureOut">
              <a:rPr lang="he-IL" smtClean="0"/>
              <a:t>ג'/כסלו/תשע"ז</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E415EC50-14F0-4550-B0EF-7914657150D0}" type="slidenum">
              <a:rPr lang="he-IL" smtClean="0"/>
              <a:t>‹#›</a:t>
            </a:fld>
            <a:endParaRPr lang="he-IL"/>
          </a:p>
        </p:txBody>
      </p:sp>
    </p:spTree>
    <p:extLst>
      <p:ext uri="{BB962C8B-B14F-4D97-AF65-F5344CB8AC3E}">
        <p14:creationId xmlns:p14="http://schemas.microsoft.com/office/powerpoint/2010/main" val="3617886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57DD043A-01EE-4362-A5C4-46A7CDA305EC}" type="datetimeFigureOut">
              <a:rPr lang="he-IL" smtClean="0"/>
              <a:t>ג'/כסלו/תשע"ז</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E415EC50-14F0-4550-B0EF-7914657150D0}" type="slidenum">
              <a:rPr lang="he-IL" smtClean="0"/>
              <a:t>‹#›</a:t>
            </a:fld>
            <a:endParaRPr lang="he-IL"/>
          </a:p>
        </p:txBody>
      </p:sp>
    </p:spTree>
    <p:extLst>
      <p:ext uri="{BB962C8B-B14F-4D97-AF65-F5344CB8AC3E}">
        <p14:creationId xmlns:p14="http://schemas.microsoft.com/office/powerpoint/2010/main" val="146814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57DD043A-01EE-4362-A5C4-46A7CDA305EC}" type="datetimeFigureOut">
              <a:rPr lang="he-IL" smtClean="0"/>
              <a:t>ג'/כסלו/תשע"ז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E415EC50-14F0-4550-B0EF-7914657150D0}" type="slidenum">
              <a:rPr lang="he-IL" smtClean="0"/>
              <a:t>‹#›</a:t>
            </a:fld>
            <a:endParaRPr lang="he-IL"/>
          </a:p>
        </p:txBody>
      </p:sp>
    </p:spTree>
    <p:extLst>
      <p:ext uri="{BB962C8B-B14F-4D97-AF65-F5344CB8AC3E}">
        <p14:creationId xmlns:p14="http://schemas.microsoft.com/office/powerpoint/2010/main" val="87642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57DD043A-01EE-4362-A5C4-46A7CDA305EC}" type="datetimeFigureOut">
              <a:rPr lang="he-IL" smtClean="0"/>
              <a:t>ג'/כסלו/תשע"ז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E415EC50-14F0-4550-B0EF-7914657150D0}" type="slidenum">
              <a:rPr lang="he-IL" smtClean="0"/>
              <a:t>‹#›</a:t>
            </a:fld>
            <a:endParaRPr lang="he-IL"/>
          </a:p>
        </p:txBody>
      </p:sp>
    </p:spTree>
    <p:extLst>
      <p:ext uri="{BB962C8B-B14F-4D97-AF65-F5344CB8AC3E}">
        <p14:creationId xmlns:p14="http://schemas.microsoft.com/office/powerpoint/2010/main" val="639195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57DD043A-01EE-4362-A5C4-46A7CDA305EC}" type="datetimeFigureOut">
              <a:rPr lang="he-IL" smtClean="0"/>
              <a:t>ג'/כסלו/תשע"ז</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415EC50-14F0-4550-B0EF-7914657150D0}" type="slidenum">
              <a:rPr lang="he-IL" smtClean="0"/>
              <a:t>‹#›</a:t>
            </a:fld>
            <a:endParaRPr lang="he-IL"/>
          </a:p>
        </p:txBody>
      </p:sp>
    </p:spTree>
    <p:extLst>
      <p:ext uri="{BB962C8B-B14F-4D97-AF65-F5344CB8AC3E}">
        <p14:creationId xmlns:p14="http://schemas.microsoft.com/office/powerpoint/2010/main" val="205627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0263" y="182880"/>
            <a:ext cx="11312434" cy="707886"/>
          </a:xfrm>
          <a:prstGeom prst="rect">
            <a:avLst/>
          </a:prstGeom>
          <a:noFill/>
        </p:spPr>
        <p:txBody>
          <a:bodyPr wrap="square" rtlCol="1">
            <a:spAutoFit/>
          </a:bodyPr>
          <a:lstStyle/>
          <a:p>
            <a:pPr algn="ctr"/>
            <a:r>
              <a:rPr lang="he-IL" sz="4000" b="1" u="sng" dirty="0" smtClean="0">
                <a:latin typeface="David" panose="020E0502060401010101" pitchFamily="34" charset="-79"/>
                <a:cs typeface="David" panose="020E0502060401010101" pitchFamily="34" charset="-79"/>
              </a:rPr>
              <a:t>אופי הארגון</a:t>
            </a:r>
            <a:endParaRPr lang="he-IL" sz="4000" b="1" u="sng" dirty="0">
              <a:latin typeface="David" panose="020E0502060401010101" pitchFamily="34" charset="-79"/>
              <a:cs typeface="David" panose="020E0502060401010101" pitchFamily="34" charset="-79"/>
            </a:endParaRPr>
          </a:p>
        </p:txBody>
      </p:sp>
      <p:sp>
        <p:nvSpPr>
          <p:cNvPr id="5" name="TextBox 4"/>
          <p:cNvSpPr txBox="1"/>
          <p:nvPr/>
        </p:nvSpPr>
        <p:spPr>
          <a:xfrm>
            <a:off x="470263" y="1223554"/>
            <a:ext cx="11312434" cy="3046988"/>
          </a:xfrm>
          <a:prstGeom prst="rect">
            <a:avLst/>
          </a:prstGeom>
          <a:noFill/>
        </p:spPr>
        <p:txBody>
          <a:bodyPr wrap="square" rtlCol="1">
            <a:spAutoFit/>
          </a:bodyPr>
          <a:lstStyle/>
          <a:p>
            <a:r>
              <a:rPr lang="he-IL" sz="2400" dirty="0" smtClean="0">
                <a:latin typeface="David" panose="020E0502060401010101" pitchFamily="34" charset="-79"/>
                <a:cs typeface="David" panose="020E0502060401010101" pitchFamily="34" charset="-79"/>
              </a:rPr>
              <a:t>רפא"ל- רשות לפיתוח אמצי לחימה הינה חברה ממשלתית המתמקדת בייצור מערכות לחימה מתקדמות. החברה הוקמה בשנת 1958.</a:t>
            </a:r>
          </a:p>
          <a:p>
            <a:r>
              <a:rPr lang="he-IL" sz="2400" dirty="0" smtClean="0">
                <a:latin typeface="David" panose="020E0502060401010101" pitchFamily="34" charset="-79"/>
                <a:cs typeface="David" panose="020E0502060401010101" pitchFamily="34" charset="-79"/>
              </a:rPr>
              <a:t>במסגרת פעולות החברה בשנים האחרונות החל פיתוח של מערכות </a:t>
            </a:r>
            <a:r>
              <a:rPr lang="he-IL" sz="2400" dirty="0" err="1" smtClean="0">
                <a:latin typeface="David" panose="020E0502060401010101" pitchFamily="34" charset="-79"/>
                <a:cs typeface="David" panose="020E0502060401010101" pitchFamily="34" charset="-79"/>
              </a:rPr>
              <a:t>רחפן</a:t>
            </a:r>
            <a:r>
              <a:rPr lang="he-IL" sz="2400" dirty="0" smtClean="0">
                <a:latin typeface="David" panose="020E0502060401010101" pitchFamily="34" charset="-79"/>
                <a:cs typeface="David" panose="020E0502060401010101" pitchFamily="34" charset="-79"/>
              </a:rPr>
              <a:t>- כלי טיס דמויי מסוק קטן המסוגלים לבצע פעילויות מעקב ומודיעין באמצעות מצלמה המשדרת לתחנה קרקעית.</a:t>
            </a:r>
          </a:p>
          <a:p>
            <a:r>
              <a:rPr lang="he-IL" sz="2400" dirty="0" smtClean="0">
                <a:latin typeface="David" panose="020E0502060401010101" pitchFamily="34" charset="-79"/>
                <a:cs typeface="David" panose="020E0502060401010101" pitchFamily="34" charset="-79"/>
              </a:rPr>
              <a:t>החברה מפתחת הן את הכלי עצמו (מנועים, גוף, סוללות וכו'), והן את התוכנה המנהלת באמצעותה ניתן לשלוט בצורה פשוטה מאוד על </a:t>
            </a:r>
            <a:r>
              <a:rPr lang="he-IL" sz="2400" dirty="0" err="1" smtClean="0">
                <a:latin typeface="David" panose="020E0502060401010101" pitchFamily="34" charset="-79"/>
                <a:cs typeface="David" panose="020E0502060401010101" pitchFamily="34" charset="-79"/>
              </a:rPr>
              <a:t>הרחפן</a:t>
            </a:r>
            <a:r>
              <a:rPr lang="he-IL" sz="2400" dirty="0" smtClean="0">
                <a:latin typeface="David" panose="020E0502060401010101" pitchFamily="34" charset="-79"/>
                <a:cs typeface="David" panose="020E0502060401010101" pitchFamily="34" charset="-79"/>
              </a:rPr>
              <a:t>.</a:t>
            </a:r>
          </a:p>
          <a:p>
            <a:r>
              <a:rPr lang="he-IL" sz="2400" dirty="0" smtClean="0">
                <a:latin typeface="David" panose="020E0502060401010101" pitchFamily="34" charset="-79"/>
                <a:cs typeface="David" panose="020E0502060401010101" pitchFamily="34" charset="-79"/>
              </a:rPr>
              <a:t>תהליך הפיתוח של </a:t>
            </a:r>
            <a:r>
              <a:rPr lang="he-IL" sz="2400" dirty="0" err="1" smtClean="0">
                <a:latin typeface="David" panose="020E0502060401010101" pitchFamily="34" charset="-79"/>
                <a:cs typeface="David" panose="020E0502060401010101" pitchFamily="34" charset="-79"/>
              </a:rPr>
              <a:t>הרחפן</a:t>
            </a:r>
            <a:r>
              <a:rPr lang="he-IL" sz="2400" dirty="0" smtClean="0">
                <a:latin typeface="David" panose="020E0502060401010101" pitchFamily="34" charset="-79"/>
                <a:cs typeface="David" panose="020E0502060401010101" pitchFamily="34" charset="-79"/>
              </a:rPr>
              <a:t> כולל שלבים רבים, ועובדים עליו צוותים שונים בהתאם לשלב הפיתוח- אווירונאוטים, אנשי פיתוח תוכנה, מטיסים, אנשי </a:t>
            </a:r>
            <a:r>
              <a:rPr lang="en-US" sz="2400" dirty="0" smtClean="0">
                <a:latin typeface="David" panose="020E0502060401010101" pitchFamily="34" charset="-79"/>
                <a:cs typeface="David" panose="020E0502060401010101" pitchFamily="34" charset="-79"/>
              </a:rPr>
              <a:t>GUI</a:t>
            </a:r>
            <a:r>
              <a:rPr lang="he-IL" sz="2400" dirty="0" smtClean="0">
                <a:latin typeface="David" panose="020E0502060401010101" pitchFamily="34" charset="-79"/>
                <a:cs typeface="David" panose="020E0502060401010101" pitchFamily="34" charset="-79"/>
              </a:rPr>
              <a:t> ועוד.</a:t>
            </a:r>
            <a:endParaRPr lang="he-IL" sz="2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630103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00297"/>
            <a:ext cx="11312434" cy="707886"/>
          </a:xfrm>
          <a:prstGeom prst="rect">
            <a:avLst/>
          </a:prstGeom>
          <a:noFill/>
        </p:spPr>
        <p:txBody>
          <a:bodyPr wrap="square" rtlCol="1">
            <a:spAutoFit/>
          </a:bodyPr>
          <a:lstStyle/>
          <a:p>
            <a:pPr algn="ctr"/>
            <a:r>
              <a:rPr lang="he-IL" sz="4000" b="1" u="sng" dirty="0" smtClean="0">
                <a:latin typeface="David" panose="020E0502060401010101" pitchFamily="34" charset="-79"/>
                <a:cs typeface="David" panose="020E0502060401010101" pitchFamily="34" charset="-79"/>
              </a:rPr>
              <a:t>מבנה ארגוני</a:t>
            </a:r>
            <a:endParaRPr lang="he-IL" sz="4000" b="1" u="sng" dirty="0">
              <a:latin typeface="David" panose="020E0502060401010101" pitchFamily="34" charset="-79"/>
              <a:cs typeface="David" panose="020E0502060401010101" pitchFamily="34" charset="-79"/>
            </a:endParaRPr>
          </a:p>
        </p:txBody>
      </p:sp>
      <p:sp>
        <p:nvSpPr>
          <p:cNvPr id="2" name="מסגרת 1"/>
          <p:cNvSpPr/>
          <p:nvPr/>
        </p:nvSpPr>
        <p:spPr>
          <a:xfrm>
            <a:off x="4650377" y="908183"/>
            <a:ext cx="3091542" cy="94923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smtClean="0">
                <a:solidFill>
                  <a:schemeClr val="tx1"/>
                </a:solidFill>
                <a:latin typeface="David" panose="020E0502060401010101" pitchFamily="34" charset="-79"/>
                <a:cs typeface="David" panose="020E0502060401010101" pitchFamily="34" charset="-79"/>
              </a:rPr>
              <a:t>מנהל הפרויקט- אריק שטרית</a:t>
            </a:r>
            <a:endParaRPr lang="he-IL" dirty="0">
              <a:solidFill>
                <a:schemeClr val="tx1"/>
              </a:solidFill>
              <a:latin typeface="David" panose="020E0502060401010101" pitchFamily="34" charset="-79"/>
              <a:cs typeface="David" panose="020E0502060401010101" pitchFamily="34" charset="-79"/>
            </a:endParaRPr>
          </a:p>
        </p:txBody>
      </p:sp>
      <p:sp>
        <p:nvSpPr>
          <p:cNvPr id="6" name="מסגרת 5"/>
          <p:cNvSpPr/>
          <p:nvPr/>
        </p:nvSpPr>
        <p:spPr>
          <a:xfrm>
            <a:off x="9622970" y="3681862"/>
            <a:ext cx="1728651" cy="94923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smtClean="0">
                <a:solidFill>
                  <a:schemeClr val="tx1"/>
                </a:solidFill>
                <a:latin typeface="David" panose="020E0502060401010101" pitchFamily="34" charset="-79"/>
                <a:cs typeface="David" panose="020E0502060401010101" pitchFamily="34" charset="-79"/>
              </a:rPr>
              <a:t>אווירונאוטיקה</a:t>
            </a:r>
            <a:endParaRPr lang="he-IL" dirty="0">
              <a:solidFill>
                <a:schemeClr val="tx1"/>
              </a:solidFill>
              <a:latin typeface="David" panose="020E0502060401010101" pitchFamily="34" charset="-79"/>
              <a:cs typeface="David" panose="020E0502060401010101" pitchFamily="34" charset="-79"/>
            </a:endParaRPr>
          </a:p>
        </p:txBody>
      </p:sp>
      <p:sp>
        <p:nvSpPr>
          <p:cNvPr id="9" name="מסגרת 8"/>
          <p:cNvSpPr/>
          <p:nvPr/>
        </p:nvSpPr>
        <p:spPr>
          <a:xfrm>
            <a:off x="7450181" y="3681862"/>
            <a:ext cx="1728651" cy="94923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smtClean="0">
                <a:solidFill>
                  <a:schemeClr val="tx1"/>
                </a:solidFill>
                <a:latin typeface="David" panose="020E0502060401010101" pitchFamily="34" charset="-79"/>
                <a:cs typeface="David" panose="020E0502060401010101" pitchFamily="34" charset="-79"/>
              </a:rPr>
              <a:t>מחשב מרכזי</a:t>
            </a:r>
            <a:endParaRPr lang="he-IL" dirty="0">
              <a:solidFill>
                <a:schemeClr val="tx1"/>
              </a:solidFill>
              <a:latin typeface="David" panose="020E0502060401010101" pitchFamily="34" charset="-79"/>
              <a:cs typeface="David" panose="020E0502060401010101" pitchFamily="34" charset="-79"/>
            </a:endParaRPr>
          </a:p>
        </p:txBody>
      </p:sp>
      <p:sp>
        <p:nvSpPr>
          <p:cNvPr id="10" name="מסגרת 9"/>
          <p:cNvSpPr/>
          <p:nvPr/>
        </p:nvSpPr>
        <p:spPr>
          <a:xfrm>
            <a:off x="5277392" y="3681862"/>
            <a:ext cx="1728651" cy="94923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smtClean="0">
                <a:solidFill>
                  <a:schemeClr val="tx1"/>
                </a:solidFill>
                <a:latin typeface="David" panose="020E0502060401010101" pitchFamily="34" charset="-79"/>
                <a:cs typeface="David" panose="020E0502060401010101" pitchFamily="34" charset="-79"/>
              </a:rPr>
              <a:t>מטיסים</a:t>
            </a:r>
            <a:endParaRPr lang="he-IL" dirty="0">
              <a:solidFill>
                <a:schemeClr val="tx1"/>
              </a:solidFill>
              <a:latin typeface="David" panose="020E0502060401010101" pitchFamily="34" charset="-79"/>
              <a:cs typeface="David" panose="020E0502060401010101" pitchFamily="34" charset="-79"/>
            </a:endParaRPr>
          </a:p>
        </p:txBody>
      </p:sp>
      <p:sp>
        <p:nvSpPr>
          <p:cNvPr id="11" name="מסגרת 10"/>
          <p:cNvSpPr/>
          <p:nvPr/>
        </p:nvSpPr>
        <p:spPr>
          <a:xfrm>
            <a:off x="3104603" y="3681862"/>
            <a:ext cx="1728651" cy="94923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err="1" smtClean="0">
                <a:solidFill>
                  <a:schemeClr val="tx1"/>
                </a:solidFill>
                <a:latin typeface="David" panose="020E0502060401010101" pitchFamily="34" charset="-79"/>
                <a:cs typeface="David" panose="020E0502060401010101" pitchFamily="34" charset="-79"/>
              </a:rPr>
              <a:t>אינטגרטורים</a:t>
            </a:r>
            <a:endParaRPr lang="he-IL" dirty="0">
              <a:solidFill>
                <a:schemeClr val="tx1"/>
              </a:solidFill>
              <a:latin typeface="David" panose="020E0502060401010101" pitchFamily="34" charset="-79"/>
              <a:cs typeface="David" panose="020E0502060401010101" pitchFamily="34" charset="-79"/>
            </a:endParaRPr>
          </a:p>
        </p:txBody>
      </p:sp>
      <p:sp>
        <p:nvSpPr>
          <p:cNvPr id="12" name="מסגרת 11"/>
          <p:cNvSpPr/>
          <p:nvPr/>
        </p:nvSpPr>
        <p:spPr>
          <a:xfrm>
            <a:off x="931814" y="3681862"/>
            <a:ext cx="1728651" cy="94923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tx1"/>
                </a:solidFill>
                <a:latin typeface="David" panose="020E0502060401010101" pitchFamily="34" charset="-79"/>
                <a:cs typeface="David" panose="020E0502060401010101" pitchFamily="34" charset="-79"/>
              </a:rPr>
              <a:t>GUI</a:t>
            </a:r>
            <a:endParaRPr lang="he-IL" dirty="0">
              <a:solidFill>
                <a:schemeClr val="tx1"/>
              </a:solidFill>
              <a:latin typeface="David" panose="020E0502060401010101" pitchFamily="34" charset="-79"/>
              <a:cs typeface="David" panose="020E0502060401010101" pitchFamily="34" charset="-79"/>
            </a:endParaRPr>
          </a:p>
        </p:txBody>
      </p:sp>
      <p:cxnSp>
        <p:nvCxnSpPr>
          <p:cNvPr id="13" name="מחבר ישר 12"/>
          <p:cNvCxnSpPr>
            <a:stCxn id="2" idx="2"/>
          </p:cNvCxnSpPr>
          <p:nvPr/>
        </p:nvCxnSpPr>
        <p:spPr>
          <a:xfrm flipH="1">
            <a:off x="6183086" y="1857417"/>
            <a:ext cx="13062" cy="920617"/>
          </a:xfrm>
          <a:prstGeom prst="line">
            <a:avLst/>
          </a:prstGeom>
          <a:ln w="38100"/>
        </p:spPr>
        <p:style>
          <a:lnRef idx="3">
            <a:schemeClr val="dk1"/>
          </a:lnRef>
          <a:fillRef idx="0">
            <a:schemeClr val="dk1"/>
          </a:fillRef>
          <a:effectRef idx="2">
            <a:schemeClr val="dk1"/>
          </a:effectRef>
          <a:fontRef idx="minor">
            <a:schemeClr val="tx1"/>
          </a:fontRef>
        </p:style>
      </p:cxnSp>
      <p:cxnSp>
        <p:nvCxnSpPr>
          <p:cNvPr id="14" name="מחבר ישר 13"/>
          <p:cNvCxnSpPr/>
          <p:nvPr/>
        </p:nvCxnSpPr>
        <p:spPr>
          <a:xfrm flipH="1">
            <a:off x="1796139" y="2778034"/>
            <a:ext cx="8691156" cy="28617"/>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מחבר ישר 18"/>
          <p:cNvCxnSpPr>
            <a:endCxn id="12" idx="0"/>
          </p:cNvCxnSpPr>
          <p:nvPr/>
        </p:nvCxnSpPr>
        <p:spPr>
          <a:xfrm>
            <a:off x="1796139" y="2792342"/>
            <a:ext cx="1" cy="88952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מחבר ישר 21"/>
          <p:cNvCxnSpPr>
            <a:endCxn id="11" idx="0"/>
          </p:cNvCxnSpPr>
          <p:nvPr/>
        </p:nvCxnSpPr>
        <p:spPr>
          <a:xfrm flipH="1">
            <a:off x="3968929" y="2806651"/>
            <a:ext cx="9256" cy="875211"/>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מחבר ישר 24"/>
          <p:cNvCxnSpPr>
            <a:endCxn id="10" idx="0"/>
          </p:cNvCxnSpPr>
          <p:nvPr/>
        </p:nvCxnSpPr>
        <p:spPr>
          <a:xfrm flipH="1">
            <a:off x="6141718" y="2792342"/>
            <a:ext cx="9256" cy="889520"/>
          </a:xfrm>
          <a:prstGeom prst="line">
            <a:avLst/>
          </a:prstGeom>
          <a:ln w="38100"/>
        </p:spPr>
        <p:style>
          <a:lnRef idx="3">
            <a:schemeClr val="dk1"/>
          </a:lnRef>
          <a:fillRef idx="0">
            <a:schemeClr val="dk1"/>
          </a:fillRef>
          <a:effectRef idx="2">
            <a:schemeClr val="dk1"/>
          </a:effectRef>
          <a:fontRef idx="minor">
            <a:schemeClr val="tx1"/>
          </a:fontRef>
        </p:style>
      </p:cxnSp>
      <p:cxnSp>
        <p:nvCxnSpPr>
          <p:cNvPr id="28" name="מחבר ישר 27"/>
          <p:cNvCxnSpPr>
            <a:endCxn id="9" idx="0"/>
          </p:cNvCxnSpPr>
          <p:nvPr/>
        </p:nvCxnSpPr>
        <p:spPr>
          <a:xfrm>
            <a:off x="8314506" y="2806651"/>
            <a:ext cx="1" cy="875211"/>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מחבר ישר 30"/>
          <p:cNvCxnSpPr>
            <a:endCxn id="6" idx="0"/>
          </p:cNvCxnSpPr>
          <p:nvPr/>
        </p:nvCxnSpPr>
        <p:spPr>
          <a:xfrm>
            <a:off x="10478039" y="2778034"/>
            <a:ext cx="9257" cy="903828"/>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77291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0263" y="182880"/>
            <a:ext cx="11312434" cy="707886"/>
          </a:xfrm>
          <a:prstGeom prst="rect">
            <a:avLst/>
          </a:prstGeom>
          <a:noFill/>
        </p:spPr>
        <p:txBody>
          <a:bodyPr wrap="square" rtlCol="1">
            <a:spAutoFit/>
          </a:bodyPr>
          <a:lstStyle/>
          <a:p>
            <a:pPr algn="ctr"/>
            <a:r>
              <a:rPr lang="he-IL" sz="4000" b="1" u="sng" dirty="0" smtClean="0">
                <a:latin typeface="David" panose="020E0502060401010101" pitchFamily="34" charset="-79"/>
                <a:cs typeface="David" panose="020E0502060401010101" pitchFamily="34" charset="-79"/>
              </a:rPr>
              <a:t>תהליכי עבודה קיימים</a:t>
            </a:r>
            <a:endParaRPr lang="he-IL" sz="4000" b="1" u="sng" dirty="0">
              <a:latin typeface="David" panose="020E0502060401010101" pitchFamily="34" charset="-79"/>
              <a:cs typeface="David" panose="020E0502060401010101" pitchFamily="34" charset="-79"/>
            </a:endParaRPr>
          </a:p>
        </p:txBody>
      </p:sp>
      <p:sp>
        <p:nvSpPr>
          <p:cNvPr id="6" name="TextBox 5"/>
          <p:cNvSpPr txBox="1"/>
          <p:nvPr/>
        </p:nvSpPr>
        <p:spPr>
          <a:xfrm>
            <a:off x="470263" y="1223554"/>
            <a:ext cx="11312434" cy="4154984"/>
          </a:xfrm>
          <a:prstGeom prst="rect">
            <a:avLst/>
          </a:prstGeom>
          <a:noFill/>
        </p:spPr>
        <p:txBody>
          <a:bodyPr wrap="square" rtlCol="1">
            <a:spAutoFit/>
          </a:bodyPr>
          <a:lstStyle/>
          <a:p>
            <a:r>
              <a:rPr lang="he-IL" sz="2400" u="sng" dirty="0" smtClean="0">
                <a:latin typeface="David" panose="020E0502060401010101" pitchFamily="34" charset="-79"/>
                <a:cs typeface="David" panose="020E0502060401010101" pitchFamily="34" charset="-79"/>
              </a:rPr>
              <a:t>תהליך הייזום:</a:t>
            </a:r>
            <a:endParaRPr lang="he-IL" sz="2400" dirty="0" smtClean="0">
              <a:latin typeface="David" panose="020E0502060401010101" pitchFamily="34" charset="-79"/>
              <a:cs typeface="David" panose="020E0502060401010101" pitchFamily="34" charset="-79"/>
            </a:endParaRPr>
          </a:p>
          <a:p>
            <a:r>
              <a:rPr lang="he-IL" sz="2400" dirty="0" smtClean="0">
                <a:latin typeface="David" panose="020E0502060401010101" pitchFamily="34" charset="-79"/>
                <a:cs typeface="David" panose="020E0502060401010101" pitchFamily="34" charset="-79"/>
              </a:rPr>
              <a:t>	תהליך הייזום הוא התהליך הראשון והמתניע בחייו של </a:t>
            </a:r>
            <a:r>
              <a:rPr lang="he-IL" sz="2400" dirty="0" err="1" smtClean="0">
                <a:latin typeface="David" panose="020E0502060401010101" pitchFamily="34" charset="-79"/>
                <a:cs typeface="David" panose="020E0502060401010101" pitchFamily="34" charset="-79"/>
              </a:rPr>
              <a:t>הרחפן</a:t>
            </a:r>
            <a:r>
              <a:rPr lang="he-IL" sz="2400" dirty="0" smtClean="0">
                <a:latin typeface="David" panose="020E0502060401010101" pitchFamily="34" charset="-79"/>
                <a:cs typeface="David" panose="020E0502060401010101" pitchFamily="34" charset="-79"/>
              </a:rPr>
              <a:t>. במסגרת התהליך מתקבלות 	דרישות </a:t>
            </a:r>
            <a:r>
              <a:rPr lang="he-IL" sz="2400" dirty="0" err="1" smtClean="0">
                <a:latin typeface="David" panose="020E0502060401010101" pitchFamily="34" charset="-79"/>
                <a:cs typeface="David" panose="020E0502060401010101" pitchFamily="34" charset="-79"/>
              </a:rPr>
              <a:t>מהרחפן</a:t>
            </a:r>
            <a:r>
              <a:rPr lang="he-IL" sz="2400" dirty="0" smtClean="0">
                <a:latin typeface="David" panose="020E0502060401010101" pitchFamily="34" charset="-79"/>
                <a:cs typeface="David" panose="020E0502060401010101" pitchFamily="34" charset="-79"/>
              </a:rPr>
              <a:t>- זמן שהייה באוויר, רדיוס, טווח תקשורת, סוג השליטה ברחפן, אמצעי 	איסוף ועוד.</a:t>
            </a:r>
          </a:p>
          <a:p>
            <a:r>
              <a:rPr lang="he-IL" sz="2400" dirty="0" smtClean="0">
                <a:latin typeface="David" panose="020E0502060401010101" pitchFamily="34" charset="-79"/>
                <a:cs typeface="David" panose="020E0502060401010101" pitchFamily="34" charset="-79"/>
              </a:rPr>
              <a:t>	כלל הדרישות מעובדות ע"י אווירונאוטים ומנהל הפרויקט, ובסוף מתקבל </a:t>
            </a:r>
            <a:r>
              <a:rPr lang="en-US" sz="2400" dirty="0" smtClean="0">
                <a:latin typeface="David" panose="020E0502060401010101" pitchFamily="34" charset="-79"/>
                <a:cs typeface="David" panose="020E0502060401010101" pitchFamily="34" charset="-79"/>
              </a:rPr>
              <a:t>setup</a:t>
            </a:r>
            <a:r>
              <a:rPr lang="he-IL" sz="2400" dirty="0" smtClean="0">
                <a:latin typeface="David" panose="020E0502060401010101" pitchFamily="34" charset="-79"/>
                <a:cs typeface="David" panose="020E0502060401010101" pitchFamily="34" charset="-79"/>
              </a:rPr>
              <a:t> של רכיבי 	חומרה שאמורים לתמוך בדרישות- סוג ומספר מנועים, גודל סוללה, סוג מחשב מנהל ועוד.</a:t>
            </a:r>
          </a:p>
          <a:p>
            <a:r>
              <a:rPr lang="he-IL" sz="2400" dirty="0" smtClean="0">
                <a:latin typeface="David" panose="020E0502060401010101" pitchFamily="34" charset="-79"/>
                <a:cs typeface="David" panose="020E0502060401010101" pitchFamily="34" charset="-79"/>
              </a:rPr>
              <a:t>	תהליך זה מבוצע בצורה ידנית לגמרי- למשל מחפשים את המנועים שיתמכו בזמן השהייה 	והרדיוס הנדרשים מתוך רשימה של מנועים בהם ניתן להשתמש.</a:t>
            </a:r>
          </a:p>
          <a:p>
            <a:r>
              <a:rPr lang="he-IL" sz="2400" dirty="0" smtClean="0">
                <a:latin typeface="David" panose="020E0502060401010101" pitchFamily="34" charset="-79"/>
                <a:cs typeface="David" panose="020E0502060401010101" pitchFamily="34" charset="-79"/>
              </a:rPr>
              <a:t>	לאחר השלמת התהליך מורכב אבטיפוס של </a:t>
            </a:r>
            <a:r>
              <a:rPr lang="he-IL" sz="2400" dirty="0" err="1" smtClean="0">
                <a:latin typeface="David" panose="020E0502060401010101" pitchFamily="34" charset="-79"/>
                <a:cs typeface="David" panose="020E0502060401010101" pitchFamily="34" charset="-79"/>
              </a:rPr>
              <a:t>הרחפן</a:t>
            </a:r>
            <a:r>
              <a:rPr lang="he-IL" sz="2400" dirty="0" smtClean="0">
                <a:latin typeface="David" panose="020E0502060401010101" pitchFamily="34" charset="-79"/>
                <a:cs typeface="David" panose="020E0502060401010101" pitchFamily="34" charset="-79"/>
              </a:rPr>
              <a:t> (בד"כ מספר כלים) ומתחילים ניסויים.</a:t>
            </a:r>
          </a:p>
          <a:p>
            <a:r>
              <a:rPr lang="he-IL" sz="2400" dirty="0" smtClean="0">
                <a:latin typeface="David" panose="020E0502060401010101" pitchFamily="34" charset="-79"/>
                <a:cs typeface="David" panose="020E0502060401010101" pitchFamily="34" charset="-79"/>
              </a:rPr>
              <a:t>	במהלך הניסויים בודקים האם </a:t>
            </a:r>
            <a:r>
              <a:rPr lang="he-IL" sz="2400" dirty="0" err="1" smtClean="0">
                <a:latin typeface="David" panose="020E0502060401010101" pitchFamily="34" charset="-79"/>
                <a:cs typeface="David" panose="020E0502060401010101" pitchFamily="34" charset="-79"/>
              </a:rPr>
              <a:t>הרחפן</a:t>
            </a:r>
            <a:r>
              <a:rPr lang="he-IL" sz="2400" dirty="0" smtClean="0">
                <a:latin typeface="David" panose="020E0502060401010101" pitchFamily="34" charset="-79"/>
                <a:cs typeface="David" panose="020E0502060401010101" pitchFamily="34" charset="-79"/>
              </a:rPr>
              <a:t> באמת עומד </a:t>
            </a:r>
            <a:r>
              <a:rPr lang="he-IL" sz="2400" dirty="0" err="1" smtClean="0">
                <a:latin typeface="David" panose="020E0502060401010101" pitchFamily="34" charset="-79"/>
                <a:cs typeface="David" panose="020E0502060401010101" pitchFamily="34" charset="-79"/>
              </a:rPr>
              <a:t>בייעדים</a:t>
            </a:r>
            <a:r>
              <a:rPr lang="he-IL" sz="2400" dirty="0" smtClean="0">
                <a:latin typeface="David" panose="020E0502060401010101" pitchFamily="34" charset="-79"/>
                <a:cs typeface="David" panose="020E0502060401010101" pitchFamily="34" charset="-79"/>
              </a:rPr>
              <a:t> שהוגדרו לו, והפלט הזה הופך 	לקלט מחודש של תהליך הייזום ע"מ שנוכל לשפר את הביצועים.</a:t>
            </a:r>
            <a:endParaRPr lang="he-IL" sz="2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953671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0263" y="182880"/>
            <a:ext cx="11312434" cy="707886"/>
          </a:xfrm>
          <a:prstGeom prst="rect">
            <a:avLst/>
          </a:prstGeom>
          <a:noFill/>
        </p:spPr>
        <p:txBody>
          <a:bodyPr wrap="square" rtlCol="1">
            <a:spAutoFit/>
          </a:bodyPr>
          <a:lstStyle/>
          <a:p>
            <a:pPr algn="ctr"/>
            <a:r>
              <a:rPr lang="he-IL" sz="4000" b="1" u="sng" dirty="0" smtClean="0">
                <a:latin typeface="David" panose="020E0502060401010101" pitchFamily="34" charset="-79"/>
                <a:cs typeface="David" panose="020E0502060401010101" pitchFamily="34" charset="-79"/>
              </a:rPr>
              <a:t>תהליכי עבודה קיימים</a:t>
            </a:r>
            <a:endParaRPr lang="he-IL" sz="4000" b="1" u="sng" dirty="0">
              <a:latin typeface="David" panose="020E0502060401010101" pitchFamily="34" charset="-79"/>
              <a:cs typeface="David" panose="020E0502060401010101" pitchFamily="34" charset="-79"/>
            </a:endParaRPr>
          </a:p>
        </p:txBody>
      </p:sp>
      <p:sp>
        <p:nvSpPr>
          <p:cNvPr id="6" name="TextBox 5"/>
          <p:cNvSpPr txBox="1"/>
          <p:nvPr/>
        </p:nvSpPr>
        <p:spPr>
          <a:xfrm>
            <a:off x="470263" y="1223554"/>
            <a:ext cx="11312434" cy="5632311"/>
          </a:xfrm>
          <a:prstGeom prst="rect">
            <a:avLst/>
          </a:prstGeom>
          <a:noFill/>
        </p:spPr>
        <p:txBody>
          <a:bodyPr wrap="square" rtlCol="1">
            <a:spAutoFit/>
          </a:bodyPr>
          <a:lstStyle/>
          <a:p>
            <a:r>
              <a:rPr lang="he-IL" sz="2400" u="sng" dirty="0" smtClean="0">
                <a:latin typeface="David" panose="020E0502060401010101" pitchFamily="34" charset="-79"/>
                <a:cs typeface="David" panose="020E0502060401010101" pitchFamily="34" charset="-79"/>
              </a:rPr>
              <a:t>תהליך הפיתוח:</a:t>
            </a:r>
            <a:endParaRPr lang="he-IL" sz="2400" dirty="0" smtClean="0">
              <a:latin typeface="David" panose="020E0502060401010101" pitchFamily="34" charset="-79"/>
              <a:cs typeface="David" panose="020E0502060401010101" pitchFamily="34" charset="-79"/>
            </a:endParaRPr>
          </a:p>
          <a:p>
            <a:pPr lvl="1"/>
            <a:r>
              <a:rPr lang="he-IL" sz="2400" dirty="0" smtClean="0">
                <a:latin typeface="David" panose="020E0502060401010101" pitchFamily="34" charset="-79"/>
                <a:cs typeface="David" panose="020E0502060401010101" pitchFamily="34" charset="-79"/>
              </a:rPr>
              <a:t>פיתוח התוכנה של המחשב המרכזי ברחפן, ותחנת הקרקע מבוצע ע"י מהנדסי תוכנה (לעיתים מספר צוותים שכל צוות עובד על חלק מסוים).</a:t>
            </a:r>
          </a:p>
          <a:p>
            <a:pPr lvl="1"/>
            <a:r>
              <a:rPr lang="he-IL" sz="2400" dirty="0" smtClean="0">
                <a:latin typeface="David" panose="020E0502060401010101" pitchFamily="34" charset="-79"/>
                <a:cs typeface="David" panose="020E0502060401010101" pitchFamily="34" charset="-79"/>
              </a:rPr>
              <a:t>הפיתוח מתבצע בשיטה </a:t>
            </a:r>
            <a:r>
              <a:rPr lang="he-IL" sz="2400" dirty="0" err="1" smtClean="0">
                <a:latin typeface="David" panose="020E0502060401010101" pitchFamily="34" charset="-79"/>
                <a:cs typeface="David" panose="020E0502060401010101" pitchFamily="34" charset="-79"/>
              </a:rPr>
              <a:t>אג'ילית</a:t>
            </a:r>
            <a:r>
              <a:rPr lang="he-IL" sz="2400" dirty="0" smtClean="0">
                <a:latin typeface="David" panose="020E0502060401010101" pitchFamily="34" charset="-79"/>
                <a:cs typeface="David" panose="020E0502060401010101" pitchFamily="34" charset="-79"/>
              </a:rPr>
              <a:t>- מפותח רכיב חדש, מתבצעת אינטגרציה, ומתחילים לבצע ניסויים על </a:t>
            </a:r>
            <a:r>
              <a:rPr lang="he-IL" sz="2400" dirty="0" err="1" smtClean="0">
                <a:latin typeface="David" panose="020E0502060401010101" pitchFamily="34" charset="-79"/>
                <a:cs typeface="David" panose="020E0502060401010101" pitchFamily="34" charset="-79"/>
              </a:rPr>
              <a:t>הרחפן</a:t>
            </a:r>
            <a:r>
              <a:rPr lang="he-IL" sz="2400" dirty="0" smtClean="0">
                <a:latin typeface="David" panose="020E0502060401010101" pitchFamily="34" charset="-79"/>
                <a:cs typeface="David" panose="020E0502060401010101" pitchFamily="34" charset="-79"/>
              </a:rPr>
              <a:t>.</a:t>
            </a:r>
          </a:p>
          <a:p>
            <a:endParaRPr lang="he-IL" sz="2400" dirty="0">
              <a:latin typeface="David" panose="020E0502060401010101" pitchFamily="34" charset="-79"/>
              <a:cs typeface="David" panose="020E0502060401010101" pitchFamily="34" charset="-79"/>
            </a:endParaRPr>
          </a:p>
          <a:p>
            <a:r>
              <a:rPr lang="he-IL" sz="2400" u="sng" dirty="0" smtClean="0">
                <a:latin typeface="David" panose="020E0502060401010101" pitchFamily="34" charset="-79"/>
                <a:cs typeface="David" panose="020E0502060401010101" pitchFamily="34" charset="-79"/>
              </a:rPr>
              <a:t>תהליך הניסוי:</a:t>
            </a:r>
          </a:p>
          <a:p>
            <a:pPr lvl="1"/>
            <a:r>
              <a:rPr lang="he-IL" sz="2400" dirty="0" smtClean="0">
                <a:latin typeface="David" panose="020E0502060401010101" pitchFamily="34" charset="-79"/>
                <a:cs typeface="David" panose="020E0502060401010101" pitchFamily="34" charset="-79"/>
              </a:rPr>
              <a:t>כאמור, בכל שינוי </a:t>
            </a:r>
            <a:r>
              <a:rPr lang="he-IL" sz="2400" dirty="0" err="1" smtClean="0">
                <a:latin typeface="David" panose="020E0502060401010101" pitchFamily="34" charset="-79"/>
                <a:cs typeface="David" panose="020E0502060401010101" pitchFamily="34" charset="-79"/>
              </a:rPr>
              <a:t>גרסא</a:t>
            </a:r>
            <a:r>
              <a:rPr lang="he-IL" sz="2400" dirty="0" smtClean="0">
                <a:latin typeface="David" panose="020E0502060401010101" pitchFamily="34" charset="-79"/>
                <a:cs typeface="David" panose="020E0502060401010101" pitchFamily="34" charset="-79"/>
              </a:rPr>
              <a:t> מבוצעים ניסויים ע"מ לבחון את השינויים (למשל הוספת פיצ'ר של חידוש תקשורת במקרה שהתקשורת עם </a:t>
            </a:r>
            <a:r>
              <a:rPr lang="he-IL" sz="2400" dirty="0" err="1" smtClean="0">
                <a:latin typeface="David" panose="020E0502060401010101" pitchFamily="34" charset="-79"/>
                <a:cs typeface="David" panose="020E0502060401010101" pitchFamily="34" charset="-79"/>
              </a:rPr>
              <a:t>הרחפן</a:t>
            </a:r>
            <a:r>
              <a:rPr lang="he-IL" sz="2400" dirty="0" smtClean="0">
                <a:latin typeface="David" panose="020E0502060401010101" pitchFamily="34" charset="-79"/>
                <a:cs typeface="David" panose="020E0502060401010101" pitchFamily="34" charset="-79"/>
              </a:rPr>
              <a:t> אבדה).</a:t>
            </a:r>
          </a:p>
          <a:p>
            <a:pPr lvl="1"/>
            <a:r>
              <a:rPr lang="he-IL" sz="2400" dirty="0" smtClean="0">
                <a:latin typeface="David" panose="020E0502060401010101" pitchFamily="34" charset="-79"/>
                <a:cs typeface="David" panose="020E0502060401010101" pitchFamily="34" charset="-79"/>
              </a:rPr>
              <a:t>בכל הטסה של </a:t>
            </a:r>
            <a:r>
              <a:rPr lang="he-IL" sz="2400" dirty="0" err="1" smtClean="0">
                <a:latin typeface="David" panose="020E0502060401010101" pitchFamily="34" charset="-79"/>
                <a:cs typeface="David" panose="020E0502060401010101" pitchFamily="34" charset="-79"/>
              </a:rPr>
              <a:t>הרחפן</a:t>
            </a:r>
            <a:r>
              <a:rPr lang="he-IL" sz="2400" dirty="0" smtClean="0">
                <a:latin typeface="David" panose="020E0502060401010101" pitchFamily="34" charset="-79"/>
                <a:cs typeface="David" panose="020E0502060401010101" pitchFamily="34" charset="-79"/>
              </a:rPr>
              <a:t> נוצרים קבצי לוג המכילים מידע על פעולות שונות </a:t>
            </a:r>
            <a:r>
              <a:rPr lang="he-IL" sz="2400" dirty="0" err="1" smtClean="0">
                <a:latin typeface="David" panose="020E0502060401010101" pitchFamily="34" charset="-79"/>
                <a:cs typeface="David" panose="020E0502060401010101" pitchFamily="34" charset="-79"/>
              </a:rPr>
              <a:t>שהרחפן</a:t>
            </a:r>
            <a:r>
              <a:rPr lang="he-IL" sz="2400" dirty="0" smtClean="0">
                <a:latin typeface="David" panose="020E0502060401010101" pitchFamily="34" charset="-79"/>
                <a:cs typeface="David" panose="020E0502060401010101" pitchFamily="34" charset="-79"/>
              </a:rPr>
              <a:t> מבצע. בסוף הניסויי קבצי הלוג מפוענחים בצורה ידנית, ומהם מסיקים מסקנות לגבי מה עבד ומה לא, ואת השינויים הנדרשים.</a:t>
            </a:r>
          </a:p>
          <a:p>
            <a:pPr lvl="1"/>
            <a:r>
              <a:rPr lang="he-IL" sz="2400" dirty="0" smtClean="0">
                <a:latin typeface="David" panose="020E0502060401010101" pitchFamily="34" charset="-79"/>
                <a:cs typeface="David" panose="020E0502060401010101" pitchFamily="34" charset="-79"/>
              </a:rPr>
              <a:t>בנוסף, אם במהלך הניסויים מתגלה </a:t>
            </a:r>
            <a:r>
              <a:rPr lang="he-IL" sz="2400" dirty="0" err="1" smtClean="0">
                <a:latin typeface="David" panose="020E0502060401010101" pitchFamily="34" charset="-79"/>
                <a:cs typeface="David" panose="020E0502060401010101" pitchFamily="34" charset="-79"/>
              </a:rPr>
              <a:t>שהרחפן</a:t>
            </a:r>
            <a:r>
              <a:rPr lang="he-IL" sz="2400" dirty="0" smtClean="0">
                <a:latin typeface="David" panose="020E0502060401010101" pitchFamily="34" charset="-79"/>
                <a:cs typeface="David" panose="020E0502060401010101" pitchFamily="34" charset="-79"/>
              </a:rPr>
              <a:t> לא עומד בתנאים </a:t>
            </a:r>
            <a:r>
              <a:rPr lang="he-IL" sz="2400" dirty="0" err="1" smtClean="0">
                <a:latin typeface="David" panose="020E0502060401010101" pitchFamily="34" charset="-79"/>
                <a:cs typeface="David" panose="020E0502060401010101" pitchFamily="34" charset="-79"/>
              </a:rPr>
              <a:t>מסויימים</a:t>
            </a:r>
            <a:r>
              <a:rPr lang="he-IL" sz="2400" dirty="0" smtClean="0">
                <a:latin typeface="David" panose="020E0502060401010101" pitchFamily="34" charset="-79"/>
                <a:cs typeface="David" panose="020E0502060401010101" pitchFamily="34" charset="-79"/>
              </a:rPr>
              <a:t> אז נדרש לבצע שינויים ב-</a:t>
            </a:r>
            <a:r>
              <a:rPr lang="en-US" sz="2400" dirty="0" smtClean="0">
                <a:latin typeface="David" panose="020E0502060401010101" pitchFamily="34" charset="-79"/>
                <a:cs typeface="David" panose="020E0502060401010101" pitchFamily="34" charset="-79"/>
              </a:rPr>
              <a:t>setup</a:t>
            </a:r>
            <a:r>
              <a:rPr lang="he-IL" sz="2400" dirty="0" smtClean="0">
                <a:latin typeface="David" panose="020E0502060401010101" pitchFamily="34" charset="-79"/>
                <a:cs typeface="David" panose="020E0502060401010101" pitchFamily="34" charset="-79"/>
              </a:rPr>
              <a:t> של </a:t>
            </a:r>
            <a:r>
              <a:rPr lang="he-IL" sz="2400" dirty="0" err="1" smtClean="0">
                <a:latin typeface="David" panose="020E0502060401010101" pitchFamily="34" charset="-79"/>
                <a:cs typeface="David" panose="020E0502060401010101" pitchFamily="34" charset="-79"/>
              </a:rPr>
              <a:t>הרחפן</a:t>
            </a:r>
            <a:r>
              <a:rPr lang="he-IL" sz="2400" dirty="0" smtClean="0">
                <a:latin typeface="David" panose="020E0502060401010101" pitchFamily="34" charset="-79"/>
                <a:cs typeface="David" panose="020E0502060401010101" pitchFamily="34" charset="-79"/>
              </a:rPr>
              <a:t>. למשל אם יש דרישה </a:t>
            </a:r>
            <a:r>
              <a:rPr lang="he-IL" sz="2400" dirty="0" err="1" smtClean="0">
                <a:latin typeface="David" panose="020E0502060401010101" pitchFamily="34" charset="-79"/>
                <a:cs typeface="David" panose="020E0502060401010101" pitchFamily="34" charset="-79"/>
              </a:rPr>
              <a:t>שהרחפן</a:t>
            </a:r>
            <a:r>
              <a:rPr lang="he-IL" sz="2400" dirty="0" smtClean="0">
                <a:latin typeface="David" panose="020E0502060401010101" pitchFamily="34" charset="-79"/>
                <a:cs typeface="David" panose="020E0502060401010101" pitchFamily="34" charset="-79"/>
              </a:rPr>
              <a:t> ישהה חצי שעה ברציפות באוויר ובמהלך הניסוי מתגלה שהוא לא מצליח, נדרש לשנות את הסוללה/מנועים או כל דבר אחר ע"מ לעמוד ביעד.</a:t>
            </a:r>
          </a:p>
        </p:txBody>
      </p:sp>
    </p:spTree>
    <p:extLst>
      <p:ext uri="{BB962C8B-B14F-4D97-AF65-F5344CB8AC3E}">
        <p14:creationId xmlns:p14="http://schemas.microsoft.com/office/powerpoint/2010/main" val="2084921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0263" y="182880"/>
            <a:ext cx="11312434" cy="707886"/>
          </a:xfrm>
          <a:prstGeom prst="rect">
            <a:avLst/>
          </a:prstGeom>
          <a:noFill/>
        </p:spPr>
        <p:txBody>
          <a:bodyPr wrap="square" rtlCol="1">
            <a:spAutoFit/>
          </a:bodyPr>
          <a:lstStyle/>
          <a:p>
            <a:pPr algn="ctr"/>
            <a:r>
              <a:rPr lang="he-IL" sz="4000" b="1" u="sng" dirty="0" smtClean="0">
                <a:latin typeface="David" panose="020E0502060401010101" pitchFamily="34" charset="-79"/>
                <a:cs typeface="David" panose="020E0502060401010101" pitchFamily="34" charset="-79"/>
              </a:rPr>
              <a:t>בעיות במצב הקיים</a:t>
            </a:r>
            <a:endParaRPr lang="he-IL" sz="4000" b="1" u="sng" dirty="0">
              <a:latin typeface="David" panose="020E0502060401010101" pitchFamily="34" charset="-79"/>
              <a:cs typeface="David" panose="020E0502060401010101" pitchFamily="34" charset="-79"/>
            </a:endParaRPr>
          </a:p>
        </p:txBody>
      </p:sp>
      <p:sp>
        <p:nvSpPr>
          <p:cNvPr id="3" name="TextBox 2"/>
          <p:cNvSpPr txBox="1"/>
          <p:nvPr/>
        </p:nvSpPr>
        <p:spPr>
          <a:xfrm>
            <a:off x="470263" y="1223554"/>
            <a:ext cx="11312434" cy="1569660"/>
          </a:xfrm>
          <a:prstGeom prst="rect">
            <a:avLst/>
          </a:prstGeom>
          <a:noFill/>
        </p:spPr>
        <p:txBody>
          <a:bodyPr wrap="square" rtlCol="1">
            <a:spAutoFit/>
          </a:bodyPr>
          <a:lstStyle/>
          <a:p>
            <a:pPr marL="457200" indent="-457200">
              <a:buFont typeface="+mj-lt"/>
              <a:buAutoNum type="arabicPeriod"/>
            </a:pPr>
            <a:r>
              <a:rPr lang="he-IL" sz="2400" dirty="0" err="1" smtClean="0">
                <a:latin typeface="David" panose="020E0502060401010101" pitchFamily="34" charset="-79"/>
                <a:cs typeface="David" panose="020E0502060401010101" pitchFamily="34" charset="-79"/>
              </a:rPr>
              <a:t>הכל</a:t>
            </a:r>
            <a:r>
              <a:rPr lang="he-IL" sz="2400" dirty="0" smtClean="0">
                <a:latin typeface="David" panose="020E0502060401010101" pitchFamily="34" charset="-79"/>
                <a:cs typeface="David" panose="020E0502060401010101" pitchFamily="34" charset="-79"/>
              </a:rPr>
              <a:t> מבוצע ידנית- משלב הייזום ובחירת ה-</a:t>
            </a:r>
            <a:r>
              <a:rPr lang="en-US" sz="2400" dirty="0" smtClean="0">
                <a:latin typeface="David" panose="020E0502060401010101" pitchFamily="34" charset="-79"/>
                <a:cs typeface="David" panose="020E0502060401010101" pitchFamily="34" charset="-79"/>
              </a:rPr>
              <a:t>setup</a:t>
            </a:r>
            <a:r>
              <a:rPr lang="he-IL" sz="2400" dirty="0" smtClean="0">
                <a:latin typeface="David" panose="020E0502060401010101" pitchFamily="34" charset="-79"/>
                <a:cs typeface="David" panose="020E0502060401010101" pitchFamily="34" charset="-79"/>
              </a:rPr>
              <a:t> </a:t>
            </a:r>
            <a:r>
              <a:rPr lang="he-IL" sz="2400" dirty="0" err="1" smtClean="0">
                <a:latin typeface="David" panose="020E0502060401010101" pitchFamily="34" charset="-79"/>
                <a:cs typeface="David" panose="020E0502060401010101" pitchFamily="34" charset="-79"/>
              </a:rPr>
              <a:t>לרחפן</a:t>
            </a:r>
            <a:r>
              <a:rPr lang="he-IL" sz="2400" dirty="0" smtClean="0">
                <a:latin typeface="David" panose="020E0502060401010101" pitchFamily="34" charset="-79"/>
                <a:cs typeface="David" panose="020E0502060401010101" pitchFamily="34" charset="-79"/>
              </a:rPr>
              <a:t>, דרך ניהול גרסאות התוכנה, ועד ניתוח הלוגים והסקת מסקנות.</a:t>
            </a:r>
          </a:p>
          <a:p>
            <a:pPr marL="457200" indent="-457200">
              <a:buFont typeface="+mj-lt"/>
              <a:buAutoNum type="arabicPeriod"/>
            </a:pPr>
            <a:r>
              <a:rPr lang="he-IL" sz="2400" dirty="0" smtClean="0">
                <a:latin typeface="David" panose="020E0502060401010101" pitchFamily="34" charset="-79"/>
                <a:cs typeface="David" panose="020E0502060401010101" pitchFamily="34" charset="-79"/>
              </a:rPr>
              <a:t>אין </a:t>
            </a:r>
            <a:r>
              <a:rPr lang="en-US" sz="2400" dirty="0" smtClean="0">
                <a:latin typeface="David" panose="020E0502060401010101" pitchFamily="34" charset="-79"/>
                <a:cs typeface="David" panose="020E0502060401010101" pitchFamily="34" charset="-79"/>
              </a:rPr>
              <a:t>DB</a:t>
            </a:r>
            <a:r>
              <a:rPr lang="he-IL" sz="2400" dirty="0" smtClean="0">
                <a:latin typeface="David" panose="020E0502060401010101" pitchFamily="34" charset="-79"/>
                <a:cs typeface="David" panose="020E0502060401010101" pitchFamily="34" charset="-79"/>
              </a:rPr>
              <a:t> מאוחד ומסודר ממנו ניתן לשלוף מידע. קבצי הלוג לא נשמרים מהטסה להטסה אלא אם אחד המעורבים שמר אותם ידנית (ואז בד"כ שוכחים היכן הקבצים נשמרו והתהליך לא רלוונטי).</a:t>
            </a:r>
          </a:p>
        </p:txBody>
      </p:sp>
    </p:spTree>
    <p:extLst>
      <p:ext uri="{BB962C8B-B14F-4D97-AF65-F5344CB8AC3E}">
        <p14:creationId xmlns:p14="http://schemas.microsoft.com/office/powerpoint/2010/main" val="44004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0263" y="182880"/>
            <a:ext cx="11312434" cy="707886"/>
          </a:xfrm>
          <a:prstGeom prst="rect">
            <a:avLst/>
          </a:prstGeom>
          <a:noFill/>
        </p:spPr>
        <p:txBody>
          <a:bodyPr wrap="square" rtlCol="1">
            <a:spAutoFit/>
          </a:bodyPr>
          <a:lstStyle/>
          <a:p>
            <a:pPr algn="ctr"/>
            <a:r>
              <a:rPr lang="he-IL" sz="4000" b="1" u="sng" dirty="0" smtClean="0">
                <a:latin typeface="David" panose="020E0502060401010101" pitchFamily="34" charset="-79"/>
                <a:cs typeface="David" panose="020E0502060401010101" pitchFamily="34" charset="-79"/>
              </a:rPr>
              <a:t>פתרון מוצע</a:t>
            </a:r>
            <a:endParaRPr lang="he-IL" sz="4000" b="1" u="sng" dirty="0">
              <a:latin typeface="David" panose="020E0502060401010101" pitchFamily="34" charset="-79"/>
              <a:cs typeface="David" panose="020E0502060401010101" pitchFamily="34" charset="-79"/>
            </a:endParaRPr>
          </a:p>
        </p:txBody>
      </p:sp>
      <p:sp>
        <p:nvSpPr>
          <p:cNvPr id="3" name="TextBox 2"/>
          <p:cNvSpPr txBox="1"/>
          <p:nvPr/>
        </p:nvSpPr>
        <p:spPr>
          <a:xfrm>
            <a:off x="470263" y="1223554"/>
            <a:ext cx="11312434" cy="5262979"/>
          </a:xfrm>
          <a:prstGeom prst="rect">
            <a:avLst/>
          </a:prstGeom>
          <a:noFill/>
        </p:spPr>
        <p:txBody>
          <a:bodyPr wrap="square" rtlCol="1">
            <a:spAutoFit/>
          </a:bodyPr>
          <a:lstStyle/>
          <a:p>
            <a:r>
              <a:rPr lang="he-IL" sz="2400" dirty="0" smtClean="0">
                <a:latin typeface="David" panose="020E0502060401010101" pitchFamily="34" charset="-79"/>
                <a:cs typeface="David" panose="020E0502060401010101" pitchFamily="34" charset="-79"/>
              </a:rPr>
              <a:t>הפתרון המוצע הוא יצירה של מערכת אחת שתלווה את </a:t>
            </a:r>
            <a:r>
              <a:rPr lang="he-IL" sz="2400" dirty="0" err="1" smtClean="0">
                <a:latin typeface="David" panose="020E0502060401010101" pitchFamily="34" charset="-79"/>
                <a:cs typeface="David" panose="020E0502060401010101" pitchFamily="34" charset="-79"/>
              </a:rPr>
              <a:t>הרחפן</a:t>
            </a:r>
            <a:r>
              <a:rPr lang="he-IL" sz="2400" dirty="0" smtClean="0">
                <a:latin typeface="David" panose="020E0502060401010101" pitchFamily="34" charset="-79"/>
                <a:cs typeface="David" panose="020E0502060401010101" pitchFamily="34" charset="-79"/>
              </a:rPr>
              <a:t> בכל מחזור חייו- משלב הייזום, ועד סיום הפרויקט וייצור המוני ללקוח.</a:t>
            </a:r>
          </a:p>
          <a:p>
            <a:r>
              <a:rPr lang="he-IL" sz="2400" dirty="0" smtClean="0">
                <a:latin typeface="David" panose="020E0502060401010101" pitchFamily="34" charset="-79"/>
                <a:cs typeface="David" panose="020E0502060401010101" pitchFamily="34" charset="-79"/>
              </a:rPr>
              <a:t>במערכת יהיו מספר מודולים מרכזיים:</a:t>
            </a:r>
          </a:p>
          <a:p>
            <a:pPr marL="457200" indent="-457200">
              <a:buFont typeface="+mj-lt"/>
              <a:buAutoNum type="arabicPeriod"/>
            </a:pPr>
            <a:r>
              <a:rPr lang="he-IL" sz="2400" u="sng" dirty="0" smtClean="0">
                <a:latin typeface="David" panose="020E0502060401010101" pitchFamily="34" charset="-79"/>
                <a:cs typeface="David" panose="020E0502060401010101" pitchFamily="34" charset="-79"/>
              </a:rPr>
              <a:t>מודול הייזום-</a:t>
            </a:r>
            <a:r>
              <a:rPr lang="he-IL" sz="2400" dirty="0" smtClean="0">
                <a:latin typeface="David" panose="020E0502060401010101" pitchFamily="34" charset="-79"/>
                <a:cs typeface="David" panose="020E0502060401010101" pitchFamily="34" charset="-79"/>
              </a:rPr>
              <a:t> במערכת יהיה מודול שיבצע את תהליך הייזום בצורה ממוכנת ואוטומטית. המשתמש יזין למערכת קריטריונים הנדרשים </a:t>
            </a:r>
            <a:r>
              <a:rPr lang="he-IL" sz="2400" dirty="0" err="1" smtClean="0">
                <a:latin typeface="David" panose="020E0502060401010101" pitchFamily="34" charset="-79"/>
                <a:cs typeface="David" panose="020E0502060401010101" pitchFamily="34" charset="-79"/>
              </a:rPr>
              <a:t>מהרחפן</a:t>
            </a:r>
            <a:r>
              <a:rPr lang="he-IL" sz="2400" dirty="0" smtClean="0">
                <a:latin typeface="David" panose="020E0502060401010101" pitchFamily="34" charset="-79"/>
                <a:cs typeface="David" panose="020E0502060401010101" pitchFamily="34" charset="-79"/>
              </a:rPr>
              <a:t>, והמערכת תוציא פלט שירכיב </a:t>
            </a:r>
            <a:r>
              <a:rPr lang="en-US" sz="2400" dirty="0" smtClean="0">
                <a:latin typeface="David" panose="020E0502060401010101" pitchFamily="34" charset="-79"/>
                <a:cs typeface="David" panose="020E0502060401010101" pitchFamily="34" charset="-79"/>
              </a:rPr>
              <a:t>setup</a:t>
            </a:r>
            <a:r>
              <a:rPr lang="he-IL" sz="2400" dirty="0" smtClean="0">
                <a:latin typeface="David" panose="020E0502060401010101" pitchFamily="34" charset="-79"/>
                <a:cs typeface="David" panose="020E0502060401010101" pitchFamily="34" charset="-79"/>
              </a:rPr>
              <a:t> מלא </a:t>
            </a:r>
            <a:r>
              <a:rPr lang="he-IL" sz="2400" dirty="0" err="1" smtClean="0">
                <a:latin typeface="David" panose="020E0502060401010101" pitchFamily="34" charset="-79"/>
                <a:cs typeface="David" panose="020E0502060401010101" pitchFamily="34" charset="-79"/>
              </a:rPr>
              <a:t>לרחפן</a:t>
            </a:r>
            <a:r>
              <a:rPr lang="he-IL" sz="2400" dirty="0" smtClean="0">
                <a:latin typeface="David" panose="020E0502060401010101" pitchFamily="34" charset="-79"/>
                <a:cs typeface="David" panose="020E0502060401010101" pitchFamily="34" charset="-79"/>
              </a:rPr>
              <a:t>. בנוסף, המערכת תזהה אוטומטית מקרים בהם הניסויים מראים </a:t>
            </a:r>
            <a:r>
              <a:rPr lang="he-IL" sz="2400" dirty="0" err="1" smtClean="0">
                <a:latin typeface="David" panose="020E0502060401010101" pitchFamily="34" charset="-79"/>
                <a:cs typeface="David" panose="020E0502060401010101" pitchFamily="34" charset="-79"/>
              </a:rPr>
              <a:t>שהרחפן</a:t>
            </a:r>
            <a:r>
              <a:rPr lang="he-IL" sz="2400" dirty="0" smtClean="0">
                <a:latin typeface="David" panose="020E0502060401010101" pitchFamily="34" charset="-79"/>
                <a:cs typeface="David" panose="020E0502060401010101" pitchFamily="34" charset="-79"/>
              </a:rPr>
              <a:t> לא עומד בדרישות, תתריע על כך, ותציע פתרונות אפשריים.</a:t>
            </a:r>
          </a:p>
          <a:p>
            <a:pPr marL="457200" indent="-457200">
              <a:buFont typeface="+mj-lt"/>
              <a:buAutoNum type="arabicPeriod"/>
            </a:pPr>
            <a:r>
              <a:rPr lang="he-IL" sz="2400" u="sng" dirty="0" smtClean="0">
                <a:latin typeface="David" panose="020E0502060401010101" pitchFamily="34" charset="-79"/>
                <a:cs typeface="David" panose="020E0502060401010101" pitchFamily="34" charset="-79"/>
              </a:rPr>
              <a:t>מודול פיתוח-</a:t>
            </a:r>
            <a:r>
              <a:rPr lang="he-IL" sz="2400" dirty="0" smtClean="0">
                <a:latin typeface="David" panose="020E0502060401010101" pitchFamily="34" charset="-79"/>
                <a:cs typeface="David" panose="020E0502060401010101" pitchFamily="34" charset="-79"/>
              </a:rPr>
              <a:t> המערכת תשמור ניהול תצורה על הגרסאות השונות המפותחות ע"י הצוותים השונים, תאפשר רישום ברור של השינויים בכל </a:t>
            </a:r>
            <a:r>
              <a:rPr lang="he-IL" sz="2400" dirty="0" err="1" smtClean="0">
                <a:latin typeface="David" panose="020E0502060401010101" pitchFamily="34" charset="-79"/>
                <a:cs typeface="David" panose="020E0502060401010101" pitchFamily="34" charset="-79"/>
              </a:rPr>
              <a:t>גרסא</a:t>
            </a:r>
            <a:r>
              <a:rPr lang="he-IL" sz="2400" dirty="0" smtClean="0">
                <a:latin typeface="David" panose="020E0502060401010101" pitchFamily="34" charset="-79"/>
                <a:cs typeface="David" panose="020E0502060401010101" pitchFamily="34" charset="-79"/>
              </a:rPr>
              <a:t>, ותאפשר לבצע "חזרה לאחור" </a:t>
            </a:r>
            <a:r>
              <a:rPr lang="he-IL" sz="2400" dirty="0" err="1" smtClean="0">
                <a:latin typeface="David" panose="020E0502060401010101" pitchFamily="34" charset="-79"/>
                <a:cs typeface="David" panose="020E0502060401010101" pitchFamily="34" charset="-79"/>
              </a:rPr>
              <a:t>לגרסא</a:t>
            </a:r>
            <a:r>
              <a:rPr lang="he-IL" sz="2400" dirty="0" smtClean="0">
                <a:latin typeface="David" panose="020E0502060401010101" pitchFamily="34" charset="-79"/>
                <a:cs typeface="David" panose="020E0502060401010101" pitchFamily="34" charset="-79"/>
              </a:rPr>
              <a:t> הנבחרת.</a:t>
            </a:r>
          </a:p>
          <a:p>
            <a:pPr marL="457200" indent="-457200">
              <a:buFont typeface="+mj-lt"/>
              <a:buAutoNum type="arabicPeriod"/>
            </a:pPr>
            <a:r>
              <a:rPr lang="he-IL" sz="2400" u="sng" dirty="0" smtClean="0">
                <a:latin typeface="David" panose="020E0502060401010101" pitchFamily="34" charset="-79"/>
                <a:cs typeface="David" panose="020E0502060401010101" pitchFamily="34" charset="-79"/>
              </a:rPr>
              <a:t>מודול ניסויים-</a:t>
            </a:r>
            <a:r>
              <a:rPr lang="he-IL" sz="2400" dirty="0" smtClean="0">
                <a:latin typeface="David" panose="020E0502060401010101" pitchFamily="34" charset="-79"/>
                <a:cs typeface="David" panose="020E0502060401010101" pitchFamily="34" charset="-79"/>
              </a:rPr>
              <a:t> המערכת תשמור בצורה אוטומטית את התוצאות של כל ניסוי, כולל קבצי הלוג הרלוונטיים, תבצע ניתוח אוטומטי מהם, ותראה פלט סופי למשתמש. בנוסף יהיה ניתן לשלוף תוצאות של ניסויים קודמים בצורה פשוטה ונוחה.</a:t>
            </a:r>
          </a:p>
          <a:p>
            <a:r>
              <a:rPr lang="he-IL" sz="2400" dirty="0" smtClean="0">
                <a:latin typeface="David" panose="020E0502060401010101" pitchFamily="34" charset="-79"/>
                <a:cs typeface="David" panose="020E0502060401010101" pitchFamily="34" charset="-79"/>
              </a:rPr>
              <a:t>בנוסף יהיו מודולים נוספים, קטנים יותר, וכל המערכת תיתמך ע"י מסד נתונים אחוד.</a:t>
            </a:r>
          </a:p>
        </p:txBody>
      </p:sp>
    </p:spTree>
    <p:extLst>
      <p:ext uri="{BB962C8B-B14F-4D97-AF65-F5344CB8AC3E}">
        <p14:creationId xmlns:p14="http://schemas.microsoft.com/office/powerpoint/2010/main" val="139711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0263" y="182880"/>
            <a:ext cx="11312434" cy="707886"/>
          </a:xfrm>
          <a:prstGeom prst="rect">
            <a:avLst/>
          </a:prstGeom>
          <a:noFill/>
        </p:spPr>
        <p:txBody>
          <a:bodyPr wrap="square" rtlCol="1">
            <a:spAutoFit/>
          </a:bodyPr>
          <a:lstStyle/>
          <a:p>
            <a:pPr algn="ctr"/>
            <a:r>
              <a:rPr lang="he-IL" sz="4000" b="1" u="sng" dirty="0" smtClean="0">
                <a:latin typeface="David" panose="020E0502060401010101" pitchFamily="34" charset="-79"/>
                <a:cs typeface="David" panose="020E0502060401010101" pitchFamily="34" charset="-79"/>
              </a:rPr>
              <a:t>פתרון מוצע</a:t>
            </a:r>
            <a:endParaRPr lang="he-IL" sz="4000" b="1" u="sng" dirty="0">
              <a:latin typeface="David" panose="020E0502060401010101" pitchFamily="34" charset="-79"/>
              <a:cs typeface="David" panose="020E0502060401010101" pitchFamily="34" charset="-79"/>
            </a:endParaRPr>
          </a:p>
        </p:txBody>
      </p:sp>
      <p:sp>
        <p:nvSpPr>
          <p:cNvPr id="3" name="TextBox 2"/>
          <p:cNvSpPr txBox="1"/>
          <p:nvPr/>
        </p:nvSpPr>
        <p:spPr>
          <a:xfrm>
            <a:off x="470263" y="1223554"/>
            <a:ext cx="11312434" cy="4524315"/>
          </a:xfrm>
          <a:prstGeom prst="rect">
            <a:avLst/>
          </a:prstGeom>
          <a:noFill/>
        </p:spPr>
        <p:txBody>
          <a:bodyPr wrap="square" rtlCol="1">
            <a:spAutoFit/>
          </a:bodyPr>
          <a:lstStyle/>
          <a:p>
            <a:r>
              <a:rPr lang="he-IL" sz="2400" u="sng" dirty="0" smtClean="0">
                <a:latin typeface="David" panose="020E0502060401010101" pitchFamily="34" charset="-79"/>
                <a:cs typeface="David" panose="020E0502060401010101" pitchFamily="34" charset="-79"/>
              </a:rPr>
              <a:t>ארכיטקטורה:</a:t>
            </a:r>
            <a:endParaRPr lang="he-IL" sz="2400" dirty="0" smtClean="0">
              <a:latin typeface="David" panose="020E0502060401010101" pitchFamily="34" charset="-79"/>
              <a:cs typeface="David" panose="020E0502060401010101" pitchFamily="34" charset="-79"/>
            </a:endParaRPr>
          </a:p>
          <a:p>
            <a:r>
              <a:rPr lang="he-IL" sz="2400" dirty="0" smtClean="0">
                <a:latin typeface="David" panose="020E0502060401010101" pitchFamily="34" charset="-79"/>
                <a:cs typeface="David" panose="020E0502060401010101" pitchFamily="34" charset="-79"/>
              </a:rPr>
              <a:t>ארכיטקטורת המערכת נדרשת להתחשב בהגבלות רבות הנובעות מדרישות ביטחון מידע של הפרויקטים- המערכת מנותקת לגמרי מרשת האינטרנט, ואף מנותקת מרשת רפא"ל הרגילה. המערכת נמצאת בסביבת מקומית מנותקת לגמרי מכל רשת חיצונית.</a:t>
            </a:r>
          </a:p>
          <a:p>
            <a:endParaRPr lang="he-IL" sz="2400" dirty="0">
              <a:latin typeface="David" panose="020E0502060401010101" pitchFamily="34" charset="-79"/>
              <a:cs typeface="David" panose="020E0502060401010101" pitchFamily="34" charset="-79"/>
            </a:endParaRPr>
          </a:p>
          <a:p>
            <a:r>
              <a:rPr lang="he-IL" sz="2400" dirty="0" smtClean="0">
                <a:latin typeface="David" panose="020E0502060401010101" pitchFamily="34" charset="-79"/>
                <a:cs typeface="David" panose="020E0502060401010101" pitchFamily="34" charset="-79"/>
              </a:rPr>
              <a:t>משמעות הגבלה זו היא שלא ניתן להכניס שרת לרשת זו במובן המקובל, ולכן נאלץ למצוא פתרונות אחרים.</a:t>
            </a:r>
          </a:p>
          <a:p>
            <a:r>
              <a:rPr lang="he-IL" sz="2400" dirty="0" smtClean="0">
                <a:latin typeface="David" panose="020E0502060401010101" pitchFamily="34" charset="-79"/>
                <a:cs typeface="David" panose="020E0502060401010101" pitchFamily="34" charset="-79"/>
              </a:rPr>
              <a:t>הארכיטקטורה המוצעת היא שימוש במחשב </a:t>
            </a:r>
            <a:r>
              <a:rPr lang="en-US" sz="2400" dirty="0" smtClean="0">
                <a:latin typeface="David" panose="020E0502060401010101" pitchFamily="34" charset="-79"/>
                <a:cs typeface="David" panose="020E0502060401010101" pitchFamily="34" charset="-79"/>
              </a:rPr>
              <a:t>raspberry pi</a:t>
            </a:r>
            <a:r>
              <a:rPr lang="he-IL" sz="2400" dirty="0" smtClean="0">
                <a:latin typeface="David" panose="020E0502060401010101" pitchFamily="34" charset="-79"/>
                <a:cs typeface="David" panose="020E0502060401010101" pitchFamily="34" charset="-79"/>
              </a:rPr>
              <a:t> בתור שרת, בו יהיה מסד הנתונים של המערכת, והוא יכיל בנוסף שרת </a:t>
            </a:r>
            <a:r>
              <a:rPr lang="en-US" sz="2400" dirty="0" smtClean="0">
                <a:latin typeface="David" panose="020E0502060401010101" pitchFamily="34" charset="-79"/>
                <a:cs typeface="David" panose="020E0502060401010101" pitchFamily="34" charset="-79"/>
              </a:rPr>
              <a:t>http</a:t>
            </a:r>
            <a:r>
              <a:rPr lang="he-IL" sz="2400" dirty="0" smtClean="0">
                <a:latin typeface="David" panose="020E0502060401010101" pitchFamily="34" charset="-79"/>
                <a:cs typeface="David" panose="020E0502060401010101" pitchFamily="34" charset="-79"/>
              </a:rPr>
              <a:t> באמצעותו המשתמשים יוכלו להתחבר למערכת שלנו, להזין ולראות את הנתונים.</a:t>
            </a:r>
          </a:p>
          <a:p>
            <a:r>
              <a:rPr lang="he-IL" sz="2400" dirty="0" smtClean="0">
                <a:latin typeface="David" panose="020E0502060401010101" pitchFamily="34" charset="-79"/>
                <a:cs typeface="David" panose="020E0502060401010101" pitchFamily="34" charset="-79"/>
              </a:rPr>
              <a:t>בנוסף, בכל </a:t>
            </a:r>
            <a:r>
              <a:rPr lang="he-IL" sz="2400" dirty="0" err="1" smtClean="0">
                <a:latin typeface="David" panose="020E0502060401010101" pitchFamily="34" charset="-79"/>
                <a:cs typeface="David" panose="020E0502060401010101" pitchFamily="34" charset="-79"/>
              </a:rPr>
              <a:t>רחפן</a:t>
            </a:r>
            <a:r>
              <a:rPr lang="he-IL" sz="2400" dirty="0" smtClean="0">
                <a:latin typeface="David" panose="020E0502060401010101" pitchFamily="34" charset="-79"/>
                <a:cs typeface="David" panose="020E0502060401010101" pitchFamily="34" charset="-79"/>
              </a:rPr>
              <a:t> יותקן מודול שלנו שיאזין למה שקורה ברחפן וידווח למערכת. מודול זה יפעל רק בשלב הניסויים ולא יהיה חלק מהמערכת הסופית.</a:t>
            </a:r>
            <a:endParaRPr lang="he-IL" sz="2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601442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0263" y="182880"/>
            <a:ext cx="11312434" cy="707886"/>
          </a:xfrm>
          <a:prstGeom prst="rect">
            <a:avLst/>
          </a:prstGeom>
          <a:noFill/>
        </p:spPr>
        <p:txBody>
          <a:bodyPr wrap="square" rtlCol="1">
            <a:spAutoFit/>
          </a:bodyPr>
          <a:lstStyle/>
          <a:p>
            <a:pPr algn="ctr"/>
            <a:r>
              <a:rPr lang="he-IL" sz="4000" b="1" u="sng" dirty="0" smtClean="0">
                <a:latin typeface="David" panose="020E0502060401010101" pitchFamily="34" charset="-79"/>
                <a:cs typeface="David" panose="020E0502060401010101" pitchFamily="34" charset="-79"/>
              </a:rPr>
              <a:t>פתרון מוצע</a:t>
            </a:r>
            <a:endParaRPr lang="he-IL" sz="4000" b="1" u="sng" dirty="0">
              <a:latin typeface="David" panose="020E0502060401010101" pitchFamily="34" charset="-79"/>
              <a:cs typeface="David" panose="020E0502060401010101" pitchFamily="34" charset="-79"/>
            </a:endParaRPr>
          </a:p>
        </p:txBody>
      </p:sp>
      <p:sp>
        <p:nvSpPr>
          <p:cNvPr id="3" name="TextBox 2"/>
          <p:cNvSpPr txBox="1"/>
          <p:nvPr/>
        </p:nvSpPr>
        <p:spPr>
          <a:xfrm>
            <a:off x="470263" y="1223554"/>
            <a:ext cx="11312434" cy="3416320"/>
          </a:xfrm>
          <a:prstGeom prst="rect">
            <a:avLst/>
          </a:prstGeom>
          <a:noFill/>
        </p:spPr>
        <p:txBody>
          <a:bodyPr wrap="square" rtlCol="1">
            <a:spAutoFit/>
          </a:bodyPr>
          <a:lstStyle/>
          <a:p>
            <a:r>
              <a:rPr lang="he-IL" sz="2400" u="sng" dirty="0" smtClean="0">
                <a:latin typeface="David" panose="020E0502060401010101" pitchFamily="34" charset="-79"/>
                <a:cs typeface="David" panose="020E0502060401010101" pitchFamily="34" charset="-79"/>
              </a:rPr>
              <a:t>שיטת פיתוח:</a:t>
            </a:r>
            <a:endParaRPr lang="he-IL" sz="2400" dirty="0" smtClean="0">
              <a:latin typeface="David" panose="020E0502060401010101" pitchFamily="34" charset="-79"/>
              <a:cs typeface="David" panose="020E0502060401010101" pitchFamily="34" charset="-79"/>
            </a:endParaRPr>
          </a:p>
          <a:p>
            <a:r>
              <a:rPr lang="he-IL" sz="2400" dirty="0" smtClean="0">
                <a:latin typeface="David" panose="020E0502060401010101" pitchFamily="34" charset="-79"/>
                <a:cs typeface="David" panose="020E0502060401010101" pitchFamily="34" charset="-79"/>
              </a:rPr>
              <a:t>המערכת תפותח בשיטה </a:t>
            </a:r>
            <a:r>
              <a:rPr lang="he-IL" sz="2400" dirty="0" err="1" smtClean="0">
                <a:latin typeface="David" panose="020E0502060401010101" pitchFamily="34" charset="-79"/>
                <a:cs typeface="David" panose="020E0502060401010101" pitchFamily="34" charset="-79"/>
              </a:rPr>
              <a:t>האג'ילית</a:t>
            </a:r>
            <a:r>
              <a:rPr lang="he-IL" sz="2400" dirty="0" smtClean="0">
                <a:latin typeface="David" panose="020E0502060401010101" pitchFamily="34" charset="-79"/>
                <a:cs typeface="David" panose="020E0502060401010101" pitchFamily="34" charset="-79"/>
              </a:rPr>
              <a:t> במסגרתה נבצע בכל </a:t>
            </a:r>
            <a:r>
              <a:rPr lang="he-IL" sz="2400" dirty="0" err="1" smtClean="0">
                <a:latin typeface="David" panose="020E0502060401010101" pitchFamily="34" charset="-79"/>
                <a:cs typeface="David" panose="020E0502060401010101" pitchFamily="34" charset="-79"/>
              </a:rPr>
              <a:t>איטרציה</a:t>
            </a:r>
            <a:r>
              <a:rPr lang="he-IL" sz="2400" dirty="0" smtClean="0">
                <a:latin typeface="David" panose="020E0502060401010101" pitchFamily="34" charset="-79"/>
                <a:cs typeface="David" panose="020E0502060401010101" pitchFamily="34" charset="-79"/>
              </a:rPr>
              <a:t> ניתוח למודול </a:t>
            </a:r>
            <a:r>
              <a:rPr lang="he-IL" sz="2400" dirty="0" err="1" smtClean="0">
                <a:latin typeface="David" panose="020E0502060401010101" pitchFamily="34" charset="-79"/>
                <a:cs typeface="David" panose="020E0502060401010101" pitchFamily="34" charset="-79"/>
              </a:rPr>
              <a:t>מסויים</a:t>
            </a:r>
            <a:r>
              <a:rPr lang="he-IL" sz="2400" dirty="0" smtClean="0">
                <a:latin typeface="David" panose="020E0502060401010101" pitchFamily="34" charset="-79"/>
                <a:cs typeface="David" panose="020E0502060401010101" pitchFamily="34" charset="-79"/>
              </a:rPr>
              <a:t>, ואת הפיתוח של אותו מודול.</a:t>
            </a:r>
          </a:p>
          <a:p>
            <a:endParaRPr lang="he-IL" sz="2400" dirty="0">
              <a:latin typeface="David" panose="020E0502060401010101" pitchFamily="34" charset="-79"/>
              <a:cs typeface="David" panose="020E0502060401010101" pitchFamily="34" charset="-79"/>
            </a:endParaRPr>
          </a:p>
          <a:p>
            <a:r>
              <a:rPr lang="he-IL" sz="2400" dirty="0" smtClean="0">
                <a:latin typeface="David" panose="020E0502060401010101" pitchFamily="34" charset="-79"/>
                <a:cs typeface="David" panose="020E0502060401010101" pitchFamily="34" charset="-79"/>
              </a:rPr>
              <a:t>החלק המרכזי של המערכת יפותח ב-</a:t>
            </a:r>
            <a:r>
              <a:rPr lang="en-US" sz="2400" dirty="0" smtClean="0">
                <a:latin typeface="David" panose="020E0502060401010101" pitchFamily="34" charset="-79"/>
                <a:cs typeface="David" panose="020E0502060401010101" pitchFamily="34" charset="-79"/>
              </a:rPr>
              <a:t>python 2.7</a:t>
            </a:r>
            <a:r>
              <a:rPr lang="he-IL" sz="2400" dirty="0" smtClean="0">
                <a:latin typeface="David" panose="020E0502060401010101" pitchFamily="34" charset="-79"/>
                <a:cs typeface="David" panose="020E0502060401010101" pitchFamily="34" charset="-79"/>
              </a:rPr>
              <a:t>, ו"אתר האינטרנט" באמצעותו המשתמשים יתחברו למערכת ייכתב ב-</a:t>
            </a:r>
            <a:r>
              <a:rPr lang="en-US" sz="2400" dirty="0" err="1" smtClean="0">
                <a:latin typeface="David" panose="020E0502060401010101" pitchFamily="34" charset="-79"/>
                <a:cs typeface="David" panose="020E0502060401010101" pitchFamily="34" charset="-79"/>
              </a:rPr>
              <a:t>php</a:t>
            </a:r>
            <a:r>
              <a:rPr lang="he-IL" sz="2400" dirty="0" smtClean="0">
                <a:latin typeface="David" panose="020E0502060401010101" pitchFamily="34" charset="-79"/>
                <a:cs typeface="David" panose="020E0502060401010101" pitchFamily="34" charset="-79"/>
              </a:rPr>
              <a:t>.</a:t>
            </a:r>
          </a:p>
          <a:p>
            <a:r>
              <a:rPr lang="he-IL" sz="2400" dirty="0" smtClean="0">
                <a:latin typeface="David" panose="020E0502060401010101" pitchFamily="34" charset="-79"/>
                <a:cs typeface="David" panose="020E0502060401010101" pitchFamily="34" charset="-79"/>
              </a:rPr>
              <a:t>בנוסף, מסד הנתונים ייכתב ב-</a:t>
            </a:r>
            <a:r>
              <a:rPr lang="en-US" sz="2400" dirty="0" err="1" smtClean="0">
                <a:latin typeface="David" panose="020E0502060401010101" pitchFamily="34" charset="-79"/>
                <a:cs typeface="David" panose="020E0502060401010101" pitchFamily="34" charset="-79"/>
              </a:rPr>
              <a:t>sql</a:t>
            </a:r>
            <a:r>
              <a:rPr lang="he-IL" sz="2400" dirty="0" smtClean="0">
                <a:latin typeface="David" panose="020E0502060401010101" pitchFamily="34" charset="-79"/>
                <a:cs typeface="David" panose="020E0502060401010101" pitchFamily="34" charset="-79"/>
              </a:rPr>
              <a:t>, ונדרש לידע ב-</a:t>
            </a:r>
            <a:r>
              <a:rPr lang="en-US" sz="2400" dirty="0" err="1" smtClean="0">
                <a:latin typeface="David" panose="020E0502060401010101" pitchFamily="34" charset="-79"/>
                <a:cs typeface="David" panose="020E0502060401010101" pitchFamily="34" charset="-79"/>
              </a:rPr>
              <a:t>mavLink</a:t>
            </a:r>
            <a:r>
              <a:rPr lang="he-IL" sz="2400" dirty="0" smtClean="0">
                <a:latin typeface="David" panose="020E0502060401010101" pitchFamily="34" charset="-79"/>
                <a:cs typeface="David" panose="020E0502060401010101" pitchFamily="34" charset="-79"/>
              </a:rPr>
              <a:t> (פרוטוקול תקשורת עם </a:t>
            </a:r>
            <a:r>
              <a:rPr lang="he-IL" sz="2400" dirty="0" err="1" smtClean="0">
                <a:latin typeface="David" panose="020E0502060401010101" pitchFamily="34" charset="-79"/>
                <a:cs typeface="David" panose="020E0502060401010101" pitchFamily="34" charset="-79"/>
              </a:rPr>
              <a:t>הרחפן</a:t>
            </a:r>
            <a:r>
              <a:rPr lang="he-IL" sz="2400" dirty="0" smtClean="0">
                <a:latin typeface="David" panose="020E0502060401010101" pitchFamily="34" charset="-79"/>
                <a:cs typeface="David" panose="020E0502060401010101" pitchFamily="34" charset="-79"/>
              </a:rPr>
              <a:t>), ועם </a:t>
            </a:r>
            <a:r>
              <a:rPr lang="en-US" sz="2400" dirty="0" smtClean="0">
                <a:latin typeface="David" panose="020E0502060401010101" pitchFamily="34" charset="-79"/>
                <a:cs typeface="David" panose="020E0502060401010101" pitchFamily="34" charset="-79"/>
              </a:rPr>
              <a:t>raspberry pi</a:t>
            </a:r>
            <a:r>
              <a:rPr lang="he-IL" sz="2400" smtClean="0">
                <a:latin typeface="David" panose="020E0502060401010101" pitchFamily="34" charset="-79"/>
                <a:cs typeface="David" panose="020E0502060401010101" pitchFamily="34" charset="-79"/>
              </a:rPr>
              <a:t>.</a:t>
            </a:r>
          </a:p>
          <a:p>
            <a:endParaRPr lang="he-IL" sz="2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24078224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684</Words>
  <Application>Microsoft Office PowerPoint</Application>
  <PresentationFormat>מסך רחב</PresentationFormat>
  <Paragraphs>51</Paragraphs>
  <Slides>8</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8</vt:i4>
      </vt:variant>
    </vt:vector>
  </HeadingPairs>
  <TitlesOfParts>
    <vt:vector size="14" baseType="lpstr">
      <vt:lpstr>Arial</vt:lpstr>
      <vt:lpstr>Calibri</vt:lpstr>
      <vt:lpstr>Calibri Light</vt:lpstr>
      <vt:lpstr>David</vt:lpstr>
      <vt:lpstr>Times New Roman</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ohad harel</dc:creator>
  <cp:lastModifiedBy>ohad harel</cp:lastModifiedBy>
  <cp:revision>9</cp:revision>
  <dcterms:created xsi:type="dcterms:W3CDTF">2016-12-03T14:49:39Z</dcterms:created>
  <dcterms:modified xsi:type="dcterms:W3CDTF">2016-12-03T16:02:34Z</dcterms:modified>
</cp:coreProperties>
</file>