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75" r:id="rId9"/>
    <p:sldId id="274" r:id="rId10"/>
    <p:sldId id="265" r:id="rId11"/>
    <p:sldId id="267" r:id="rId12"/>
    <p:sldId id="263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66" r:id="rId2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2DCC-E97D-4FB7-A656-BC28B8C0E482}" type="datetimeFigureOut">
              <a:rPr lang="he-IL" smtClean="0"/>
              <a:t>ב'/סיון/תשע"ז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C4FA-ECF2-4C31-861F-697554FEEE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93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2DCC-E97D-4FB7-A656-BC28B8C0E482}" type="datetimeFigureOut">
              <a:rPr lang="he-IL" smtClean="0"/>
              <a:t>ב'/סיון/תשע"ז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C4FA-ECF2-4C31-861F-697554FEEE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76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2DCC-E97D-4FB7-A656-BC28B8C0E482}" type="datetimeFigureOut">
              <a:rPr lang="he-IL" smtClean="0"/>
              <a:t>ב'/סיון/תשע"ז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C4FA-ECF2-4C31-861F-697554FEEE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958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2DCC-E97D-4FB7-A656-BC28B8C0E482}" type="datetimeFigureOut">
              <a:rPr lang="he-IL" smtClean="0"/>
              <a:t>ב'/סיון/תשע"ז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C4FA-ECF2-4C31-861F-697554FEEE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468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2DCC-E97D-4FB7-A656-BC28B8C0E482}" type="datetimeFigureOut">
              <a:rPr lang="he-IL" smtClean="0"/>
              <a:t>ב'/סיון/תשע"ז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C4FA-ECF2-4C31-861F-697554FEEE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830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2DCC-E97D-4FB7-A656-BC28B8C0E482}" type="datetimeFigureOut">
              <a:rPr lang="he-IL" smtClean="0"/>
              <a:t>ב'/סיון/תשע"ז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C4FA-ECF2-4C31-861F-697554FEEE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308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2DCC-E97D-4FB7-A656-BC28B8C0E482}" type="datetimeFigureOut">
              <a:rPr lang="he-IL" smtClean="0"/>
              <a:t>ב'/סיון/תשע"ז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C4FA-ECF2-4C31-861F-697554FEEE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105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2DCC-E97D-4FB7-A656-BC28B8C0E482}" type="datetimeFigureOut">
              <a:rPr lang="he-IL" smtClean="0"/>
              <a:t>ב'/סיון/תשע"ז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C4FA-ECF2-4C31-861F-697554FEEE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784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2DCC-E97D-4FB7-A656-BC28B8C0E482}" type="datetimeFigureOut">
              <a:rPr lang="he-IL" smtClean="0"/>
              <a:t>ב'/סיון/תשע"ז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C4FA-ECF2-4C31-861F-697554FEEE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411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2DCC-E97D-4FB7-A656-BC28B8C0E482}" type="datetimeFigureOut">
              <a:rPr lang="he-IL" smtClean="0"/>
              <a:t>ב'/סיון/תשע"ז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C4FA-ECF2-4C31-861F-697554FEEE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473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2DCC-E97D-4FB7-A656-BC28B8C0E482}" type="datetimeFigureOut">
              <a:rPr lang="he-IL" smtClean="0"/>
              <a:t>ב'/סיון/תשע"ז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C4FA-ECF2-4C31-861F-697554FEEE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192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42DCC-E97D-4FB7-A656-BC28B8C0E482}" type="datetimeFigureOut">
              <a:rPr lang="he-IL" smtClean="0"/>
              <a:t>ב'/סיון/תשע"ז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FC4FA-ECF2-4C31-861F-697554FEEE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836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 txBox="1">
            <a:spLocks/>
          </p:cNvSpPr>
          <p:nvPr/>
        </p:nvSpPr>
        <p:spPr>
          <a:xfrm>
            <a:off x="635000" y="982662"/>
            <a:ext cx="11315700" cy="2200275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vert="horz" lIns="91440" tIns="45720" rIns="91440" bIns="45720" rtlCol="1" anchor="b">
            <a:no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88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מערכת ניהול רחפנים</a:t>
            </a:r>
            <a:endParaRPr lang="he-IL" sz="88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he-IL" sz="88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בחברת רפא"ל</a:t>
            </a:r>
            <a:endParaRPr lang="he-IL" sz="88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761" y="2860674"/>
            <a:ext cx="5764906" cy="3606800"/>
          </a:xfrm>
          <a:prstGeom prst="rect">
            <a:avLst/>
          </a:prstGeom>
        </p:spPr>
      </p:pic>
      <p:sp>
        <p:nvSpPr>
          <p:cNvPr id="8" name="מציין מיקום תוכן 2"/>
          <p:cNvSpPr txBox="1">
            <a:spLocks/>
          </p:cNvSpPr>
          <p:nvPr/>
        </p:nvSpPr>
        <p:spPr>
          <a:xfrm>
            <a:off x="939129" y="5867399"/>
            <a:ext cx="10224171" cy="838201"/>
          </a:xfrm>
          <a:prstGeom prst="rect">
            <a:avLst/>
          </a:prstGeom>
        </p:spPr>
        <p:txBody>
          <a:bodyPr vert="horz" lIns="91440" tIns="45720" rIns="91440" bIns="45720" rtlCol="1">
            <a:normAutofit lnSpcReduction="10000"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b="1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b="1" dirty="0" smtClean="0">
                <a:solidFill>
                  <a:schemeClr val="accent1">
                    <a:lumMod val="75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אוהד הראל, נופר מוסקוביץ'</a:t>
            </a:r>
            <a:endParaRPr lang="he-IL" b="1" dirty="0">
              <a:solidFill>
                <a:schemeClr val="accent1">
                  <a:lumMod val="75000"/>
                </a:schemeClr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-498475"/>
            <a:ext cx="18288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2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 txBox="1">
            <a:spLocks/>
          </p:cNvSpPr>
          <p:nvPr/>
        </p:nvSpPr>
        <p:spPr>
          <a:xfrm>
            <a:off x="838200" y="250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7000" b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מודול ניסויים</a:t>
            </a:r>
            <a:endParaRPr lang="he-IL" sz="70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098" name="Picture 2" descr="http://www.lucidtechindia.com/wp-content/uploads/2016/04/solu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29176"/>
            <a:ext cx="3392386" cy="193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2169994" y="1576388"/>
            <a:ext cx="9617009" cy="2541678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במצב הקיים, כל </a:t>
            </a:r>
            <a:r>
              <a:rPr lang="he-IL" sz="2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רחפן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מייצר קבצי לוג במהלך טיסתו. קבצים אלה נשמרים בצורה ידנית (כשצריך) ומפוענחים ידנית ע"י אנשי התוכנה והאווירונאוטים בצוות.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המערכת 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תשמור בצורה אוטומטית את 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קבצי הלוג הנ"ל בבסיס נתונים מסודר.</a:t>
            </a: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המערכת תבצע ניתוח אוטומטי 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על קבצי הלוג לאחר כל טיסה, ותדע להתריע במקרה של בעיות.</a:t>
            </a: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המערכת תאפשר לשלוף את קבצי הלוג מבסיס הנתונים בצורה נוחה לבקשת המשתמש.</a:t>
            </a: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endParaRPr lang="he-IL" sz="22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867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 txBox="1">
            <a:spLocks/>
          </p:cNvSpPr>
          <p:nvPr/>
        </p:nvSpPr>
        <p:spPr>
          <a:xfrm>
            <a:off x="965200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7000" b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ארכיטקטורה</a:t>
            </a:r>
            <a:endParaRPr lang="he-IL" sz="70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6" name="Picture 2" descr="https://cdn3.iconfinder.com/data/icons/yachting-2/640/drone_icon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515" y="1023348"/>
            <a:ext cx="1393885" cy="139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2.iconfinder.com/data/icons/database-13/100/database-add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5205414"/>
            <a:ext cx="264160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cdn3.iconfinder.com/data/icons/yachting-2/640/drone_icon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078" y="1111511"/>
            <a:ext cx="1305722" cy="13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cdn3.iconfinder.com/data/icons/yachting-2/640/drone_icon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624" y="1052150"/>
            <a:ext cx="1424444" cy="14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תמונה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036" y="2692402"/>
            <a:ext cx="8004264" cy="2203803"/>
          </a:xfrm>
          <a:prstGeom prst="rect">
            <a:avLst/>
          </a:prstGeom>
        </p:spPr>
      </p:pic>
      <p:pic>
        <p:nvPicPr>
          <p:cNvPr id="1030" name="Picture 6" descr="Image result for pyth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0132" y="1511167"/>
            <a:ext cx="3429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מחבר חץ ישר 19"/>
          <p:cNvCxnSpPr/>
          <p:nvPr/>
        </p:nvCxnSpPr>
        <p:spPr>
          <a:xfrm>
            <a:off x="1778000" y="4064000"/>
            <a:ext cx="977900" cy="12573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מחבר חץ ישר 24"/>
          <p:cNvCxnSpPr/>
          <p:nvPr/>
        </p:nvCxnSpPr>
        <p:spPr>
          <a:xfrm>
            <a:off x="2125618" y="3117849"/>
            <a:ext cx="1206500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מחבר חץ ישר 28"/>
          <p:cNvCxnSpPr/>
          <p:nvPr/>
        </p:nvCxnSpPr>
        <p:spPr>
          <a:xfrm flipV="1">
            <a:off x="1944288" y="1812396"/>
            <a:ext cx="656829" cy="60483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http://simpleicon.com/wp-content/uploads/wifi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598" y="1170383"/>
            <a:ext cx="779202" cy="77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6" descr="Image result for raspberry pi logo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01" y="3246181"/>
            <a:ext cx="1048744" cy="132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28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>
          <a:xfrm>
            <a:off x="977900" y="1488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7000" b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שיטת פיתוח</a:t>
            </a:r>
            <a:endParaRPr lang="he-IL" sz="70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122" name="Picture 2" descr="http://maksansolutions.com/wp-content/uploads/2014/04/webdesign-and-develop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0" y="4054056"/>
            <a:ext cx="2602837" cy="261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1828800" y="1474392"/>
            <a:ext cx="9842500" cy="3427808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המערכת מפותחת בשיטה </a:t>
            </a:r>
            <a:r>
              <a:rPr lang="he-IL" sz="2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האג'ילית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במסגרתה מבצעים בכל </a:t>
            </a:r>
            <a:r>
              <a:rPr lang="he-IL" sz="2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איטרציה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ניתוח למודול מסוים ואת הפיתוח של אותו מודול.</a:t>
            </a:r>
          </a:p>
          <a:p>
            <a:pPr marL="0" indent="0">
              <a:buNone/>
            </a:pP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החלק המרכזי של המערכת מפותח ב</a:t>
            </a:r>
            <a:r>
              <a:rPr lang="en-US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python 2.7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ו"אתר האינטרנט" באמצעותו המשתמשים יתחברו למערכת נכתב בעזרת </a:t>
            </a:r>
            <a:r>
              <a:rPr lang="en-US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Django</a:t>
            </a: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he-IL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מסד הנתונים נכתב ב</a:t>
            </a:r>
            <a:r>
              <a:rPr lang="en-US" sz="2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sql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ונדרש ידע ב</a:t>
            </a:r>
            <a:r>
              <a:rPr lang="en-US" sz="2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mavLink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 פרוטוקול תקשורת עם הרחפן) ועם </a:t>
            </a:r>
            <a:r>
              <a:rPr lang="en-US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raspberry pi</a:t>
            </a: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endParaRPr lang="he-IL" sz="22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7" name="Picture 14" descr="Image result for pyth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242" y="5158854"/>
            <a:ext cx="2534629" cy="151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6" descr="Image result for raspberry pi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215" y="5043001"/>
            <a:ext cx="1290027" cy="163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Image result for mysql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579" y="5564811"/>
            <a:ext cx="1769534" cy="91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31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>
          <a:xfrm>
            <a:off x="952500" y="275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000" b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ERD</a:t>
            </a:r>
            <a:endParaRPr lang="he-IL" sz="70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245" y="1290347"/>
            <a:ext cx="7686855" cy="518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2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>
          <a:xfrm>
            <a:off x="952500" y="275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7000" b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מסכי המערכת</a:t>
            </a:r>
            <a:endParaRPr lang="he-IL" sz="70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כותרת 1"/>
          <p:cNvSpPr txBox="1">
            <a:spLocks/>
          </p:cNvSpPr>
          <p:nvPr/>
        </p:nvSpPr>
        <p:spPr>
          <a:xfrm>
            <a:off x="9652000" y="1229241"/>
            <a:ext cx="2400300" cy="74435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3500" b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מסך ראשי</a:t>
            </a:r>
            <a:endParaRPr lang="he-IL" sz="35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AutoShape 2" descr="Displaying mai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81" y="1973595"/>
            <a:ext cx="10663238" cy="491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>
          <a:xfrm>
            <a:off x="952500" y="275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7000" b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מסכי המערכת</a:t>
            </a:r>
            <a:endParaRPr lang="he-IL" sz="70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כותרת 1"/>
          <p:cNvSpPr txBox="1">
            <a:spLocks/>
          </p:cNvSpPr>
          <p:nvPr/>
        </p:nvSpPr>
        <p:spPr>
          <a:xfrm>
            <a:off x="9652000" y="1229241"/>
            <a:ext cx="2400300" cy="744354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2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3500" b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מסך לוח טיסות</a:t>
            </a:r>
            <a:endParaRPr lang="he-IL" sz="35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3595"/>
            <a:ext cx="12052919" cy="481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0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>
          <a:xfrm>
            <a:off x="952500" y="275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7000" b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מסכי המערכת</a:t>
            </a:r>
            <a:endParaRPr lang="he-IL" sz="70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כותרת 1"/>
          <p:cNvSpPr txBox="1">
            <a:spLocks/>
          </p:cNvSpPr>
          <p:nvPr/>
        </p:nvSpPr>
        <p:spPr>
          <a:xfrm>
            <a:off x="7569200" y="1432441"/>
            <a:ext cx="4622800" cy="744354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850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3500" b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מסך הזנת נתונים לקבלת </a:t>
            </a:r>
            <a:r>
              <a:rPr lang="en-US" sz="3500" b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Setup</a:t>
            </a:r>
            <a:endParaRPr lang="he-IL" sz="35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2176795"/>
            <a:ext cx="8267700" cy="438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>
          <a:xfrm>
            <a:off x="952500" y="275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7000" b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מסכי המערכת</a:t>
            </a:r>
            <a:endParaRPr lang="he-IL" sz="70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כותרת 1"/>
          <p:cNvSpPr txBox="1">
            <a:spLocks/>
          </p:cNvSpPr>
          <p:nvPr/>
        </p:nvSpPr>
        <p:spPr>
          <a:xfrm>
            <a:off x="9652000" y="1229241"/>
            <a:ext cx="2400300" cy="74435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3500" b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מסך </a:t>
            </a:r>
            <a:r>
              <a:rPr lang="en-US" sz="3500" b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Setup</a:t>
            </a:r>
            <a:endParaRPr lang="he-IL" sz="35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668" y="1973595"/>
            <a:ext cx="9860432" cy="467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7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>
          <a:xfrm>
            <a:off x="952500" y="275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7000" b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לו"ז להמשך עבודה</a:t>
            </a:r>
            <a:endParaRPr lang="he-IL" sz="70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1625600" y="1601418"/>
            <a:ext cx="9842500" cy="3427808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פיתוח מודול 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הניסויים:</a:t>
            </a:r>
          </a:p>
          <a:p>
            <a:pPr lvl="1"/>
            <a:r>
              <a:rPr lang="he-IL" sz="1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קבלת הקריטריונים לפיהם נחליט האם הטסה עברה בהצלחה או נכשלה.</a:t>
            </a:r>
          </a:p>
          <a:p>
            <a:pPr lvl="1"/>
            <a:r>
              <a:rPr lang="he-IL" sz="1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מימוש כלי שיבצע ניתוח אוטומטי האם הטיסה נכשלה בעזרת קבצי הלוג, והקריטריונים הנ"ל.</a:t>
            </a:r>
          </a:p>
          <a:p>
            <a:pPr lvl="1"/>
            <a:r>
              <a:rPr lang="he-IL" sz="1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יצירת מסך שליפת לוגים ע"י המשתמש בצורה נוחה.</a:t>
            </a:r>
            <a:endParaRPr lang="he-IL" sz="18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פיתוח האלגוריתם ליצירת </a:t>
            </a:r>
            <a:r>
              <a:rPr lang="en-US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setup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של </a:t>
            </a:r>
            <a:r>
              <a:rPr lang="he-IL" sz="2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רחפן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1"/>
            <a:r>
              <a:rPr lang="he-IL" sz="1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הוספת קריטריונים בצורה </a:t>
            </a:r>
            <a:r>
              <a:rPr lang="he-IL" sz="18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קונפיגורבילית</a:t>
            </a:r>
            <a:r>
              <a:rPr lang="he-IL" sz="1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ע"י המשתמש.</a:t>
            </a:r>
          </a:p>
          <a:p>
            <a:pPr lvl="1"/>
            <a:r>
              <a:rPr lang="he-IL" sz="1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שינוי מספר ההצעות המתקבלות בצורה </a:t>
            </a:r>
            <a:r>
              <a:rPr lang="he-IL" sz="18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קונפיגורבילית</a:t>
            </a:r>
            <a:r>
              <a:rPr lang="he-IL" sz="1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ע"י המשתמש.</a:t>
            </a:r>
          </a:p>
          <a:p>
            <a:pPr lvl="1"/>
            <a:r>
              <a:rPr lang="he-IL" sz="1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פיתוח האלגוריתם עצמו- ימומש רק בסביבת רפאל.</a:t>
            </a:r>
            <a:endParaRPr lang="he-IL" sz="18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he-IL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פיתוח מודול ניהול ה</a:t>
            </a:r>
            <a:r>
              <a:rPr lang="en-US" sz="2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DataBase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הוספה ועדכון של נתונים</a:t>
            </a:r>
          </a:p>
          <a:p>
            <a:pPr marL="0" indent="0">
              <a:buNone/>
            </a:pP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endParaRPr lang="he-IL" sz="22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1295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>
          <a:xfrm>
            <a:off x="952500" y="275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7000" b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מסקנות </a:t>
            </a:r>
            <a:endParaRPr lang="he-IL" sz="70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מציין מיקום תוכן 2"/>
          <p:cNvSpPr txBox="1">
            <a:spLocks/>
          </p:cNvSpPr>
          <p:nvPr/>
        </p:nvSpPr>
        <p:spPr>
          <a:xfrm>
            <a:off x="1625600" y="1601418"/>
            <a:ext cx="9842500" cy="3427808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העבודה מול הלקוח עד כה בוצעה בצורה מאוד מקצועית תוך התעניינות רבה מאוד של הלקוח. בשלב זה המודול המרכזי במערכת- ניטור טיסות בזמן אמת, פעיל ברפאל ונמצא בשימוש יומיומי ע"י צוותי הפיתוח.</a:t>
            </a:r>
          </a:p>
          <a:p>
            <a:pPr marL="0" indent="0">
              <a:buNone/>
            </a:pPr>
            <a:endParaRPr lang="he-IL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למדנו לבצע חקר מקדים על היכולות של הטכנולוגיות בהן אנו משתמשים- מה </a:t>
            </a:r>
            <a:r>
              <a:rPr lang="en-US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JS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מסוגל לעשות ומה לא. כיצד </a:t>
            </a:r>
            <a:r>
              <a:rPr lang="en-US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Django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פתר לנו הרבה בעיות שהיה קשה לנו להתמודד עימם בלעדיו </a:t>
            </a:r>
            <a:r>
              <a:rPr lang="he-IL" sz="2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וכו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'.</a:t>
            </a:r>
          </a:p>
          <a:p>
            <a:pPr marL="0" indent="0">
              <a:buNone/>
            </a:pPr>
            <a:endParaRPr lang="he-IL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שימוש בכלים סטנדרטים קיימים- למשל שימוש בלוגר המובנה של </a:t>
            </a:r>
            <a:r>
              <a:rPr lang="he-IL" sz="2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פייתון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נתן לנו הרבה אפשרויות קונפיגורציה שמהן יהיה לנו קל יותר לנתח את הלוגים.</a:t>
            </a:r>
            <a:endParaRPr lang="he-IL" sz="18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endParaRPr lang="he-IL" sz="22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840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ro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856" y="1522194"/>
            <a:ext cx="6818287" cy="424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7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תיאור הארגון</a:t>
            </a:r>
            <a:endParaRPr lang="he-IL" sz="7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algn="ctr"/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רפא"ל (רשות 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לפיתוח אמצי </a:t>
            </a:r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לחימה) 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הינה חברה </a:t>
            </a:r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ממשלתית שהוקמה בשנת 1958 </a:t>
            </a:r>
          </a:p>
          <a:p>
            <a:pPr algn="ctr"/>
            <a:endParaRPr lang="he-IL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בין פיתוחה הרבים, החל 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פיתוח של מערכות </a:t>
            </a:r>
            <a:r>
              <a:rPr lang="he-IL" sz="3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רחפן</a:t>
            </a:r>
            <a:r>
              <a:rPr lang="he-IL" sz="30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 כלי טיס דמויי </a:t>
            </a:r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מסוק קטן 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המסוגלים לבצע פעילויות מעקב ומודיעין באמצעות מצלמה המשדרת לתחנה קרקעית</a:t>
            </a:r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endParaRPr lang="he-IL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החברה 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מפתחת הן את הכלי עצמו (מנועים, גוף, סוללות וכו'), והן את התוכנה </a:t>
            </a:r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המנהלת, באמצעותה 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ניתן לשלוט בצורה פשוטה מאוד על הרחפן.</a:t>
            </a:r>
          </a:p>
          <a:p>
            <a:endParaRPr lang="he-IL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he-IL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-389301"/>
            <a:ext cx="2778674" cy="276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 txBox="1">
            <a:spLocks/>
          </p:cNvSpPr>
          <p:nvPr/>
        </p:nvSpPr>
        <p:spPr>
          <a:xfrm rot="20510846">
            <a:off x="787399" y="927099"/>
            <a:ext cx="10033000" cy="26289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15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שאלות</a:t>
            </a:r>
            <a:r>
              <a:rPr lang="he-IL" sz="15000" b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?!</a:t>
            </a:r>
            <a:endParaRPr lang="he-IL" sz="150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170" name="Picture 2" descr="http://plotandscatter.com/assets/images/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01" y="3504062"/>
            <a:ext cx="5468470" cy="3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89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sz="7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מבנה ארגוני</a:t>
            </a:r>
            <a:endParaRPr lang="he-IL" sz="7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8" name="קבוצה 37"/>
          <p:cNvGrpSpPr/>
          <p:nvPr/>
        </p:nvGrpSpPr>
        <p:grpSpPr>
          <a:xfrm>
            <a:off x="479425" y="1830388"/>
            <a:ext cx="11785600" cy="4016464"/>
            <a:chOff x="609600" y="1690688"/>
            <a:chExt cx="11785600" cy="4016464"/>
          </a:xfrm>
        </p:grpSpPr>
        <p:grpSp>
          <p:nvGrpSpPr>
            <p:cNvPr id="8" name="קבוצה 7"/>
            <p:cNvGrpSpPr/>
            <p:nvPr/>
          </p:nvGrpSpPr>
          <p:grpSpPr>
            <a:xfrm>
              <a:off x="609600" y="4306888"/>
              <a:ext cx="1993900" cy="1154112"/>
              <a:chOff x="5194300" y="1690688"/>
              <a:chExt cx="1993900" cy="1154112"/>
            </a:xfrm>
          </p:grpSpPr>
          <p:sp>
            <p:nvSpPr>
              <p:cNvPr id="9" name="מלבן 8"/>
              <p:cNvSpPr/>
              <p:nvPr/>
            </p:nvSpPr>
            <p:spPr>
              <a:xfrm>
                <a:off x="5194300" y="1690688"/>
                <a:ext cx="1993900" cy="115411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33988" y="1909391"/>
                <a:ext cx="1270000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b="1" dirty="0" smtClean="0">
                    <a:latin typeface="David" panose="020E0502060401010101" pitchFamily="34" charset="-79"/>
                    <a:cs typeface="David" panose="020E0502060401010101" pitchFamily="34" charset="-79"/>
                  </a:rPr>
                  <a:t>GUI</a:t>
                </a:r>
                <a:r>
                  <a:rPr lang="he-IL" b="1" dirty="0" smtClean="0">
                    <a:latin typeface="David" panose="020E0502060401010101" pitchFamily="34" charset="-79"/>
                    <a:cs typeface="David" panose="020E0502060401010101" pitchFamily="34" charset="-79"/>
                  </a:rPr>
                  <a:t> -	    3 אנשים</a:t>
                </a:r>
                <a:endParaRPr lang="he-IL" b="1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p:grpSp>
        <p:grpSp>
          <p:nvGrpSpPr>
            <p:cNvPr id="20" name="קבוצה 19"/>
            <p:cNvGrpSpPr/>
            <p:nvPr/>
          </p:nvGrpSpPr>
          <p:grpSpPr>
            <a:xfrm>
              <a:off x="9918700" y="4306888"/>
              <a:ext cx="2476500" cy="1154112"/>
              <a:chOff x="5194300" y="1690688"/>
              <a:chExt cx="2476500" cy="1154112"/>
            </a:xfrm>
          </p:grpSpPr>
          <p:sp>
            <p:nvSpPr>
              <p:cNvPr id="21" name="מלבן 20"/>
              <p:cNvSpPr/>
              <p:nvPr/>
            </p:nvSpPr>
            <p:spPr>
              <a:xfrm>
                <a:off x="5194300" y="1690688"/>
                <a:ext cx="1993900" cy="115411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337175" y="1890623"/>
                <a:ext cx="2333625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b="1" dirty="0" smtClean="0">
                    <a:latin typeface="David" panose="020E0502060401010101" pitchFamily="34" charset="-79"/>
                    <a:cs typeface="David" panose="020E0502060401010101" pitchFamily="34" charset="-79"/>
                  </a:rPr>
                  <a:t>               אווירונאוטיקה- 	3 אנשים</a:t>
                </a:r>
                <a:endParaRPr lang="he-IL" b="1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p:grpSp>
        <p:grpSp>
          <p:nvGrpSpPr>
            <p:cNvPr id="37" name="קבוצה 36"/>
            <p:cNvGrpSpPr/>
            <p:nvPr/>
          </p:nvGrpSpPr>
          <p:grpSpPr>
            <a:xfrm>
              <a:off x="1704975" y="1690688"/>
              <a:ext cx="9042400" cy="4016464"/>
              <a:chOff x="1778000" y="1690688"/>
              <a:chExt cx="9042400" cy="4016464"/>
            </a:xfrm>
          </p:grpSpPr>
          <p:grpSp>
            <p:nvGrpSpPr>
              <p:cNvPr id="7" name="קבוצה 6"/>
              <p:cNvGrpSpPr/>
              <p:nvPr/>
            </p:nvGrpSpPr>
            <p:grpSpPr>
              <a:xfrm>
                <a:off x="5264150" y="1690688"/>
                <a:ext cx="2578100" cy="1154112"/>
                <a:chOff x="5194300" y="1690688"/>
                <a:chExt cx="2578100" cy="1154112"/>
              </a:xfrm>
            </p:grpSpPr>
            <p:sp>
              <p:nvSpPr>
                <p:cNvPr id="5" name="מלבן 4"/>
                <p:cNvSpPr/>
                <p:nvPr/>
              </p:nvSpPr>
              <p:spPr>
                <a:xfrm>
                  <a:off x="5194300" y="1690688"/>
                  <a:ext cx="1993900" cy="115411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5194300" y="1944578"/>
                  <a:ext cx="2578100" cy="67162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he-IL" b="1" dirty="0" smtClean="0">
                      <a:latin typeface="David" panose="020E0502060401010101" pitchFamily="34" charset="-79"/>
                      <a:cs typeface="David" panose="020E0502060401010101" pitchFamily="34" charset="-79"/>
                    </a:rPr>
                    <a:t>               מנהל הפרויקט-</a:t>
                  </a:r>
                </a:p>
                <a:p>
                  <a:r>
                    <a:rPr lang="he-IL" b="1" dirty="0" smtClean="0">
                      <a:latin typeface="David" panose="020E0502060401010101" pitchFamily="34" charset="-79"/>
                      <a:cs typeface="David" panose="020E0502060401010101" pitchFamily="34" charset="-79"/>
                    </a:rPr>
                    <a:t>                 אריק שטרית</a:t>
                  </a:r>
                  <a:endParaRPr lang="he-IL" b="1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p:grpSp>
          <p:grpSp>
            <p:nvGrpSpPr>
              <p:cNvPr id="11" name="קבוצה 10"/>
              <p:cNvGrpSpPr/>
              <p:nvPr/>
            </p:nvGrpSpPr>
            <p:grpSpPr>
              <a:xfrm>
                <a:off x="2809875" y="4306888"/>
                <a:ext cx="2578100" cy="1154112"/>
                <a:chOff x="5067300" y="1690688"/>
                <a:chExt cx="2578100" cy="1154112"/>
              </a:xfrm>
            </p:grpSpPr>
            <p:sp>
              <p:nvSpPr>
                <p:cNvPr id="12" name="מלבן 11"/>
                <p:cNvSpPr/>
                <p:nvPr/>
              </p:nvSpPr>
              <p:spPr>
                <a:xfrm>
                  <a:off x="5194300" y="1690688"/>
                  <a:ext cx="1993900" cy="115411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5067300" y="1944578"/>
                  <a:ext cx="2578100" cy="64633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he-IL" b="1" dirty="0" smtClean="0">
                      <a:latin typeface="David" panose="020E0502060401010101" pitchFamily="34" charset="-79"/>
                      <a:cs typeface="David" panose="020E0502060401010101" pitchFamily="34" charset="-79"/>
                    </a:rPr>
                    <a:t>               </a:t>
                  </a:r>
                  <a:r>
                    <a:rPr lang="he-IL" b="1" dirty="0" err="1" smtClean="0">
                      <a:latin typeface="David" panose="020E0502060401010101" pitchFamily="34" charset="-79"/>
                      <a:cs typeface="David" panose="020E0502060401010101" pitchFamily="34" charset="-79"/>
                    </a:rPr>
                    <a:t>אינטגרטורים</a:t>
                  </a:r>
                  <a:r>
                    <a:rPr lang="he-IL" b="1" dirty="0" smtClean="0">
                      <a:latin typeface="David" panose="020E0502060401010101" pitchFamily="34" charset="-79"/>
                      <a:cs typeface="David" panose="020E0502060401010101" pitchFamily="34" charset="-79"/>
                    </a:rPr>
                    <a:t>-	2 אנשים</a:t>
                  </a:r>
                  <a:endParaRPr lang="he-IL" b="1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p:grpSp>
          <p:grpSp>
            <p:nvGrpSpPr>
              <p:cNvPr id="14" name="קבוצה 13"/>
              <p:cNvGrpSpPr/>
              <p:nvPr/>
            </p:nvGrpSpPr>
            <p:grpSpPr>
              <a:xfrm>
                <a:off x="5264150" y="4306888"/>
                <a:ext cx="1993900" cy="1400264"/>
                <a:chOff x="5194300" y="1690688"/>
                <a:chExt cx="1993900" cy="1400264"/>
              </a:xfrm>
            </p:grpSpPr>
            <p:sp>
              <p:nvSpPr>
                <p:cNvPr id="15" name="מלבן 14"/>
                <p:cNvSpPr/>
                <p:nvPr/>
              </p:nvSpPr>
              <p:spPr>
                <a:xfrm>
                  <a:off x="5194300" y="1690688"/>
                  <a:ext cx="1993900" cy="115411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5292725" y="1890623"/>
                  <a:ext cx="1397000" cy="1200329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he-IL" b="1" dirty="0" smtClean="0">
                      <a:latin typeface="David" panose="020E0502060401010101" pitchFamily="34" charset="-79"/>
                      <a:cs typeface="David" panose="020E0502060401010101" pitchFamily="34" charset="-79"/>
                    </a:rPr>
                    <a:t>מטיסים-	      3 אנשים			        </a:t>
                  </a:r>
                  <a:endParaRPr lang="he-IL" b="1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p:grpSp>
          <p:grpSp>
            <p:nvGrpSpPr>
              <p:cNvPr id="17" name="קבוצה 16"/>
              <p:cNvGrpSpPr/>
              <p:nvPr/>
            </p:nvGrpSpPr>
            <p:grpSpPr>
              <a:xfrm>
                <a:off x="7413625" y="4306888"/>
                <a:ext cx="2578100" cy="1154112"/>
                <a:chOff x="4949825" y="1690688"/>
                <a:chExt cx="2578100" cy="1154112"/>
              </a:xfrm>
            </p:grpSpPr>
            <p:sp>
              <p:nvSpPr>
                <p:cNvPr id="18" name="מלבן 17"/>
                <p:cNvSpPr/>
                <p:nvPr/>
              </p:nvSpPr>
              <p:spPr>
                <a:xfrm>
                  <a:off x="5194300" y="1690688"/>
                  <a:ext cx="1993900" cy="115411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949825" y="1932999"/>
                  <a:ext cx="2578100" cy="64633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he-IL" b="1" dirty="0" smtClean="0">
                      <a:latin typeface="David" panose="020E0502060401010101" pitchFamily="34" charset="-79"/>
                      <a:cs typeface="David" panose="020E0502060401010101" pitchFamily="34" charset="-79"/>
                    </a:rPr>
                    <a:t>               מחשב מרכזי-	7 אנשים</a:t>
                  </a:r>
                  <a:endParaRPr lang="he-IL" b="1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p:grpSp>
          <p:cxnSp>
            <p:nvCxnSpPr>
              <p:cNvPr id="24" name="מחבר ישר 23"/>
              <p:cNvCxnSpPr/>
              <p:nvPr/>
            </p:nvCxnSpPr>
            <p:spPr>
              <a:xfrm>
                <a:off x="1778000" y="3429000"/>
                <a:ext cx="9042400" cy="12700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מחבר ישר 24"/>
              <p:cNvCxnSpPr>
                <a:stCxn id="18" idx="0"/>
              </p:cNvCxnSpPr>
              <p:nvPr/>
            </p:nvCxnSpPr>
            <p:spPr>
              <a:xfrm flipV="1">
                <a:off x="8655050" y="3441700"/>
                <a:ext cx="0" cy="865188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מחבר ישר 29"/>
              <p:cNvCxnSpPr>
                <a:endCxn id="5" idx="2"/>
              </p:cNvCxnSpPr>
              <p:nvPr/>
            </p:nvCxnSpPr>
            <p:spPr>
              <a:xfrm flipV="1">
                <a:off x="6229351" y="2844800"/>
                <a:ext cx="31749" cy="1449388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מחבר ישר 30"/>
              <p:cNvCxnSpPr/>
              <p:nvPr/>
            </p:nvCxnSpPr>
            <p:spPr>
              <a:xfrm flipV="1">
                <a:off x="3765550" y="3441700"/>
                <a:ext cx="0" cy="865188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מחבר ישר 31"/>
              <p:cNvCxnSpPr/>
              <p:nvPr/>
            </p:nvCxnSpPr>
            <p:spPr>
              <a:xfrm flipV="1">
                <a:off x="10814050" y="3441700"/>
                <a:ext cx="0" cy="865188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מחבר ישר 32"/>
              <p:cNvCxnSpPr/>
              <p:nvPr/>
            </p:nvCxnSpPr>
            <p:spPr>
              <a:xfrm flipV="1">
                <a:off x="1778000" y="3441700"/>
                <a:ext cx="0" cy="865188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5781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77900" y="2257425"/>
            <a:ext cx="10515600" cy="4351338"/>
          </a:xfrm>
        </p:spPr>
        <p:txBody>
          <a:bodyPr>
            <a:noAutofit/>
          </a:bodyPr>
          <a:lstStyle/>
          <a:p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התהליך </a:t>
            </a:r>
            <a:r>
              <a:rPr lang="he-IL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הראשון והמתניע בחייו של 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הרחפן</a:t>
            </a:r>
          </a:p>
          <a:p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במסגרת </a:t>
            </a:r>
            <a:r>
              <a:rPr lang="he-IL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התהליך 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מתקבלות דרישות מהרחפן- </a:t>
            </a:r>
            <a:r>
              <a:rPr lang="he-IL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זמן שהייה באוויר, רדיוס, טווח תקשורת, סוג השליטה ברחפן, 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אמצעי איסוף </a:t>
            </a:r>
            <a:r>
              <a:rPr lang="he-IL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ועוד.</a:t>
            </a:r>
          </a:p>
          <a:p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כלל </a:t>
            </a:r>
            <a:r>
              <a:rPr lang="he-IL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הדרישות מעובדות ע"י אווירונאוטים ומנהל 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הפרויקט ובסוף </a:t>
            </a:r>
            <a:r>
              <a:rPr lang="he-IL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מתקבל </a:t>
            </a:r>
            <a:r>
              <a:rPr lang="en-US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setup </a:t>
            </a:r>
            <a:r>
              <a:rPr lang="he-IL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של 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רכיבי חומרה שאמורים </a:t>
            </a:r>
            <a:r>
              <a:rPr lang="he-IL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לתמוך בדרישות- סוג ומספר מנועים, גודל סוללה, סוג מחשב מנהל ועוד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he-IL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תהליך </a:t>
            </a:r>
            <a:r>
              <a:rPr lang="he-IL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זה מבוצע בצורה ידנית לגמרי- למשל מחפשים את המנועים שיתמכו בזמן 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השהייה והרדיוס </a:t>
            </a:r>
            <a:r>
              <a:rPr lang="he-IL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הנדרשים מתוך רשימה של מנועים בהם ניתן להשתמש.</a:t>
            </a:r>
          </a:p>
          <a:p>
            <a:endParaRPr lang="he-IL" sz="22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" name="כותרת 1"/>
          <p:cNvSpPr txBox="1">
            <a:spLocks/>
          </p:cNvSpPr>
          <p:nvPr/>
        </p:nvSpPr>
        <p:spPr>
          <a:xfrm>
            <a:off x="977900" y="288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8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תהליכי עבודה קיימים</a:t>
            </a:r>
            <a:endParaRPr lang="he-IL" sz="8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6" name="Picture 2" descr="https://celiac.org/wp/wp-content/uploads/2013/04/checklis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30521">
            <a:off x="280778" y="4545222"/>
            <a:ext cx="2032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כותרת 1"/>
          <p:cNvSpPr txBox="1">
            <a:spLocks/>
          </p:cNvSpPr>
          <p:nvPr/>
        </p:nvSpPr>
        <p:spPr>
          <a:xfrm>
            <a:off x="8788401" y="1614488"/>
            <a:ext cx="2705099" cy="777875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4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תהליך הייזום:</a:t>
            </a:r>
            <a:endParaRPr lang="he-IL" sz="4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25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 txBox="1">
            <a:spLocks/>
          </p:cNvSpPr>
          <p:nvPr/>
        </p:nvSpPr>
        <p:spPr>
          <a:xfrm>
            <a:off x="952500" y="246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7000" b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תהליכי עבודה קיימים</a:t>
            </a:r>
            <a:endParaRPr lang="he-IL" sz="70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050" name="Picture 2" descr="http://www.bradetech.com/images/about-us/custom_software_develop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80" y="1289317"/>
            <a:ext cx="2511425" cy="21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כותרת 1"/>
          <p:cNvSpPr txBox="1">
            <a:spLocks/>
          </p:cNvSpPr>
          <p:nvPr/>
        </p:nvSpPr>
        <p:spPr>
          <a:xfrm>
            <a:off x="7599018" y="1566241"/>
            <a:ext cx="4076699" cy="777875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4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תהליך פיתוח הרחפן:</a:t>
            </a:r>
            <a:endParaRPr lang="he-IL" sz="4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כותרת 1"/>
          <p:cNvSpPr txBox="1">
            <a:spLocks/>
          </p:cNvSpPr>
          <p:nvPr/>
        </p:nvSpPr>
        <p:spPr>
          <a:xfrm>
            <a:off x="8247409" y="3549928"/>
            <a:ext cx="4076699" cy="777875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4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תהליך הניסוי:</a:t>
            </a:r>
            <a:endParaRPr lang="he-IL" sz="4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מציין מיקום תוכן 2"/>
          <p:cNvSpPr txBox="1">
            <a:spLocks/>
          </p:cNvSpPr>
          <p:nvPr/>
        </p:nvSpPr>
        <p:spPr>
          <a:xfrm>
            <a:off x="1054100" y="2228142"/>
            <a:ext cx="10515600" cy="1049967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פיתוח התוכנה של המחשב המרכזי ברחפן ובתחנת הקרקע מבוצע ע"י מהנדסי תוכנה</a:t>
            </a:r>
          </a:p>
          <a:p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הפיתוח מתבצע בשיטה </a:t>
            </a:r>
            <a:r>
              <a:rPr lang="he-IL" sz="2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האג'ילית</a:t>
            </a: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he-IL" sz="22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9" name="מציין מיקום תוכן 2"/>
          <p:cNvSpPr txBox="1">
            <a:spLocks/>
          </p:cNvSpPr>
          <p:nvPr/>
        </p:nvSpPr>
        <p:spPr>
          <a:xfrm>
            <a:off x="1054100" y="4247363"/>
            <a:ext cx="10515600" cy="1280868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כאמור, בכל שינוי גרסה של הרחפן, מבוצעים ניסויים על מנת לבחון את השינויים</a:t>
            </a:r>
          </a:p>
          <a:p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בכל הטסה של הרחפן נוצרים קבצי לוג המכילים מידע על פעולות שונות שהרחפן מבצע</a:t>
            </a:r>
          </a:p>
          <a:p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אם במהלך הניסויים מתגלה שהרחפן לא עובד בתנאים מסוימים, אז נדרש לבצע שינויים ב</a:t>
            </a:r>
            <a:r>
              <a:rPr lang="en-US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Setup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שלו</a:t>
            </a:r>
          </a:p>
          <a:p>
            <a:endParaRPr lang="he-IL" sz="22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2662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 txBox="1">
            <a:spLocks/>
          </p:cNvSpPr>
          <p:nvPr/>
        </p:nvSpPr>
        <p:spPr>
          <a:xfrm>
            <a:off x="1016000" y="238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7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בעיות במצב הקיים</a:t>
            </a:r>
            <a:endParaRPr lang="he-IL" sz="7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078" name="Picture 6" descr="http://sahipsizcumleler.com/uploads/images/people-around-a-table_php_-300x2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2" y="4169967"/>
            <a:ext cx="3733800" cy="256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1016000" y="1726858"/>
            <a:ext cx="10515600" cy="1280868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עבודה בצורה ידנית- משלב הייזום ובחירת ה</a:t>
            </a:r>
            <a:r>
              <a:rPr lang="en-US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Setup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he-IL" sz="2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לרחפן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דרך ניהול גרסאות התוכנה ועד ניתוח הלוגים והסקת 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מסקנות.</a:t>
            </a: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אין </a:t>
            </a:r>
            <a:r>
              <a:rPr lang="en-US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DB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מאוחד ומסודר ממנו ניתן לשלוף מידע לגבי כל אחד </a:t>
            </a:r>
            <a:r>
              <a:rPr lang="he-IL" sz="2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מהרחפנים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הסתמכות מוחלטת על "זיכרון של אנשים"- ישנם מספר בעלי תפקידים המלווים את </a:t>
            </a:r>
            <a:r>
              <a:rPr lang="he-IL" sz="2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הפרוייקט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מתחילתו, ומרכזים ידע שאין בשום מקום אחר.</a:t>
            </a:r>
          </a:p>
          <a:p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אין מעקב וטיפול רציפים </a:t>
            </a:r>
            <a:r>
              <a:rPr lang="he-IL" sz="2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ברחפנים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משום שאין מידע לגבי שעות הטיסה של כל </a:t>
            </a:r>
            <a:r>
              <a:rPr lang="he-IL" sz="2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רחפן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(למשל לצורך טיפול תקופתי).</a:t>
            </a: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he-IL" sz="22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2294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7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פתרון מוצע</a:t>
            </a:r>
            <a:endParaRPr lang="he-IL" sz="7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682153" y="1112935"/>
            <a:ext cx="10515600" cy="1234293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35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הפתרון המוצע הוא יצירה של מערכת אחת שתלווה את הרחפן בכל מחזור חייו- משלב הייזום עד סיום הפרויקט וייצור המוני ללקוח</a:t>
            </a:r>
          </a:p>
          <a:p>
            <a:endParaRPr lang="he-IL" sz="22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1386302" y="2414419"/>
            <a:ext cx="10515600" cy="563101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5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במערכת יהיו מספר מודולים מרכזיים:</a:t>
            </a:r>
          </a:p>
          <a:p>
            <a:endParaRPr lang="he-IL" sz="22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8" name="מציין מיקום תוכן 2"/>
          <p:cNvSpPr txBox="1">
            <a:spLocks/>
          </p:cNvSpPr>
          <p:nvPr/>
        </p:nvSpPr>
        <p:spPr>
          <a:xfrm>
            <a:off x="7970565" y="3274806"/>
            <a:ext cx="3533360" cy="2043330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3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לוח טיסות בזמן אמת</a:t>
            </a:r>
          </a:p>
          <a:p>
            <a:pPr marL="0" indent="0">
              <a:buNone/>
            </a:pPr>
            <a:r>
              <a:rPr lang="he-IL" sz="23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ייזום הרחפן</a:t>
            </a:r>
          </a:p>
          <a:p>
            <a:pPr marL="0" indent="0">
              <a:buNone/>
            </a:pPr>
            <a:r>
              <a:rPr lang="he-IL" sz="23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ניסויים</a:t>
            </a:r>
          </a:p>
          <a:p>
            <a:pPr marL="0" indent="0">
              <a:buNone/>
            </a:pPr>
            <a:endParaRPr lang="he-IL" sz="23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he-IL" sz="23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2050" name="Picture 2" descr="https://d30y9cdsu7xlg0.cloudfront.net/png/17484-2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3925" y="3298691"/>
            <a:ext cx="338017" cy="33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d30y9cdsu7xlg0.cloudfront.net/png/17484-2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3924" y="3764985"/>
            <a:ext cx="338017" cy="33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d30y9cdsu7xlg0.cloudfront.net/png/17484-2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608" y="4203543"/>
            <a:ext cx="338017" cy="33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oluti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7674" y="3205880"/>
            <a:ext cx="9646266" cy="354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58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21960" y="393303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he-IL" sz="2000" b="1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r>
              <a:rPr lang="he-IL" sz="2000" b="1" dirty="0" smtClean="0">
                <a:latin typeface="David" panose="020E0502060401010101" pitchFamily="34" charset="-79"/>
                <a:cs typeface="David" panose="020E0502060401010101" pitchFamily="34" charset="-79"/>
              </a:rPr>
              <a:t>    </a:t>
            </a:r>
          </a:p>
          <a:p>
            <a:endParaRPr lang="he-IL" sz="20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he-IL" sz="20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he-IL" sz="20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he-IL" sz="20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endParaRPr lang="he-IL" sz="20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" name="כותרת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7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מודול טיסות בזמן אמת</a:t>
            </a:r>
            <a:endParaRPr lang="he-IL" sz="7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098" name="Picture 2" descr="http://www.lucidtechindia.com/wp-content/uploads/2016/04/solu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6" y="4633913"/>
            <a:ext cx="3392386" cy="193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מציין מיקום תוכן 2"/>
          <p:cNvSpPr txBox="1">
            <a:spLocks/>
          </p:cNvSpPr>
          <p:nvPr/>
        </p:nvSpPr>
        <p:spPr>
          <a:xfrm>
            <a:off x="1951630" y="1391353"/>
            <a:ext cx="9727092" cy="2541678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500" b="1" dirty="0" smtClean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המודול המרכזי, לב המערכת</a:t>
            </a:r>
          </a:p>
          <a:p>
            <a:pPr marL="0" indent="0">
              <a:buNone/>
            </a:pPr>
            <a:endParaRPr lang="he-IL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המערכת </a:t>
            </a:r>
            <a:r>
              <a:rPr lang="he-IL" sz="2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תנטר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כל </a:t>
            </a:r>
            <a:r>
              <a:rPr lang="he-IL" sz="2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רחפן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בזמן אמת מהרגע שבו הוא ממריא עד לרגע שהוא נוחת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המערכת תאפשר לראות את סטטוס הרחפן בכל שלב נתון בזמן טיסה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המערכת תתריע על תקלה בזמן 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טיסה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המערכת תדע להתחבר </a:t>
            </a:r>
            <a:r>
              <a:rPr lang="he-IL" sz="2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לרחפנים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רבים במקביל ולאפשר עבודה מול כל אחד מהם בנפרד.</a:t>
            </a: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endParaRPr lang="he-IL" sz="22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964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7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מודול הייזום</a:t>
            </a:r>
            <a:endParaRPr lang="he-IL" sz="7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098" name="Picture 2" descr="http://www.lucidtechindia.com/wp-content/uploads/2016/04/solu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6" y="4633913"/>
            <a:ext cx="3392386" cy="193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מציין מיקום תוכן 2"/>
          <p:cNvSpPr txBox="1">
            <a:spLocks/>
          </p:cNvSpPr>
          <p:nvPr/>
        </p:nvSpPr>
        <p:spPr>
          <a:xfrm>
            <a:off x="409433" y="1500534"/>
            <a:ext cx="11072315" cy="4620866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5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במערכות יהיה מודול שיבצע את תהליך הייזום בצורה ממוכנת ואוטומטית, המערכת תאפשר:</a:t>
            </a:r>
          </a:p>
          <a:p>
            <a:pPr marL="0" indent="0">
              <a:buNone/>
            </a:pP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הזנת קריטריונים הנדרשים </a:t>
            </a:r>
            <a:r>
              <a:rPr lang="he-IL" sz="2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מהרחפן</a:t>
            </a: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הוצאת פלט מלא שירכיב את ה</a:t>
            </a:r>
            <a:r>
              <a:rPr lang="en-US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Setup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של הרחפן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זיהוי מקדים של מקרים בהם הרחפן לא עומד בדרישות המבוקשות כתוצאה מניסויים קודמים</a:t>
            </a:r>
          </a:p>
          <a:p>
            <a:pPr>
              <a:buFont typeface="Courier New" panose="02070309020205020404" pitchFamily="49" charset="0"/>
              <a:buChar char="o"/>
            </a:pPr>
            <a:endParaRPr lang="he-IL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בעתיד, מימוש אלגוריתם להרכבת ה</a:t>
            </a:r>
            <a:r>
              <a:rPr lang="en-US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Setup</a:t>
            </a:r>
            <a:r>
              <a:rPr lang="he-IL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המלא לפי הדרישות (ימומש במערכת המבצעית בלבד)</a:t>
            </a:r>
          </a:p>
          <a:p>
            <a:pPr marL="0" indent="0">
              <a:buNone/>
            </a:pPr>
            <a:endParaRPr lang="he-IL" sz="2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he-IL" sz="22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3165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4638</TotalTime>
  <Words>813</Words>
  <Application>Microsoft Office PowerPoint</Application>
  <PresentationFormat>מסך רחב</PresentationFormat>
  <Paragraphs>115</Paragraphs>
  <Slides>20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David</vt:lpstr>
      <vt:lpstr>Times New Roman</vt:lpstr>
      <vt:lpstr>ערכת נושא Office</vt:lpstr>
      <vt:lpstr>מצגת של PowerPoint</vt:lpstr>
      <vt:lpstr>תיאור הארגון</vt:lpstr>
      <vt:lpstr>מבנה ארגוני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מערכת ניהול רחפנים בחברת רפא"ל</dc:title>
  <dc:creator>nofar moscovitch</dc:creator>
  <cp:lastModifiedBy>ohad harel</cp:lastModifiedBy>
  <cp:revision>138</cp:revision>
  <dcterms:created xsi:type="dcterms:W3CDTF">2016-12-05T10:01:35Z</dcterms:created>
  <dcterms:modified xsi:type="dcterms:W3CDTF">2017-05-27T19:48:55Z</dcterms:modified>
</cp:coreProperties>
</file>