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sldIdLst>
    <p:sldId id="256" r:id="rId2"/>
    <p:sldId id="257" r:id="rId3"/>
    <p:sldId id="258" r:id="rId4"/>
    <p:sldId id="262" r:id="rId5"/>
    <p:sldId id="261" r:id="rId6"/>
    <p:sldId id="259" r:id="rId7"/>
    <p:sldId id="26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p:scale>
          <a:sx n="66" d="100"/>
          <a:sy n="66" d="100"/>
        </p:scale>
        <p:origin x="64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1T14:31:27.4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25,'3'-3,"0"1,0 0,0 0,1 0,-1 1,0-1,1 1,-1 0,1-1,-1 2,1-1,4 0,49-2,-42 3,204-1,260 32,-94-14,-371-16,-1 0,1 1,20 6,-18-4,32 3,289-4,-181-5,289 26,-20 0,-399-23,0 2,0 1,41 11,-41-8,0-1,1-2,32 2,585-5,-296-3,2752 2,-3066-2,-1-1,52-13,1 0,-3 4,-20 2,102-3,-82 12,138-18,100-8,4 27,-141 2,4295-2,-4455 1,0 2,40 9,-35-6,-15-2,-1 0,25 11,-27-10,0-1,0 0,1 0,19 3,5-1,48 15,-39-9,-25-7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1T14:31:35.3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0 119,'8'7,"0"-2,1 1,0-1,0 0,0-1,0 0,1-1,17 5,5 2,-18-6,0 0,1-1,-1 0,26 0,62-4,-40-1,1909 1,-1034 2,-903-2,45-9,14-1,35 9,78-8,-93 1,123 4,-223 4,-1 0,1-1,-1-1,0 0,0 0,14-7,-12 4,0 1,1 1,-1 1,17-3,75 6,-1 0,-103 0,0-1,0 1,0 0,0-1,0 1,0-1,0 0,0 0,0 0,0 0,0 0,0 0,-1 0,1 0,1-3,-2 4,-1-1,1 0,-1 0,0 1,0-1,1 0,-1 0,0 0,0 1,0-1,0 0,0 0,0 0,0 0,0 1,0-1,0 0,0 0,-1 0,1 1,0-1,0 0,-1 0,1 1,-1-1,1 0,-1 1,1-1,-1 0,1 1,-1-1,1 1,-1-1,0 1,1-1,-1 1,0-1,0 1,1 0,-2-1,-10-7,0 1,0 1,-1 0,0 1,0 0,-16-4,29 9,0 1,0-1,0 0,0 0,0 0,0 0,0 0,0 0,0 0,0 0,0 0,0 0,-1 0,1 0,0 0,0 0,0 0,0 1,0-1,0 0,0 0,0 0,0 0,0 0,0 0,0 0,0 0,0 0,0 0,0 0,0 0,0 0,0 0,0 0,0 0,0 0,-1 0,1 0,0 0,0 0,0 0,0 0,0 0,0 0,0 0,0 0,0 0,0 0,0 0,0 0,0 0,0 0,-1 0,9 6,14 7,-1-3,0-2,1 0,-1-2,44 8,287 10,6-24,-151-2,1033 2,-1097-12,-95 6,51-1,-53 7,62-8,-15 0,128 4,-32 2,-146-2,68-15,19-3,118 19,-131 5,1304-2,-1395 2,0 0,29 7,3 1,202 32,-199-36,108-6,-72-2,-40 1,-27 0,0 1,0 1,58 10,-68-6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1T14:31:51.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 59,'0'0,"0"0,0 0,0 0,-1 0,1 0,0 0,0 0,0 0,-1 0,1 0,0 0,0 0,0 0,-1 0,1 0,0 0,0 0,0 1,0-1,-1 0,1 0,0 0,0 0,0 0,0 1,-1-1,1 0,0 0,0 0,0 0,0 1,0-1,0 0,0 0,0 0,0 1,0-1,0 0,3 10,11 5,-4-9,1-1,0 0,0-1,23 5,48 7,-81-16,115 15,1-6,193-8,-278-5,0-1,34-10,-32 7,4-2,-26 6,1 1,0 0,-1 1,24-2,332-6,-65 5,43-4,-224 5,13-3,-61 1,116 4,-86 4,1658-2,-1560 7,21 1,961-10,-608 3,-557-2,1-1,37-9,-36 6,44-4,-30 8,-12 1,0-1,24-5,-10 1,0 2,0 1,46 4,-7 0,303-2,-362-1,30-5,-30 3,29-2,4 5,-18 1,0-1,52-9,-45 5,-1 1,77 3,-39 2,2732-2,-2796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1T14:31:57.8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 0,'0'1,"-1"-1,1 0,-1 1,1-1,0 1,-1-1,1 1,0-1,-1 1,1 0,0-1,0 1,-1-1,1 1,0-1,0 1,0 0,0-1,0 1,0 0,0-1,0 1,0-1,0 1,0 0,0-1,1 1,-1-1,0 2,1-1,0 0,0 0,0 1,0-1,1 0,-1 0,0 0,1 0,-1 0,0 0,2 0,41 14,-43-15,46 10,87 5,26 5,-122-14,0-2,1-2,59-4,-20 0,5036 2,-5086-1,0-2,31-7,36-3,-7 6,64-1,1193 9,-687-2,-646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1T14:32:19.7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0 144,'24'0,"161"-4,-145 1,0-2,63-16,-78 15,-1 2,1 0,28 0,77 5,-65 0,1419 1,-807-3,-614-2,89-15,29-3,-1 16,138-10,141 4,-287 13,1320-2,-1453 2,51 9,27 1,56-12,141 9,141 6,-416-16,170 13,18 0,645-13,-332 37,52 1,128-40,-486 4,-31-13,-13 1,172 11,-341-1,-1-2,1 0,-1-1,0-1,37-15,-36 12,0 1,0 1,1 1,39-5,202-7,-132 13,-7 2,29-21,-95 13,32 0,0 4,107 7,-72 1,619-2,-723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pPr algn="r"/>
            <a:fld id="{3F9AFA87-1417-4992-ABD9-27C3BC8CC883}" type="datetimeFigureOut">
              <a:rPr lang="en-US" smtClean="0"/>
              <a:pPr algn="r"/>
              <a:t>1/11/2022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sz="1000" dirty="0"/>
          </a:p>
        </p:txBody>
      </p:sp>
      <p:sp>
        <p:nvSpPr>
          <p:cNvPr id="6" name="Slide Number Placeholder 5"/>
          <p:cNvSpPr>
            <a:spLocks noGrp="1"/>
          </p:cNvSpPr>
          <p:nvPr>
            <p:ph type="sldNum" sz="quarter" idx="12"/>
          </p:nvPr>
        </p:nvSpPr>
        <p:spPr>
          <a:xfrm>
            <a:off x="9896911" y="5410199"/>
            <a:ext cx="771089" cy="365125"/>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07816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84311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1601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1642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3820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1/11/2022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979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1/11/2022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03577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64185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4258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306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947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5459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61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8512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8894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3737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6991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fld id="{3F9AFA87-1417-4992-ABD9-27C3BC8CC883}" type="datetimeFigureOut">
              <a:rPr lang="en-US" smtClean="0"/>
              <a:pPr algn="r"/>
              <a:t>1/11/2022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790511903"/>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62C5-C8D8-7348-AC00-6FBE402C23B9}"/>
              </a:ext>
            </a:extLst>
          </p:cNvPr>
          <p:cNvSpPr>
            <a:spLocks noGrp="1"/>
          </p:cNvSpPr>
          <p:nvPr>
            <p:ph type="ctrTitle"/>
          </p:nvPr>
        </p:nvSpPr>
        <p:spPr>
          <a:xfrm>
            <a:off x="1472005" y="743805"/>
            <a:ext cx="4102609" cy="3793482"/>
          </a:xfrm>
        </p:spPr>
        <p:txBody>
          <a:bodyPr anchor="ctr">
            <a:normAutofit/>
          </a:bodyPr>
          <a:lstStyle/>
          <a:p>
            <a:pPr algn="l"/>
            <a:r>
              <a:rPr lang="en-US" dirty="0"/>
              <a:t>P</a:t>
            </a:r>
            <a:r>
              <a:rPr lang="en-IL" dirty="0"/>
              <a:t>rivacy in data stream</a:t>
            </a:r>
          </a:p>
        </p:txBody>
      </p:sp>
      <p:sp>
        <p:nvSpPr>
          <p:cNvPr id="3" name="Subtitle 2">
            <a:extLst>
              <a:ext uri="{FF2B5EF4-FFF2-40B4-BE49-F238E27FC236}">
                <a16:creationId xmlns:a16="http://schemas.microsoft.com/office/drawing/2014/main" id="{2F880200-1A20-254B-A750-58CC2A5085BD}"/>
              </a:ext>
            </a:extLst>
          </p:cNvPr>
          <p:cNvSpPr>
            <a:spLocks noGrp="1"/>
          </p:cNvSpPr>
          <p:nvPr>
            <p:ph type="subTitle" idx="1"/>
          </p:nvPr>
        </p:nvSpPr>
        <p:spPr>
          <a:xfrm>
            <a:off x="1839558" y="4691564"/>
            <a:ext cx="3025051" cy="1422631"/>
          </a:xfrm>
        </p:spPr>
        <p:txBody>
          <a:bodyPr>
            <a:normAutofit/>
          </a:bodyPr>
          <a:lstStyle/>
          <a:p>
            <a:pPr algn="l"/>
            <a:r>
              <a:rPr lang="el-GR" dirty="0"/>
              <a:t>ρ-</a:t>
            </a:r>
            <a:r>
              <a:rPr lang="en-US" dirty="0"/>
              <a:t>uncertainty:  Transaction Anonymization </a:t>
            </a:r>
            <a:endParaRPr lang="en-US" dirty="0">
              <a:effectLst/>
            </a:endParaRPr>
          </a:p>
          <a:p>
            <a:pPr algn="l"/>
            <a:endParaRPr lang="en-IL" dirty="0"/>
          </a:p>
        </p:txBody>
      </p:sp>
      <p:pic>
        <p:nvPicPr>
          <p:cNvPr id="4" name="Picture 3" descr="Padlock on computer motherboard">
            <a:extLst>
              <a:ext uri="{FF2B5EF4-FFF2-40B4-BE49-F238E27FC236}">
                <a16:creationId xmlns:a16="http://schemas.microsoft.com/office/drawing/2014/main" id="{93EDE2C2-A339-4DFE-96C5-FCE46C1BEB98}"/>
              </a:ext>
            </a:extLst>
          </p:cNvPr>
          <p:cNvPicPr>
            <a:picLocks noChangeAspect="1"/>
          </p:cNvPicPr>
          <p:nvPr/>
        </p:nvPicPr>
        <p:blipFill rotWithShape="1">
          <a:blip r:embed="rId2"/>
          <a:srcRect l="5022" r="28375" b="-1"/>
          <a:stretch/>
        </p:blipFill>
        <p:spPr>
          <a:xfrm>
            <a:off x="5349241" y="10"/>
            <a:ext cx="6842759" cy="6857990"/>
          </a:xfrm>
          <a:prstGeom prst="rect">
            <a:avLst/>
          </a:prstGeom>
        </p:spPr>
      </p:pic>
    </p:spTree>
    <p:extLst>
      <p:ext uri="{BB962C8B-B14F-4D97-AF65-F5344CB8AC3E}">
        <p14:creationId xmlns:p14="http://schemas.microsoft.com/office/powerpoint/2010/main" val="332141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4564-BA55-4447-9C0E-1EC1407B5328}"/>
              </a:ext>
            </a:extLst>
          </p:cNvPr>
          <p:cNvSpPr>
            <a:spLocks noGrp="1"/>
          </p:cNvSpPr>
          <p:nvPr>
            <p:ph type="title"/>
          </p:nvPr>
        </p:nvSpPr>
        <p:spPr>
          <a:xfrm>
            <a:off x="1141413" y="618518"/>
            <a:ext cx="9905998" cy="607854"/>
          </a:xfrm>
        </p:spPr>
        <p:txBody>
          <a:bodyPr>
            <a:normAutofit fontScale="90000"/>
          </a:bodyPr>
          <a:lstStyle/>
          <a:p>
            <a:pPr algn="ctr"/>
            <a:r>
              <a:rPr lang="en-US" dirty="0"/>
              <a:t>A</a:t>
            </a:r>
            <a:r>
              <a:rPr lang="en-IL" dirty="0"/>
              <a:t>ssociations rules </a:t>
            </a:r>
            <a:r>
              <a:rPr lang="en-IL" dirty="0">
                <a:solidFill>
                  <a:srgbClr val="FF0000"/>
                </a:solidFill>
              </a:rPr>
              <a:t>before</a:t>
            </a:r>
            <a:r>
              <a:rPr lang="en-IL" dirty="0"/>
              <a:t> suppression</a:t>
            </a:r>
            <a:br>
              <a:rPr lang="en-IL" dirty="0"/>
            </a:br>
            <a:r>
              <a:rPr lang="en-IL" sz="2000" dirty="0">
                <a:solidFill>
                  <a:srgbClr val="FF0000"/>
                </a:solidFill>
              </a:rPr>
              <a:t>32 rules</a:t>
            </a:r>
            <a:endParaRPr lang="en-IL" dirty="0"/>
          </a:p>
        </p:txBody>
      </p:sp>
      <p:pic>
        <p:nvPicPr>
          <p:cNvPr id="5" name="Content Placeholder 4" descr="Text&#10;&#10;Description automatically generated">
            <a:extLst>
              <a:ext uri="{FF2B5EF4-FFF2-40B4-BE49-F238E27FC236}">
                <a16:creationId xmlns:a16="http://schemas.microsoft.com/office/drawing/2014/main" id="{F3F317E9-C65A-7D42-9A8F-39597DD87723}"/>
              </a:ext>
            </a:extLst>
          </p:cNvPr>
          <p:cNvPicPr>
            <a:picLocks noGrp="1" noChangeAspect="1"/>
          </p:cNvPicPr>
          <p:nvPr>
            <p:ph idx="1"/>
          </p:nvPr>
        </p:nvPicPr>
        <p:blipFill rotWithShape="1">
          <a:blip r:embed="rId2"/>
          <a:srcRect t="2239"/>
          <a:stretch/>
        </p:blipFill>
        <p:spPr>
          <a:xfrm>
            <a:off x="1237129" y="1355464"/>
            <a:ext cx="9509759" cy="5055491"/>
          </a:xfrm>
        </p:spPr>
      </p:pic>
      <p:sp>
        <p:nvSpPr>
          <p:cNvPr id="3" name="סימן ''אסור'' 2">
            <a:extLst>
              <a:ext uri="{FF2B5EF4-FFF2-40B4-BE49-F238E27FC236}">
                <a16:creationId xmlns:a16="http://schemas.microsoft.com/office/drawing/2014/main" id="{0011835A-06FF-4412-94B1-65AB29F16F0C}"/>
              </a:ext>
            </a:extLst>
          </p:cNvPr>
          <p:cNvSpPr/>
          <p:nvPr/>
        </p:nvSpPr>
        <p:spPr>
          <a:xfrm>
            <a:off x="999067" y="6239934"/>
            <a:ext cx="238062" cy="196422"/>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6" name="סימן ''אסור'' 5">
            <a:extLst>
              <a:ext uri="{FF2B5EF4-FFF2-40B4-BE49-F238E27FC236}">
                <a16:creationId xmlns:a16="http://schemas.microsoft.com/office/drawing/2014/main" id="{EC7EA9C2-656B-4CDC-9105-783F20B36153}"/>
              </a:ext>
            </a:extLst>
          </p:cNvPr>
          <p:cNvSpPr/>
          <p:nvPr/>
        </p:nvSpPr>
        <p:spPr>
          <a:xfrm>
            <a:off x="999063" y="6036735"/>
            <a:ext cx="238062" cy="196422"/>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7" name="סימן ''אסור'' 6">
            <a:extLst>
              <a:ext uri="{FF2B5EF4-FFF2-40B4-BE49-F238E27FC236}">
                <a16:creationId xmlns:a16="http://schemas.microsoft.com/office/drawing/2014/main" id="{EB312C75-8226-4E89-AB3F-C476975B5E1D}"/>
              </a:ext>
            </a:extLst>
          </p:cNvPr>
          <p:cNvSpPr/>
          <p:nvPr/>
        </p:nvSpPr>
        <p:spPr>
          <a:xfrm>
            <a:off x="999059" y="5757333"/>
            <a:ext cx="238062" cy="196422"/>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8" name="סימן ''אסור'' 7">
            <a:extLst>
              <a:ext uri="{FF2B5EF4-FFF2-40B4-BE49-F238E27FC236}">
                <a16:creationId xmlns:a16="http://schemas.microsoft.com/office/drawing/2014/main" id="{4129B245-430D-4CA3-B96F-596A5D616B00}"/>
              </a:ext>
            </a:extLst>
          </p:cNvPr>
          <p:cNvSpPr/>
          <p:nvPr/>
        </p:nvSpPr>
        <p:spPr>
          <a:xfrm>
            <a:off x="999055" y="4809066"/>
            <a:ext cx="238062" cy="196422"/>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9" name="סימן ''אסור'' 8">
            <a:extLst>
              <a:ext uri="{FF2B5EF4-FFF2-40B4-BE49-F238E27FC236}">
                <a16:creationId xmlns:a16="http://schemas.microsoft.com/office/drawing/2014/main" id="{7E3856D6-0F1A-46C3-8E3D-C332AE1F04B0}"/>
              </a:ext>
            </a:extLst>
          </p:cNvPr>
          <p:cNvSpPr/>
          <p:nvPr/>
        </p:nvSpPr>
        <p:spPr>
          <a:xfrm>
            <a:off x="990585" y="4199471"/>
            <a:ext cx="238062" cy="196422"/>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4" name="דיו 3">
                <a:extLst>
                  <a:ext uri="{FF2B5EF4-FFF2-40B4-BE49-F238E27FC236}">
                    <a16:creationId xmlns:a16="http://schemas.microsoft.com/office/drawing/2014/main" id="{290040A7-D46F-4316-B211-7E8BAD38E79F}"/>
                  </a:ext>
                </a:extLst>
              </p14:cNvPr>
              <p14:cNvContentPartPr/>
              <p14:nvPr/>
            </p14:nvContentPartPr>
            <p14:xfrm>
              <a:off x="1278400" y="6256000"/>
              <a:ext cx="4935600" cy="60480"/>
            </p14:xfrm>
          </p:contentPart>
        </mc:Choice>
        <mc:Fallback>
          <p:pic>
            <p:nvPicPr>
              <p:cNvPr id="4" name="דיו 3">
                <a:extLst>
                  <a:ext uri="{FF2B5EF4-FFF2-40B4-BE49-F238E27FC236}">
                    <a16:creationId xmlns:a16="http://schemas.microsoft.com/office/drawing/2014/main" id="{290040A7-D46F-4316-B211-7E8BAD38E79F}"/>
                  </a:ext>
                </a:extLst>
              </p:cNvPr>
              <p:cNvPicPr/>
              <p:nvPr/>
            </p:nvPicPr>
            <p:blipFill>
              <a:blip r:embed="rId4"/>
              <a:stretch>
                <a:fillRect/>
              </a:stretch>
            </p:blipFill>
            <p:spPr>
              <a:xfrm>
                <a:off x="1224400" y="6148360"/>
                <a:ext cx="50432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דיו 9">
                <a:extLst>
                  <a:ext uri="{FF2B5EF4-FFF2-40B4-BE49-F238E27FC236}">
                    <a16:creationId xmlns:a16="http://schemas.microsoft.com/office/drawing/2014/main" id="{EFB0EA12-BC84-4B5D-9C88-C0C0298BF419}"/>
                  </a:ext>
                </a:extLst>
              </p14:cNvPr>
              <p14:cNvContentPartPr/>
              <p14:nvPr/>
            </p14:nvContentPartPr>
            <p14:xfrm>
              <a:off x="1278400" y="6120640"/>
              <a:ext cx="3911040" cy="69840"/>
            </p14:xfrm>
          </p:contentPart>
        </mc:Choice>
        <mc:Fallback>
          <p:pic>
            <p:nvPicPr>
              <p:cNvPr id="10" name="דיו 9">
                <a:extLst>
                  <a:ext uri="{FF2B5EF4-FFF2-40B4-BE49-F238E27FC236}">
                    <a16:creationId xmlns:a16="http://schemas.microsoft.com/office/drawing/2014/main" id="{EFB0EA12-BC84-4B5D-9C88-C0C0298BF419}"/>
                  </a:ext>
                </a:extLst>
              </p:cNvPr>
              <p:cNvPicPr/>
              <p:nvPr/>
            </p:nvPicPr>
            <p:blipFill>
              <a:blip r:embed="rId6"/>
              <a:stretch>
                <a:fillRect/>
              </a:stretch>
            </p:blipFill>
            <p:spPr>
              <a:xfrm>
                <a:off x="1224400" y="6012640"/>
                <a:ext cx="40186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דיו 10">
                <a:extLst>
                  <a:ext uri="{FF2B5EF4-FFF2-40B4-BE49-F238E27FC236}">
                    <a16:creationId xmlns:a16="http://schemas.microsoft.com/office/drawing/2014/main" id="{8F6C7C6C-D24D-4AD7-84AE-CE56228FD6A4}"/>
                  </a:ext>
                </a:extLst>
              </p14:cNvPr>
              <p14:cNvContentPartPr/>
              <p14:nvPr/>
            </p14:nvContentPartPr>
            <p14:xfrm>
              <a:off x="1323360" y="4896000"/>
              <a:ext cx="3949200" cy="56880"/>
            </p14:xfrm>
          </p:contentPart>
        </mc:Choice>
        <mc:Fallback>
          <p:pic>
            <p:nvPicPr>
              <p:cNvPr id="11" name="דיו 10">
                <a:extLst>
                  <a:ext uri="{FF2B5EF4-FFF2-40B4-BE49-F238E27FC236}">
                    <a16:creationId xmlns:a16="http://schemas.microsoft.com/office/drawing/2014/main" id="{8F6C7C6C-D24D-4AD7-84AE-CE56228FD6A4}"/>
                  </a:ext>
                </a:extLst>
              </p:cNvPr>
              <p:cNvPicPr/>
              <p:nvPr/>
            </p:nvPicPr>
            <p:blipFill>
              <a:blip r:embed="rId8"/>
              <a:stretch>
                <a:fillRect/>
              </a:stretch>
            </p:blipFill>
            <p:spPr>
              <a:xfrm>
                <a:off x="1269720" y="4788360"/>
                <a:ext cx="405684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דיו 11">
                <a:extLst>
                  <a:ext uri="{FF2B5EF4-FFF2-40B4-BE49-F238E27FC236}">
                    <a16:creationId xmlns:a16="http://schemas.microsoft.com/office/drawing/2014/main" id="{96C0949D-06E3-4E5F-995E-1D8FA3143009}"/>
                  </a:ext>
                </a:extLst>
              </p14:cNvPr>
              <p14:cNvContentPartPr/>
              <p14:nvPr/>
            </p14:nvContentPartPr>
            <p14:xfrm>
              <a:off x="1267560" y="4251600"/>
              <a:ext cx="2978640" cy="37440"/>
            </p14:xfrm>
          </p:contentPart>
        </mc:Choice>
        <mc:Fallback>
          <p:pic>
            <p:nvPicPr>
              <p:cNvPr id="12" name="דיו 11">
                <a:extLst>
                  <a:ext uri="{FF2B5EF4-FFF2-40B4-BE49-F238E27FC236}">
                    <a16:creationId xmlns:a16="http://schemas.microsoft.com/office/drawing/2014/main" id="{96C0949D-06E3-4E5F-995E-1D8FA3143009}"/>
                  </a:ext>
                </a:extLst>
              </p:cNvPr>
              <p:cNvPicPr/>
              <p:nvPr/>
            </p:nvPicPr>
            <p:blipFill>
              <a:blip r:embed="rId10"/>
              <a:stretch>
                <a:fillRect/>
              </a:stretch>
            </p:blipFill>
            <p:spPr>
              <a:xfrm>
                <a:off x="1213920" y="4143600"/>
                <a:ext cx="308628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דיו 12">
                <a:extLst>
                  <a:ext uri="{FF2B5EF4-FFF2-40B4-BE49-F238E27FC236}">
                    <a16:creationId xmlns:a16="http://schemas.microsoft.com/office/drawing/2014/main" id="{AE079228-6E8B-4A41-B4DF-87E8190DC76A}"/>
                  </a:ext>
                </a:extLst>
              </p14:cNvPr>
              <p14:cNvContentPartPr/>
              <p14:nvPr/>
            </p14:nvContentPartPr>
            <p14:xfrm>
              <a:off x="1311880" y="5781587"/>
              <a:ext cx="4884840" cy="61200"/>
            </p14:xfrm>
          </p:contentPart>
        </mc:Choice>
        <mc:Fallback>
          <p:pic>
            <p:nvPicPr>
              <p:cNvPr id="13" name="דיו 12">
                <a:extLst>
                  <a:ext uri="{FF2B5EF4-FFF2-40B4-BE49-F238E27FC236}">
                    <a16:creationId xmlns:a16="http://schemas.microsoft.com/office/drawing/2014/main" id="{AE079228-6E8B-4A41-B4DF-87E8190DC76A}"/>
                  </a:ext>
                </a:extLst>
              </p:cNvPr>
              <p:cNvPicPr/>
              <p:nvPr/>
            </p:nvPicPr>
            <p:blipFill>
              <a:blip r:embed="rId12"/>
              <a:stretch>
                <a:fillRect/>
              </a:stretch>
            </p:blipFill>
            <p:spPr>
              <a:xfrm>
                <a:off x="1257880" y="5673587"/>
                <a:ext cx="4992480" cy="276840"/>
              </a:xfrm>
              <a:prstGeom prst="rect">
                <a:avLst/>
              </a:prstGeom>
            </p:spPr>
          </p:pic>
        </mc:Fallback>
      </mc:AlternateContent>
    </p:spTree>
    <p:extLst>
      <p:ext uri="{BB962C8B-B14F-4D97-AF65-F5344CB8AC3E}">
        <p14:creationId xmlns:p14="http://schemas.microsoft.com/office/powerpoint/2010/main" val="329811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B856-775A-394E-B5DE-323D59AC437A}"/>
              </a:ext>
            </a:extLst>
          </p:cNvPr>
          <p:cNvSpPr>
            <a:spLocks noGrp="1"/>
          </p:cNvSpPr>
          <p:nvPr>
            <p:ph type="title"/>
          </p:nvPr>
        </p:nvSpPr>
        <p:spPr>
          <a:xfrm>
            <a:off x="1141412" y="295788"/>
            <a:ext cx="9905998" cy="683157"/>
          </a:xfrm>
        </p:spPr>
        <p:txBody>
          <a:bodyPr>
            <a:normAutofit fontScale="90000"/>
          </a:bodyPr>
          <a:lstStyle/>
          <a:p>
            <a:pPr algn="ctr"/>
            <a:r>
              <a:rPr lang="en-US" dirty="0"/>
              <a:t>A</a:t>
            </a:r>
            <a:r>
              <a:rPr lang="en-IL" dirty="0"/>
              <a:t>ssociations rules </a:t>
            </a:r>
            <a:r>
              <a:rPr lang="en-IL" dirty="0">
                <a:solidFill>
                  <a:srgbClr val="FF0000"/>
                </a:solidFill>
              </a:rPr>
              <a:t>after</a:t>
            </a:r>
            <a:r>
              <a:rPr lang="en-IL" dirty="0"/>
              <a:t> suppression</a:t>
            </a:r>
            <a:br>
              <a:rPr lang="en-IL" dirty="0"/>
            </a:br>
            <a:r>
              <a:rPr lang="en-IL" sz="2000" dirty="0">
                <a:solidFill>
                  <a:srgbClr val="FF0000"/>
                </a:solidFill>
              </a:rPr>
              <a:t>14 rules</a:t>
            </a:r>
            <a:endParaRPr lang="en-IL" dirty="0"/>
          </a:p>
        </p:txBody>
      </p:sp>
      <p:pic>
        <p:nvPicPr>
          <p:cNvPr id="5" name="Content Placeholder 4" descr="Text&#10;&#10;Description automatically generated">
            <a:extLst>
              <a:ext uri="{FF2B5EF4-FFF2-40B4-BE49-F238E27FC236}">
                <a16:creationId xmlns:a16="http://schemas.microsoft.com/office/drawing/2014/main" id="{5283251C-9792-6041-946B-12640E0CC8D3}"/>
              </a:ext>
            </a:extLst>
          </p:cNvPr>
          <p:cNvPicPr>
            <a:picLocks noGrp="1" noChangeAspect="1"/>
          </p:cNvPicPr>
          <p:nvPr>
            <p:ph idx="1"/>
          </p:nvPr>
        </p:nvPicPr>
        <p:blipFill>
          <a:blip r:embed="rId2"/>
          <a:stretch>
            <a:fillRect/>
          </a:stretch>
        </p:blipFill>
        <p:spPr>
          <a:xfrm>
            <a:off x="602428" y="1183341"/>
            <a:ext cx="10972800" cy="5045337"/>
          </a:xfrm>
        </p:spPr>
      </p:pic>
    </p:spTree>
    <p:extLst>
      <p:ext uri="{BB962C8B-B14F-4D97-AF65-F5344CB8AC3E}">
        <p14:creationId xmlns:p14="http://schemas.microsoft.com/office/powerpoint/2010/main" val="124377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6AA1-7422-BF48-944E-030FCE96DB7C}"/>
              </a:ext>
            </a:extLst>
          </p:cNvPr>
          <p:cNvSpPr>
            <a:spLocks noGrp="1"/>
          </p:cNvSpPr>
          <p:nvPr>
            <p:ph type="title"/>
          </p:nvPr>
        </p:nvSpPr>
        <p:spPr/>
        <p:txBody>
          <a:bodyPr/>
          <a:lstStyle/>
          <a:p>
            <a:r>
              <a:rPr lang="en-US" dirty="0"/>
              <a:t>N</a:t>
            </a:r>
            <a:r>
              <a:rPr lang="en-IL" dirty="0"/>
              <a:t>umber of </a:t>
            </a:r>
            <a:r>
              <a:rPr lang="en-IL" dirty="0">
                <a:solidFill>
                  <a:srgbClr val="FF0000"/>
                </a:solidFill>
              </a:rPr>
              <a:t>legitimate rules </a:t>
            </a:r>
            <a:r>
              <a:rPr lang="en-IL" dirty="0"/>
              <a:t>deleted</a:t>
            </a:r>
          </a:p>
        </p:txBody>
      </p:sp>
      <p:sp>
        <p:nvSpPr>
          <p:cNvPr id="3" name="Content Placeholder 2">
            <a:extLst>
              <a:ext uri="{FF2B5EF4-FFF2-40B4-BE49-F238E27FC236}">
                <a16:creationId xmlns:a16="http://schemas.microsoft.com/office/drawing/2014/main" id="{7E4F6D93-41DC-3742-B3E3-693CDE33BA56}"/>
              </a:ext>
            </a:extLst>
          </p:cNvPr>
          <p:cNvSpPr>
            <a:spLocks noGrp="1"/>
          </p:cNvSpPr>
          <p:nvPr>
            <p:ph idx="1"/>
          </p:nvPr>
        </p:nvSpPr>
        <p:spPr/>
        <p:txBody>
          <a:bodyPr/>
          <a:lstStyle/>
          <a:p>
            <a:r>
              <a:rPr lang="en-US" dirty="0"/>
              <a:t>Regarding the first window, out of 32 association rules, 27 are Non-sensitive, and 5 are Sensitive.</a:t>
            </a:r>
          </a:p>
          <a:p>
            <a:r>
              <a:rPr lang="en-US" dirty="0"/>
              <a:t>After suppression, out of 14 association rules, all of them are legitimate, meaning we deleted 5 illegitimate rules(Sensitives) and 13 legitimate rules.</a:t>
            </a:r>
          </a:p>
          <a:p>
            <a:r>
              <a:rPr lang="en-US" dirty="0"/>
              <a:t>This deletion is a necessary loss while suppressing items.</a:t>
            </a:r>
            <a:endParaRPr lang="en-IL" dirty="0"/>
          </a:p>
        </p:txBody>
      </p:sp>
    </p:spTree>
    <p:extLst>
      <p:ext uri="{BB962C8B-B14F-4D97-AF65-F5344CB8AC3E}">
        <p14:creationId xmlns:p14="http://schemas.microsoft.com/office/powerpoint/2010/main" val="69674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794D-EF05-4F49-B6B8-11CBF4753CD4}"/>
              </a:ext>
            </a:extLst>
          </p:cNvPr>
          <p:cNvSpPr>
            <a:spLocks noGrp="1"/>
          </p:cNvSpPr>
          <p:nvPr>
            <p:ph type="title"/>
          </p:nvPr>
        </p:nvSpPr>
        <p:spPr/>
        <p:txBody>
          <a:bodyPr/>
          <a:lstStyle/>
          <a:p>
            <a:r>
              <a:rPr lang="en-IL" dirty="0"/>
              <a:t>Information loss</a:t>
            </a:r>
          </a:p>
        </p:txBody>
      </p:sp>
      <p:sp>
        <p:nvSpPr>
          <p:cNvPr id="3" name="Content Placeholder 2">
            <a:extLst>
              <a:ext uri="{FF2B5EF4-FFF2-40B4-BE49-F238E27FC236}">
                <a16:creationId xmlns:a16="http://schemas.microsoft.com/office/drawing/2014/main" id="{8089A62D-F301-0640-AAFF-F829B47FD3C5}"/>
              </a:ext>
            </a:extLst>
          </p:cNvPr>
          <p:cNvSpPr>
            <a:spLocks noGrp="1"/>
          </p:cNvSpPr>
          <p:nvPr>
            <p:ph idx="1"/>
          </p:nvPr>
        </p:nvSpPr>
        <p:spPr>
          <a:xfrm>
            <a:off x="1141412" y="1635162"/>
            <a:ext cx="9905999" cy="4722607"/>
          </a:xfrm>
        </p:spPr>
        <p:txBody>
          <a:bodyPr>
            <a:normAutofit fontScale="92500" lnSpcReduction="20000"/>
          </a:bodyPr>
          <a:lstStyle/>
          <a:p>
            <a:r>
              <a:rPr lang="en-US" dirty="0"/>
              <a:t>On each window we ran the algorithm once while choosing max payoff and once while choosing min payoff. We’ll call the information loss while choosing max payoff </a:t>
            </a:r>
            <a:r>
              <a:rPr lang="en-US" dirty="0" err="1"/>
              <a:t>max_loss</a:t>
            </a:r>
            <a:r>
              <a:rPr lang="en-US" dirty="0"/>
              <a:t>, and the information loss while choosing min payoff </a:t>
            </a:r>
            <a:r>
              <a:rPr lang="en-US" dirty="0" err="1"/>
              <a:t>min_loss</a:t>
            </a:r>
            <a:r>
              <a:rPr lang="en-US" dirty="0"/>
              <a:t>. Here are the results for the first few windows:</a:t>
            </a:r>
          </a:p>
          <a:p>
            <a:r>
              <a:rPr lang="en-US" dirty="0"/>
              <a:t>Window 1: </a:t>
            </a:r>
            <a:r>
              <a:rPr lang="en-US" dirty="0" err="1"/>
              <a:t>max_loss</a:t>
            </a:r>
            <a:r>
              <a:rPr lang="en-US" dirty="0"/>
              <a:t>=634 , </a:t>
            </a:r>
            <a:r>
              <a:rPr lang="en-US" dirty="0" err="1"/>
              <a:t>min_loss</a:t>
            </a:r>
            <a:r>
              <a:rPr lang="en-US" dirty="0"/>
              <a:t>=1526</a:t>
            </a:r>
          </a:p>
          <a:p>
            <a:r>
              <a:rPr lang="en-US" dirty="0"/>
              <a:t>Window 2: </a:t>
            </a:r>
            <a:r>
              <a:rPr lang="en-US" dirty="0" err="1"/>
              <a:t>max_loss</a:t>
            </a:r>
            <a:r>
              <a:rPr lang="en-US" dirty="0"/>
              <a:t>=691 , </a:t>
            </a:r>
            <a:r>
              <a:rPr lang="en-US" dirty="0" err="1"/>
              <a:t>min_loss</a:t>
            </a:r>
            <a:r>
              <a:rPr lang="en-US" dirty="0"/>
              <a:t>=1556</a:t>
            </a:r>
          </a:p>
          <a:p>
            <a:r>
              <a:rPr lang="en-US" dirty="0"/>
              <a:t>Window 3: </a:t>
            </a:r>
            <a:r>
              <a:rPr lang="en-US" dirty="0" err="1"/>
              <a:t>max_loss</a:t>
            </a:r>
            <a:r>
              <a:rPr lang="en-US" dirty="0"/>
              <a:t>=689 , </a:t>
            </a:r>
            <a:r>
              <a:rPr lang="en-US" dirty="0" err="1"/>
              <a:t>min_loss</a:t>
            </a:r>
            <a:r>
              <a:rPr lang="en-US" dirty="0"/>
              <a:t>=1369</a:t>
            </a:r>
          </a:p>
          <a:p>
            <a:r>
              <a:rPr lang="en-US" dirty="0"/>
              <a:t>Window 4: </a:t>
            </a:r>
            <a:r>
              <a:rPr lang="en-US" dirty="0" err="1"/>
              <a:t>max_loss</a:t>
            </a:r>
            <a:r>
              <a:rPr lang="en-US" dirty="0"/>
              <a:t>=717 , </a:t>
            </a:r>
            <a:r>
              <a:rPr lang="en-US" dirty="0" err="1"/>
              <a:t>min_loss</a:t>
            </a:r>
            <a:r>
              <a:rPr lang="en-US" dirty="0"/>
              <a:t>=1538</a:t>
            </a:r>
          </a:p>
          <a:p>
            <a:r>
              <a:rPr lang="en-US" dirty="0"/>
              <a:t>Window 5: </a:t>
            </a:r>
            <a:r>
              <a:rPr lang="en-US" dirty="0" err="1"/>
              <a:t>max_loss</a:t>
            </a:r>
            <a:r>
              <a:rPr lang="en-US" dirty="0"/>
              <a:t>=732 , </a:t>
            </a:r>
            <a:r>
              <a:rPr lang="en-US" dirty="0" err="1"/>
              <a:t>min_loss</a:t>
            </a:r>
            <a:r>
              <a:rPr lang="en-US" dirty="0"/>
              <a:t>=1343</a:t>
            </a:r>
          </a:p>
          <a:p>
            <a:r>
              <a:rPr lang="en-US" dirty="0"/>
              <a:t>As you can see there is a massive deficit between the two losses thus confirming the minimality of information loss whilst choosing max payoff.</a:t>
            </a:r>
          </a:p>
        </p:txBody>
      </p:sp>
    </p:spTree>
    <p:extLst>
      <p:ext uri="{BB962C8B-B14F-4D97-AF65-F5344CB8AC3E}">
        <p14:creationId xmlns:p14="http://schemas.microsoft.com/office/powerpoint/2010/main" val="306660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D850-8B96-564C-B083-54345FCED294}"/>
              </a:ext>
            </a:extLst>
          </p:cNvPr>
          <p:cNvSpPr>
            <a:spLocks noGrp="1"/>
          </p:cNvSpPr>
          <p:nvPr>
            <p:ph type="title"/>
          </p:nvPr>
        </p:nvSpPr>
        <p:spPr/>
        <p:txBody>
          <a:bodyPr/>
          <a:lstStyle/>
          <a:p>
            <a:pPr algn="ctr"/>
            <a:r>
              <a:rPr lang="en-US" dirty="0"/>
              <a:t>D</a:t>
            </a:r>
            <a:r>
              <a:rPr lang="en-IL" dirty="0"/>
              <a:t>ifferences between association rules in deifferent windows- after supression</a:t>
            </a:r>
          </a:p>
        </p:txBody>
      </p:sp>
      <p:pic>
        <p:nvPicPr>
          <p:cNvPr id="4" name="Content Placeholder 4" descr="Text&#10;&#10;Description automatically generated">
            <a:extLst>
              <a:ext uri="{FF2B5EF4-FFF2-40B4-BE49-F238E27FC236}">
                <a16:creationId xmlns:a16="http://schemas.microsoft.com/office/drawing/2014/main" id="{385C4F1D-2E43-C149-BA57-A5046EE5D884}"/>
              </a:ext>
            </a:extLst>
          </p:cNvPr>
          <p:cNvPicPr>
            <a:picLocks noGrp="1" noChangeAspect="1"/>
          </p:cNvPicPr>
          <p:nvPr>
            <p:ph idx="1"/>
          </p:nvPr>
        </p:nvPicPr>
        <p:blipFill>
          <a:blip r:embed="rId2"/>
          <a:stretch>
            <a:fillRect/>
          </a:stretch>
        </p:blipFill>
        <p:spPr>
          <a:xfrm>
            <a:off x="2327892" y="1972133"/>
            <a:ext cx="6629400" cy="2095500"/>
          </a:xfrm>
        </p:spPr>
      </p:pic>
      <p:sp>
        <p:nvSpPr>
          <p:cNvPr id="5" name="TextBox 4">
            <a:extLst>
              <a:ext uri="{FF2B5EF4-FFF2-40B4-BE49-F238E27FC236}">
                <a16:creationId xmlns:a16="http://schemas.microsoft.com/office/drawing/2014/main" id="{6DBAB014-15CB-E348-9EB8-5E442F269B15}"/>
              </a:ext>
            </a:extLst>
          </p:cNvPr>
          <p:cNvSpPr txBox="1"/>
          <p:nvPr/>
        </p:nvSpPr>
        <p:spPr>
          <a:xfrm>
            <a:off x="778167" y="2436029"/>
            <a:ext cx="1364028" cy="646331"/>
          </a:xfrm>
          <a:prstGeom prst="rect">
            <a:avLst/>
          </a:prstGeom>
          <a:noFill/>
        </p:spPr>
        <p:txBody>
          <a:bodyPr wrap="none" rtlCol="0">
            <a:spAutoFit/>
          </a:bodyPr>
          <a:lstStyle/>
          <a:p>
            <a:r>
              <a:rPr lang="en-US" dirty="0">
                <a:solidFill>
                  <a:srgbClr val="FF0000"/>
                </a:solidFill>
              </a:rPr>
              <a:t>F</a:t>
            </a:r>
            <a:r>
              <a:rPr lang="en-IL" dirty="0">
                <a:solidFill>
                  <a:srgbClr val="FF0000"/>
                </a:solidFill>
              </a:rPr>
              <a:t>irst window:</a:t>
            </a:r>
          </a:p>
          <a:p>
            <a:r>
              <a:rPr lang="en-IL" dirty="0">
                <a:solidFill>
                  <a:srgbClr val="FF0000"/>
                </a:solidFill>
              </a:rPr>
              <a:t>14 rules</a:t>
            </a:r>
          </a:p>
        </p:txBody>
      </p:sp>
      <p:sp>
        <p:nvSpPr>
          <p:cNvPr id="6" name="TextBox 5">
            <a:extLst>
              <a:ext uri="{FF2B5EF4-FFF2-40B4-BE49-F238E27FC236}">
                <a16:creationId xmlns:a16="http://schemas.microsoft.com/office/drawing/2014/main" id="{6B80E945-9F83-9548-AA54-59A39D9D9AB9}"/>
              </a:ext>
            </a:extLst>
          </p:cNvPr>
          <p:cNvSpPr txBox="1"/>
          <p:nvPr/>
        </p:nvSpPr>
        <p:spPr>
          <a:xfrm>
            <a:off x="727775" y="5098082"/>
            <a:ext cx="1657377" cy="646331"/>
          </a:xfrm>
          <a:prstGeom prst="rect">
            <a:avLst/>
          </a:prstGeom>
          <a:noFill/>
        </p:spPr>
        <p:txBody>
          <a:bodyPr wrap="none" rtlCol="0">
            <a:spAutoFit/>
          </a:bodyPr>
          <a:lstStyle/>
          <a:p>
            <a:r>
              <a:rPr lang="en-US" dirty="0">
                <a:solidFill>
                  <a:srgbClr val="FF0000"/>
                </a:solidFill>
              </a:rPr>
              <a:t>S</a:t>
            </a:r>
            <a:r>
              <a:rPr lang="en-IL" dirty="0">
                <a:solidFill>
                  <a:srgbClr val="FF0000"/>
                </a:solidFill>
              </a:rPr>
              <a:t>econd window:</a:t>
            </a:r>
          </a:p>
          <a:p>
            <a:r>
              <a:rPr lang="en-IL" dirty="0">
                <a:solidFill>
                  <a:srgbClr val="FF0000"/>
                </a:solidFill>
              </a:rPr>
              <a:t>22 rules</a:t>
            </a:r>
          </a:p>
        </p:txBody>
      </p:sp>
      <p:pic>
        <p:nvPicPr>
          <p:cNvPr id="8" name="Picture 7" descr="Text&#10;&#10;Description automatically generated">
            <a:extLst>
              <a:ext uri="{FF2B5EF4-FFF2-40B4-BE49-F238E27FC236}">
                <a16:creationId xmlns:a16="http://schemas.microsoft.com/office/drawing/2014/main" id="{BCC771D8-E6B8-0A47-82FF-34BB2A6475D7}"/>
              </a:ext>
            </a:extLst>
          </p:cNvPr>
          <p:cNvPicPr>
            <a:picLocks noChangeAspect="1"/>
          </p:cNvPicPr>
          <p:nvPr/>
        </p:nvPicPr>
        <p:blipFill>
          <a:blip r:embed="rId3"/>
          <a:stretch>
            <a:fillRect/>
          </a:stretch>
        </p:blipFill>
        <p:spPr>
          <a:xfrm>
            <a:off x="2327891" y="4223859"/>
            <a:ext cx="6629399" cy="2394778"/>
          </a:xfrm>
          <a:prstGeom prst="rect">
            <a:avLst/>
          </a:prstGeom>
        </p:spPr>
      </p:pic>
    </p:spTree>
    <p:extLst>
      <p:ext uri="{BB962C8B-B14F-4D97-AF65-F5344CB8AC3E}">
        <p14:creationId xmlns:p14="http://schemas.microsoft.com/office/powerpoint/2010/main" val="254617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F92BAFA-F23A-D04A-89FD-BFD371CF025C}"/>
              </a:ext>
            </a:extLst>
          </p:cNvPr>
          <p:cNvSpPr>
            <a:spLocks noGrp="1"/>
          </p:cNvSpPr>
          <p:nvPr>
            <p:ph type="title"/>
          </p:nvPr>
        </p:nvSpPr>
        <p:spPr>
          <a:xfrm>
            <a:off x="1019015" y="1093787"/>
            <a:ext cx="3059969" cy="4697413"/>
          </a:xfrm>
        </p:spPr>
        <p:txBody>
          <a:bodyPr>
            <a:normAutofit/>
          </a:bodyPr>
          <a:lstStyle/>
          <a:p>
            <a:r>
              <a:rPr lang="en-US" dirty="0"/>
              <a:t>El</a:t>
            </a:r>
            <a:r>
              <a:rPr lang="en-IL" dirty="0"/>
              <a:t> problema</a:t>
            </a:r>
            <a:br>
              <a:rPr lang="en-IL" dirty="0"/>
            </a:br>
            <a:br>
              <a:rPr lang="en-IL" dirty="0"/>
            </a:br>
            <a:br>
              <a:rPr lang="en-IL" dirty="0"/>
            </a:br>
            <a:br>
              <a:rPr lang="en-IL" dirty="0"/>
            </a:br>
            <a:br>
              <a:rPr lang="en-IL" dirty="0"/>
            </a:br>
            <a:br>
              <a:rPr lang="he-IL" dirty="0"/>
            </a:br>
            <a:r>
              <a:rPr lang="he-IL" sz="1400" dirty="0"/>
              <a:t>*</a:t>
            </a:r>
            <a:r>
              <a:rPr lang="en-US" sz="1000" dirty="0"/>
              <a:t>common mistake- writing “La </a:t>
            </a:r>
            <a:r>
              <a:rPr lang="en-US" sz="1000" dirty="0" err="1"/>
              <a:t>problema</a:t>
            </a:r>
            <a:r>
              <a:rPr lang="en-US" sz="1000" dirty="0"/>
              <a:t>”</a:t>
            </a:r>
            <a:endParaRPr lang="en-IL" sz="1000"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B13D07-5641-BD43-8BB1-2AA743915039}"/>
              </a:ext>
            </a:extLst>
          </p:cNvPr>
          <p:cNvSpPr>
            <a:spLocks noGrp="1"/>
          </p:cNvSpPr>
          <p:nvPr>
            <p:ph idx="1"/>
          </p:nvPr>
        </p:nvSpPr>
        <p:spPr>
          <a:xfrm>
            <a:off x="5215467" y="1093788"/>
            <a:ext cx="5831944" cy="4697413"/>
          </a:xfrm>
        </p:spPr>
        <p:txBody>
          <a:bodyPr>
            <a:normAutofit/>
          </a:bodyPr>
          <a:lstStyle/>
          <a:p>
            <a:pPr>
              <a:lnSpc>
                <a:spcPct val="110000"/>
              </a:lnSpc>
            </a:pPr>
            <a:r>
              <a:rPr lang="en-US" sz="2200" dirty="0"/>
              <a:t>In data mining, data such as purchased goods, query terms, or individual preferences, is instrumental for some applications. Still, their publication poses privacy threats. A particular threat is posed by an adversary who has partial knowledge about a certain person’s transaction t, and may use it, along with the published data, to derive additional knowledge about the contents of t, thus identifying previously unknown sensitive items in t. Therefore, there is high importance for privacy preservation in data mining. </a:t>
            </a:r>
            <a:endParaRPr lang="en-IL" sz="2200" dirty="0"/>
          </a:p>
          <a:p>
            <a:pPr>
              <a:lnSpc>
                <a:spcPct val="110000"/>
              </a:lnSpc>
            </a:pPr>
            <a:endParaRPr lang="en-IL" sz="2200" dirty="0"/>
          </a:p>
        </p:txBody>
      </p:sp>
    </p:spTree>
    <p:extLst>
      <p:ext uri="{BB962C8B-B14F-4D97-AF65-F5344CB8AC3E}">
        <p14:creationId xmlns:p14="http://schemas.microsoft.com/office/powerpoint/2010/main" val="37258480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D4947E-7E5F-ED49-868C-C442B82611C2}"/>
                  </a:ext>
                </a:extLst>
              </p:cNvPr>
              <p:cNvSpPr>
                <a:spLocks noGrp="1"/>
              </p:cNvSpPr>
              <p:nvPr>
                <p:ph type="title"/>
              </p:nvPr>
            </p:nvSpPr>
            <p:spPr>
              <a:xfrm>
                <a:off x="915987" y="1093787"/>
                <a:ext cx="3813871" cy="4697413"/>
              </a:xfrm>
            </p:spPr>
            <p:txBody>
              <a:bodyPr>
                <a:normAutofit fontScale="90000"/>
              </a:bodyPr>
              <a:lstStyle/>
              <a:p>
                <a:r>
                  <a:rPr lang="en-IL" dirty="0"/>
                  <a:t>The </a:t>
                </a:r>
                <a:br>
                  <a:rPr lang="en-US" i="1" dirty="0">
                    <a:latin typeface="Cambria Math" panose="02040503050406030204" pitchFamily="18" charset="0"/>
                  </a:rPr>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𝜌</m:t>
                    </m:r>
                  </m:oMath>
                </a14:m>
                <a:r>
                  <a:rPr lang="en-US" dirty="0"/>
                  <a:t>-uncertainty</a:t>
                </a:r>
                <a:r>
                  <a:rPr lang="en-IL" dirty="0"/>
                  <a:t>”        concept</a:t>
                </a:r>
              </a:p>
            </p:txBody>
          </p:sp>
        </mc:Choice>
        <mc:Fallback xmlns="">
          <p:sp>
            <p:nvSpPr>
              <p:cNvPr id="2" name="Title 1">
                <a:extLst>
                  <a:ext uri="{FF2B5EF4-FFF2-40B4-BE49-F238E27FC236}">
                    <a16:creationId xmlns:a16="http://schemas.microsoft.com/office/drawing/2014/main" id="{EFD4947E-7E5F-ED49-868C-C442B82611C2}"/>
                  </a:ext>
                </a:extLst>
              </p:cNvPr>
              <p:cNvSpPr>
                <a:spLocks noGrp="1" noRot="1" noChangeAspect="1" noMove="1" noResize="1" noEditPoints="1" noAdjustHandles="1" noChangeArrowheads="1" noChangeShapeType="1" noTextEdit="1"/>
              </p:cNvSpPr>
              <p:nvPr>
                <p:ph type="title"/>
              </p:nvPr>
            </p:nvSpPr>
            <p:spPr>
              <a:xfrm>
                <a:off x="915987" y="1093787"/>
                <a:ext cx="3813871" cy="4697413"/>
              </a:xfrm>
              <a:blipFill>
                <a:blip r:embed="rId2"/>
                <a:stretch>
                  <a:fillRect l="-3987" r="-11296"/>
                </a:stretch>
              </a:blipFill>
            </p:spPr>
            <p:txBody>
              <a:bodyPr/>
              <a:lstStyle/>
              <a:p>
                <a:r>
                  <a:rPr lang="en-IL">
                    <a:noFill/>
                  </a:rPr>
                  <a:t> </a:t>
                </a:r>
              </a:p>
            </p:txBody>
          </p:sp>
        </mc:Fallback>
      </mc:AlternateContent>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98BE38-8AE9-4345-9934-DEFC4A38A7E7}"/>
                  </a:ext>
                </a:extLst>
              </p:cNvPr>
              <p:cNvSpPr>
                <a:spLocks noGrp="1"/>
              </p:cNvSpPr>
              <p:nvPr>
                <p:ph idx="1"/>
              </p:nvPr>
            </p:nvSpPr>
            <p:spPr>
              <a:xfrm>
                <a:off x="5215467" y="1093788"/>
                <a:ext cx="5831944" cy="4697413"/>
              </a:xfrm>
            </p:spPr>
            <p:txBody>
              <a:bodyPr>
                <a:normAutofit lnSpcReduction="10000"/>
              </a:bodyPr>
              <a:lstStyle/>
              <a:p>
                <a14:m>
                  <m:oMath xmlns:m="http://schemas.openxmlformats.org/officeDocument/2006/math">
                    <m:r>
                      <a:rPr lang="en-US" i="1">
                        <a:latin typeface="Cambria Math" panose="02040503050406030204" pitchFamily="18" charset="0"/>
                      </a:rPr>
                      <m:t>𝜌</m:t>
                    </m:r>
                  </m:oMath>
                </a14:m>
                <a:r>
                  <a:rPr lang="en-US" dirty="0"/>
                  <a:t>-uncertainty is the concept of maintaining the </a:t>
                </a:r>
                <a:r>
                  <a:rPr lang="en-US" i="1" dirty="0"/>
                  <a:t>confidence </a:t>
                </a:r>
                <a:r>
                  <a:rPr lang="en-US" dirty="0"/>
                  <a:t>of each SAR lower than a threshold </a:t>
                </a:r>
                <a:r>
                  <a:rPr lang="en-US" dirty="0" err="1"/>
                  <a:t>ρ</a:t>
                </a:r>
                <a:r>
                  <a:rPr lang="en-US" dirty="0"/>
                  <a:t>.</a:t>
                </a:r>
                <a:r>
                  <a:rPr lang="en-IL" dirty="0"/>
                  <a:t> </a:t>
                </a:r>
              </a:p>
              <a:p>
                <a:endParaRPr lang="en-IL" dirty="0"/>
              </a:p>
              <a:p>
                <a:endParaRPr lang="en-IL" sz="1400" dirty="0"/>
              </a:p>
              <a:p>
                <a:endParaRPr lang="en-IL" sz="1400" dirty="0"/>
              </a:p>
              <a:p>
                <a:endParaRPr lang="en-IL" sz="1400" dirty="0"/>
              </a:p>
              <a:p>
                <a:endParaRPr lang="en-IL" sz="1400" dirty="0"/>
              </a:p>
              <a:p>
                <a:endParaRPr lang="en-IL" sz="1400" dirty="0"/>
              </a:p>
              <a:p>
                <a:endParaRPr lang="en-IL" sz="1400" dirty="0"/>
              </a:p>
              <a:p>
                <a:r>
                  <a:rPr lang="en-IL" sz="2000" dirty="0"/>
                  <a:t>*SAR- sensitive assosiation rule</a:t>
                </a:r>
              </a:p>
            </p:txBody>
          </p:sp>
        </mc:Choice>
        <mc:Fallback>
          <p:sp>
            <p:nvSpPr>
              <p:cNvPr id="3" name="Content Placeholder 2">
                <a:extLst>
                  <a:ext uri="{FF2B5EF4-FFF2-40B4-BE49-F238E27FC236}">
                    <a16:creationId xmlns:a16="http://schemas.microsoft.com/office/drawing/2014/main" id="{4198BE38-8AE9-4345-9934-DEFC4A38A7E7}"/>
                  </a:ext>
                </a:extLst>
              </p:cNvPr>
              <p:cNvSpPr>
                <a:spLocks noGrp="1" noRot="1" noChangeAspect="1" noMove="1" noResize="1" noEditPoints="1" noAdjustHandles="1" noChangeArrowheads="1" noChangeShapeType="1" noTextEdit="1"/>
              </p:cNvSpPr>
              <p:nvPr>
                <p:ph idx="1"/>
              </p:nvPr>
            </p:nvSpPr>
            <p:spPr>
              <a:xfrm>
                <a:off x="5215467" y="1093788"/>
                <a:ext cx="5831944" cy="4697413"/>
              </a:xfrm>
              <a:blipFill>
                <a:blip r:embed="rId3"/>
                <a:stretch>
                  <a:fillRect l="-2197" t="-2205"/>
                </a:stretch>
              </a:blipFill>
            </p:spPr>
            <p:txBody>
              <a:bodyPr/>
              <a:lstStyle/>
              <a:p>
                <a:r>
                  <a:rPr lang="LID4096">
                    <a:noFill/>
                  </a:rPr>
                  <a:t> </a:t>
                </a:r>
              </a:p>
            </p:txBody>
          </p:sp>
        </mc:Fallback>
      </mc:AlternateContent>
    </p:spTree>
    <p:extLst>
      <p:ext uri="{BB962C8B-B14F-4D97-AF65-F5344CB8AC3E}">
        <p14:creationId xmlns:p14="http://schemas.microsoft.com/office/powerpoint/2010/main" val="205044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ED2CB09-64E1-F544-8B37-586743D1F524}"/>
              </a:ext>
            </a:extLst>
          </p:cNvPr>
          <p:cNvSpPr>
            <a:spLocks noGrp="1"/>
          </p:cNvSpPr>
          <p:nvPr>
            <p:ph type="title"/>
          </p:nvPr>
        </p:nvSpPr>
        <p:spPr>
          <a:xfrm>
            <a:off x="1019015" y="1093787"/>
            <a:ext cx="3059969" cy="4697413"/>
          </a:xfrm>
        </p:spPr>
        <p:txBody>
          <a:bodyPr>
            <a:normAutofit/>
          </a:bodyPr>
          <a:lstStyle/>
          <a:p>
            <a:r>
              <a:rPr lang="en-US" dirty="0"/>
              <a:t>B</a:t>
            </a:r>
            <a:r>
              <a:rPr lang="en-IL" dirty="0"/>
              <a:t>ut what does it have to do with data stream?</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98A4F1-11DD-FE4F-A2E0-678EB91C02A2}"/>
              </a:ext>
            </a:extLst>
          </p:cNvPr>
          <p:cNvSpPr>
            <a:spLocks noGrp="1"/>
          </p:cNvSpPr>
          <p:nvPr>
            <p:ph idx="1"/>
          </p:nvPr>
        </p:nvSpPr>
        <p:spPr>
          <a:xfrm>
            <a:off x="5215467" y="1093788"/>
            <a:ext cx="5831944" cy="4697413"/>
          </a:xfrm>
        </p:spPr>
        <p:txBody>
          <a:bodyPr>
            <a:normAutofit/>
          </a:bodyPr>
          <a:lstStyle/>
          <a:p>
            <a:r>
              <a:rPr lang="en-US" dirty="0"/>
              <a:t>In our project we will implement an algorithm for data preserving for data streams, meaning a non-static database. We will use a sliding window method. A sliding window is a data structure which has two fields: size and step.</a:t>
            </a:r>
          </a:p>
          <a:p>
            <a:endParaRPr lang="en-IL" dirty="0"/>
          </a:p>
        </p:txBody>
      </p:sp>
      <p:pic>
        <p:nvPicPr>
          <p:cNvPr id="5" name="תמונה 4">
            <a:extLst>
              <a:ext uri="{FF2B5EF4-FFF2-40B4-BE49-F238E27FC236}">
                <a16:creationId xmlns:a16="http://schemas.microsoft.com/office/drawing/2014/main" id="{1C5D36A4-F26A-4F08-BC95-83C820DC0A7A}"/>
              </a:ext>
            </a:extLst>
          </p:cNvPr>
          <p:cNvPicPr>
            <a:picLocks noChangeAspect="1"/>
          </p:cNvPicPr>
          <p:nvPr/>
        </p:nvPicPr>
        <p:blipFill>
          <a:blip r:embed="rId2"/>
          <a:stretch>
            <a:fillRect/>
          </a:stretch>
        </p:blipFill>
        <p:spPr>
          <a:xfrm>
            <a:off x="6197104" y="3790156"/>
            <a:ext cx="3868670" cy="2743420"/>
          </a:xfrm>
          <a:prstGeom prst="rect">
            <a:avLst/>
          </a:prstGeom>
        </p:spPr>
      </p:pic>
    </p:spTree>
    <p:extLst>
      <p:ext uri="{BB962C8B-B14F-4D97-AF65-F5344CB8AC3E}">
        <p14:creationId xmlns:p14="http://schemas.microsoft.com/office/powerpoint/2010/main" val="3428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3CAFA75-E2F2-5749-B27D-82CB0AB37F3A}"/>
              </a:ext>
            </a:extLst>
          </p:cNvPr>
          <p:cNvSpPr>
            <a:spLocks noGrp="1"/>
          </p:cNvSpPr>
          <p:nvPr>
            <p:ph type="title"/>
          </p:nvPr>
        </p:nvSpPr>
        <p:spPr>
          <a:xfrm>
            <a:off x="5751513" y="618518"/>
            <a:ext cx="5295898" cy="1478570"/>
          </a:xfrm>
        </p:spPr>
        <p:txBody>
          <a:bodyPr>
            <a:normAutofit/>
          </a:bodyPr>
          <a:lstStyle/>
          <a:p>
            <a:r>
              <a:rPr lang="en-US" dirty="0"/>
              <a:t>L</a:t>
            </a:r>
            <a:r>
              <a:rPr lang="en-IL" dirty="0"/>
              <a:t>a solución</a:t>
            </a:r>
          </a:p>
        </p:txBody>
      </p:sp>
      <p:pic>
        <p:nvPicPr>
          <p:cNvPr id="5" name="Picture 4" descr="Bombilla en fondo amarillo con rayos de luz y cable pintados">
            <a:extLst>
              <a:ext uri="{FF2B5EF4-FFF2-40B4-BE49-F238E27FC236}">
                <a16:creationId xmlns:a16="http://schemas.microsoft.com/office/drawing/2014/main" id="{9776EAED-18A9-41AB-B0E1-C0C77206BEB6}"/>
              </a:ext>
            </a:extLst>
          </p:cNvPr>
          <p:cNvPicPr>
            <a:picLocks noChangeAspect="1"/>
          </p:cNvPicPr>
          <p:nvPr/>
        </p:nvPicPr>
        <p:blipFill rotWithShape="1">
          <a:blip r:embed="rId4"/>
          <a:srcRect l="44771" r="513"/>
          <a:stretch/>
        </p:blipFill>
        <p:spPr>
          <a:xfrm>
            <a:off x="-5597" y="10"/>
            <a:ext cx="53903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52F05-969B-3346-827A-03BC9AC91232}"/>
                  </a:ext>
                </a:extLst>
              </p:cNvPr>
              <p:cNvSpPr>
                <a:spLocks noGrp="1"/>
              </p:cNvSpPr>
              <p:nvPr>
                <p:ph idx="1"/>
              </p:nvPr>
            </p:nvSpPr>
            <p:spPr>
              <a:xfrm>
                <a:off x="5713412" y="1858963"/>
                <a:ext cx="5883275" cy="3932238"/>
              </a:xfrm>
            </p:spPr>
            <p:txBody>
              <a:bodyPr>
                <a:noAutofit/>
              </a:bodyPr>
              <a:lstStyle/>
              <a:p>
                <a:pPr>
                  <a:lnSpc>
                    <a:spcPct val="110000"/>
                  </a:lnSpc>
                </a:pPr>
                <a:r>
                  <a:rPr lang="en-US" sz="1800" dirty="0"/>
                  <a:t>I</a:t>
                </a:r>
                <a:r>
                  <a:rPr lang="en-IL" sz="1800" dirty="0"/>
                  <a:t>n our algorithm we will change each window in a manner that will prevent the mining of SARs that violates </a:t>
                </a:r>
                <a14:m>
                  <m:oMath xmlns:m="http://schemas.openxmlformats.org/officeDocument/2006/math">
                    <m:r>
                      <a:rPr lang="en-US" sz="1800" i="1">
                        <a:latin typeface="Cambria Math" panose="02040503050406030204" pitchFamily="18" charset="0"/>
                      </a:rPr>
                      <m:t>𝜌</m:t>
                    </m:r>
                  </m:oMath>
                </a14:m>
                <a:r>
                  <a:rPr lang="en-US" sz="1800" dirty="0"/>
                  <a:t>-uncertainty.</a:t>
                </a:r>
              </a:p>
              <a:p>
                <a:pPr>
                  <a:lnSpc>
                    <a:spcPct val="110000"/>
                  </a:lnSpc>
                </a:pPr>
                <a:r>
                  <a:rPr lang="en-US" sz="1800" dirty="0"/>
                  <a:t>We will do so by using suppression- deleting items from the window.</a:t>
                </a:r>
              </a:p>
              <a:p>
                <a:pPr>
                  <a:lnSpc>
                    <a:spcPct val="110000"/>
                  </a:lnSpc>
                </a:pPr>
                <a:r>
                  <a:rPr lang="en-US" sz="1800" dirty="0"/>
                  <a:t>I</a:t>
                </a:r>
                <a:r>
                  <a:rPr lang="en-IL" sz="1800" dirty="0"/>
                  <a:t>dealy, in each step of the window we would like to consider Wadd and Wdel so that we wouldn’t check irellevant SARs (SARs that surely won’t violate </a:t>
                </a:r>
                <a14:m>
                  <m:oMath xmlns:m="http://schemas.openxmlformats.org/officeDocument/2006/math">
                    <m:r>
                      <a:rPr lang="en-US" sz="1800" i="1">
                        <a:latin typeface="Cambria Math" panose="02040503050406030204" pitchFamily="18" charset="0"/>
                      </a:rPr>
                      <m:t>𝜌</m:t>
                    </m:r>
                  </m:oMath>
                </a14:m>
                <a:r>
                  <a:rPr lang="en-US" sz="1800" dirty="0"/>
                  <a:t>-uncertainty).</a:t>
                </a:r>
              </a:p>
              <a:p>
                <a:pPr>
                  <a:lnSpc>
                    <a:spcPct val="110000"/>
                  </a:lnSpc>
                </a:pPr>
                <a:r>
                  <a:rPr lang="en-US" sz="1800" dirty="0"/>
                  <a:t>Unfortunately, the article was too damn hard to comprehend, so we use the same static algorithm on each window.</a:t>
                </a:r>
                <a:endParaRPr lang="en-IL" sz="1800" dirty="0"/>
              </a:p>
            </p:txBody>
          </p:sp>
        </mc:Choice>
        <mc:Fallback xmlns="">
          <p:sp>
            <p:nvSpPr>
              <p:cNvPr id="3" name="Content Placeholder 2">
                <a:extLst>
                  <a:ext uri="{FF2B5EF4-FFF2-40B4-BE49-F238E27FC236}">
                    <a16:creationId xmlns:a16="http://schemas.microsoft.com/office/drawing/2014/main" id="{FF852F05-969B-3346-827A-03BC9AC91232}"/>
                  </a:ext>
                </a:extLst>
              </p:cNvPr>
              <p:cNvSpPr>
                <a:spLocks noGrp="1" noRot="1" noChangeAspect="1" noMove="1" noResize="1" noEditPoints="1" noAdjustHandles="1" noChangeArrowheads="1" noChangeShapeType="1" noTextEdit="1"/>
              </p:cNvSpPr>
              <p:nvPr>
                <p:ph idx="1"/>
              </p:nvPr>
            </p:nvSpPr>
            <p:spPr>
              <a:xfrm>
                <a:off x="5713412" y="1858963"/>
                <a:ext cx="5883275" cy="3932238"/>
              </a:xfrm>
              <a:blipFill>
                <a:blip r:embed="rId5"/>
                <a:stretch>
                  <a:fillRect l="-1078" t="-1608" r="-431" b="-6109"/>
                </a:stretch>
              </a:blipFill>
            </p:spPr>
            <p:txBody>
              <a:bodyPr/>
              <a:lstStyle/>
              <a:p>
                <a:r>
                  <a:rPr lang="en-IL">
                    <a:noFill/>
                  </a:rPr>
                  <a:t> </a:t>
                </a:r>
              </a:p>
            </p:txBody>
          </p:sp>
        </mc:Fallback>
      </mc:AlternateContent>
    </p:spTree>
    <p:extLst>
      <p:ext uri="{BB962C8B-B14F-4D97-AF65-F5344CB8AC3E}">
        <p14:creationId xmlns:p14="http://schemas.microsoft.com/office/powerpoint/2010/main" val="397078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5959-95EE-F54D-8905-6C3B92FA70BD}"/>
              </a:ext>
            </a:extLst>
          </p:cNvPr>
          <p:cNvSpPr>
            <a:spLocks noGrp="1"/>
          </p:cNvSpPr>
          <p:nvPr>
            <p:ph type="title"/>
          </p:nvPr>
        </p:nvSpPr>
        <p:spPr/>
        <p:txBody>
          <a:bodyPr/>
          <a:lstStyle/>
          <a:p>
            <a:r>
              <a:rPr lang="en-US" dirty="0"/>
              <a:t>R</a:t>
            </a:r>
            <a:r>
              <a:rPr lang="en-IL" dirty="0"/>
              <a:t>elevant terms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1E1891-9F16-6440-B719-20DE3110F68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en-IL" dirty="0"/>
                  <a:t> - Set of SARs with |antecedents|=</a:t>
                </a:r>
                <a:r>
                  <a:rPr lang="en-US" dirty="0"/>
                  <a:t> </a:t>
                </a:r>
                <a:r>
                  <a:rPr lang="en-US" dirty="0" err="1"/>
                  <a:t>i</a:t>
                </a:r>
                <a:r>
                  <a:rPr lang="en-US" dirty="0"/>
                  <a:t> that violates </a:t>
                </a:r>
                <a14:m>
                  <m:oMath xmlns:m="http://schemas.openxmlformats.org/officeDocument/2006/math">
                    <m:r>
                      <a:rPr lang="en-US" i="1">
                        <a:latin typeface="Cambria Math" panose="02040503050406030204" pitchFamily="18" charset="0"/>
                      </a:rPr>
                      <m:t>𝜌</m:t>
                    </m:r>
                  </m:oMath>
                </a14:m>
                <a:r>
                  <a:rPr lang="en-US" dirty="0"/>
                  <a:t>-uncertainty.</a:t>
                </a:r>
              </a:p>
              <a:p>
                <a:r>
                  <a:rPr lang="en-US" dirty="0"/>
                  <a:t>C(item,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 number of rules in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that contain item (either in their antecedents or in their consequents)</a:t>
                </a:r>
              </a:p>
              <a:p>
                <a:r>
                  <a:rPr lang="en-IL" dirty="0"/>
                  <a:t>PAYOFF(</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item) = </a:t>
                </a:r>
                <a14:m>
                  <m:oMath xmlns:m="http://schemas.openxmlformats.org/officeDocument/2006/math">
                    <m:f>
                      <m:fPr>
                        <m:ctrlPr>
                          <a:rPr lang="en-IL"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𝑖𝑡𝑒𝑚</m:t>
                        </m:r>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b="0" i="1" smtClean="0">
                            <a:latin typeface="Cambria Math" panose="02040503050406030204" pitchFamily="18" charset="0"/>
                          </a:rPr>
                          <m:t>)</m:t>
                        </m:r>
                      </m:num>
                      <m:den>
                        <m:r>
                          <m:rPr>
                            <m:sty m:val="p"/>
                          </m:rPr>
                          <a:rPr lang="en-US" b="0" i="0" smtClean="0">
                            <a:latin typeface="Cambria Math" panose="02040503050406030204" pitchFamily="18" charset="0"/>
                          </a:rPr>
                          <m:t>sup</m:t>
                        </m:r>
                        <m:r>
                          <a:rPr lang="en-US" b="0" i="1" smtClean="0">
                            <a:latin typeface="Cambria Math" panose="02040503050406030204" pitchFamily="18" charset="0"/>
                          </a:rPr>
                          <m:t>⁡(</m:t>
                        </m:r>
                        <m:r>
                          <a:rPr lang="en-US" b="0" i="1" smtClean="0">
                            <a:latin typeface="Cambria Math" panose="02040503050406030204" pitchFamily="18" charset="0"/>
                          </a:rPr>
                          <m:t>𝑖𝑡𝑒𝑚</m:t>
                        </m:r>
                        <m:r>
                          <a:rPr lang="en-US" b="0" i="1" smtClean="0">
                            <a:latin typeface="Cambria Math" panose="02040503050406030204" pitchFamily="18" charset="0"/>
                          </a:rPr>
                          <m:t>)</m:t>
                        </m:r>
                      </m:den>
                    </m:f>
                    <m:r>
                      <a:rPr lang="en-US" b="0" i="0" smtClean="0">
                        <a:latin typeface="Cambria Math" panose="02040503050406030204" pitchFamily="18" charset="0"/>
                      </a:rPr>
                      <m:t> .</m:t>
                    </m:r>
                  </m:oMath>
                </a14:m>
                <a:r>
                  <a:rPr lang="en-IL" dirty="0"/>
                  <a:t>  </a:t>
                </a:r>
                <a:r>
                  <a:rPr lang="en-US" dirty="0"/>
                  <a:t>E</a:t>
                </a:r>
                <a:r>
                  <a:rPr lang="en-IL" dirty="0"/>
                  <a:t>xpresses the amount of SARs concealed per unit of lost information. </a:t>
                </a:r>
                <a:r>
                  <a:rPr lang="en-US" dirty="0"/>
                  <a:t>H</a:t>
                </a:r>
                <a:r>
                  <a:rPr lang="en-IL" dirty="0"/>
                  <a:t>ence, higher payoff is perferable for suppression. </a:t>
                </a:r>
              </a:p>
            </p:txBody>
          </p:sp>
        </mc:Choice>
        <mc:Fallback xmlns="">
          <p:sp>
            <p:nvSpPr>
              <p:cNvPr id="3" name="Content Placeholder 2">
                <a:extLst>
                  <a:ext uri="{FF2B5EF4-FFF2-40B4-BE49-F238E27FC236}">
                    <a16:creationId xmlns:a16="http://schemas.microsoft.com/office/drawing/2014/main" id="{701E1891-9F16-6440-B719-20DE3110F68D}"/>
                  </a:ext>
                </a:extLst>
              </p:cNvPr>
              <p:cNvSpPr>
                <a:spLocks noGrp="1" noRot="1" noChangeAspect="1" noMove="1" noResize="1" noEditPoints="1" noAdjustHandles="1" noChangeArrowheads="1" noChangeShapeType="1" noTextEdit="1"/>
              </p:cNvSpPr>
              <p:nvPr>
                <p:ph idx="1"/>
              </p:nvPr>
            </p:nvSpPr>
            <p:spPr>
              <a:blipFill>
                <a:blip r:embed="rId2"/>
                <a:stretch>
                  <a:fillRect l="-1280" t="-2500"/>
                </a:stretch>
              </a:blipFill>
            </p:spPr>
            <p:txBody>
              <a:bodyPr/>
              <a:lstStyle/>
              <a:p>
                <a:r>
                  <a:rPr lang="en-IL">
                    <a:noFill/>
                  </a:rPr>
                  <a:t> </a:t>
                </a:r>
              </a:p>
            </p:txBody>
          </p:sp>
        </mc:Fallback>
      </mc:AlternateContent>
    </p:spTree>
    <p:extLst>
      <p:ext uri="{BB962C8B-B14F-4D97-AF65-F5344CB8AC3E}">
        <p14:creationId xmlns:p14="http://schemas.microsoft.com/office/powerpoint/2010/main" val="22400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9023-CAF3-8145-8E35-A3B2610AD4A0}"/>
              </a:ext>
            </a:extLst>
          </p:cNvPr>
          <p:cNvSpPr>
            <a:spLocks noGrp="1"/>
          </p:cNvSpPr>
          <p:nvPr>
            <p:ph type="title"/>
          </p:nvPr>
        </p:nvSpPr>
        <p:spPr>
          <a:xfrm>
            <a:off x="1141413" y="618518"/>
            <a:ext cx="9905998" cy="891305"/>
          </a:xfrm>
        </p:spPr>
        <p:txBody>
          <a:bodyPr/>
          <a:lstStyle/>
          <a:p>
            <a:r>
              <a:rPr lang="en-US" dirty="0"/>
              <a:t>A</a:t>
            </a:r>
            <a:r>
              <a:rPr lang="en-IL" dirty="0"/>
              <a:t>lgorithm psuedo 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31E034-AAA8-B345-B301-43E6B0A9595D}"/>
                  </a:ext>
                </a:extLst>
              </p:cNvPr>
              <p:cNvSpPr>
                <a:spLocks noGrp="1"/>
              </p:cNvSpPr>
              <p:nvPr>
                <p:ph idx="1"/>
              </p:nvPr>
            </p:nvSpPr>
            <p:spPr>
              <a:xfrm>
                <a:off x="1066984" y="1318438"/>
                <a:ext cx="10713891" cy="5539562"/>
              </a:xfrm>
            </p:spPr>
            <p:txBody>
              <a:bodyPr>
                <a:normAutofit lnSpcReduction="10000"/>
              </a:bodyPr>
              <a:lstStyle/>
              <a:p>
                <a:r>
                  <a:rPr lang="en-US" dirty="0">
                    <a:solidFill>
                      <a:srgbClr val="FF0000"/>
                    </a:solidFill>
                  </a:rPr>
                  <a:t>Initialize</a:t>
                </a:r>
                <a:r>
                  <a:rPr lang="en-US" dirty="0"/>
                  <a:t> </a:t>
                </a:r>
                <a:r>
                  <a:rPr lang="en-US" dirty="0" err="1"/>
                  <a:t>i</a:t>
                </a:r>
                <a:r>
                  <a:rPr lang="en-US" dirty="0"/>
                  <a:t>=1; </a:t>
                </a:r>
              </a:p>
              <a:p>
                <a:r>
                  <a:rPr lang="en-US" dirty="0">
                    <a:solidFill>
                      <a:srgbClr val="FF0000"/>
                    </a:solidFill>
                  </a:rPr>
                  <a:t>Initialize</a:t>
                </a:r>
                <a:r>
                  <a:rPr lang="en-US" dirty="0"/>
                  <a:t> loss=0; </a:t>
                </a:r>
              </a:p>
              <a:p>
                <a:r>
                  <a:rPr lang="en-US" dirty="0">
                    <a:solidFill>
                      <a:srgbClr val="FF0000"/>
                    </a:solidFill>
                  </a:rPr>
                  <a:t>While</a:t>
                </a:r>
                <a:r>
                  <a:rPr lang="en-US" dirty="0"/>
                  <a:t> </a:t>
                </a:r>
                <a:r>
                  <a:rPr lang="en-US" i="1" dirty="0"/>
                  <a:t>true </a:t>
                </a:r>
                <a:r>
                  <a:rPr lang="en-US" dirty="0">
                    <a:solidFill>
                      <a:srgbClr val="FF0000"/>
                    </a:solidFill>
                  </a:rPr>
                  <a:t>do</a:t>
                </a:r>
                <a:r>
                  <a:rPr lang="en-US" dirty="0"/>
                  <a:t> </a:t>
                </a:r>
              </a:p>
              <a:p>
                <a:pPr lvl="2"/>
                <a:r>
                  <a:rPr lang="en-US" dirty="0" err="1"/>
                  <a:t>SR′i</a:t>
                </a:r>
                <a:r>
                  <a:rPr lang="en-US" dirty="0"/>
                  <a:t> ={</a:t>
                </a:r>
                <a:r>
                  <a:rPr lang="el-GR" dirty="0" err="1"/>
                  <a:t>χ→α</a:t>
                </a:r>
                <a:r>
                  <a:rPr lang="el-GR" dirty="0"/>
                  <a:t>| α∈</a:t>
                </a:r>
                <a14:m>
                  <m:oMath xmlns:m="http://schemas.openxmlformats.org/officeDocument/2006/math">
                    <m:r>
                      <a:rPr lang="en-US" b="0" i="1" smtClean="0">
                        <a:latin typeface="Cambria Math" panose="02040503050406030204" pitchFamily="18" charset="0"/>
                      </a:rPr>
                      <m:t>𝑠𝑒𝑛𝑠𝑖𝑡𝑖𝑣𝑒</m:t>
                    </m:r>
                    <m:r>
                      <a:rPr lang="en-US" b="0" i="1" smtClean="0">
                        <a:latin typeface="Cambria Math" panose="02040503050406030204" pitchFamily="18" charset="0"/>
                      </a:rPr>
                      <m:t>_</m:t>
                    </m:r>
                    <m:r>
                      <a:rPr lang="en-US" b="0" i="1" smtClean="0">
                        <a:latin typeface="Cambria Math" panose="02040503050406030204" pitchFamily="18" charset="0"/>
                      </a:rPr>
                      <m:t>𝑖𝑡𝑒𝑚𝑠</m:t>
                    </m:r>
                  </m:oMath>
                </a14:m>
                <a:r>
                  <a:rPr lang="en-US" dirty="0"/>
                  <a:t>,|</a:t>
                </a:r>
                <a:r>
                  <a:rPr lang="el-GR" dirty="0"/>
                  <a:t>χ|=</a:t>
                </a:r>
                <a:r>
                  <a:rPr lang="en-US" dirty="0" err="1"/>
                  <a:t>i</a:t>
                </a:r>
                <a:r>
                  <a:rPr lang="en-US" dirty="0"/>
                  <a:t>};</a:t>
                </a:r>
              </a:p>
              <a:p>
                <a:pPr lvl="2"/>
                <a:r>
                  <a:rPr lang="en-US" dirty="0"/>
                  <a:t> </a:t>
                </a:r>
                <a:r>
                  <a:rPr lang="en-US" b="1" dirty="0">
                    <a:solidFill>
                      <a:srgbClr val="FF0000"/>
                    </a:solidFill>
                  </a:rPr>
                  <a:t>if</a:t>
                </a:r>
                <a:r>
                  <a:rPr lang="en-US" dirty="0"/>
                  <a:t> </a:t>
                </a:r>
                <a:r>
                  <a:rPr lang="en-US" dirty="0" err="1"/>
                  <a:t>SR′i</a:t>
                </a:r>
                <a:r>
                  <a:rPr lang="en-US" dirty="0"/>
                  <a:t> = ∅ </a:t>
                </a:r>
                <a:r>
                  <a:rPr lang="en-US" b="1" dirty="0">
                    <a:solidFill>
                      <a:srgbClr val="FF0000"/>
                    </a:solidFill>
                  </a:rPr>
                  <a:t>then</a:t>
                </a:r>
                <a:r>
                  <a:rPr lang="en-US" dirty="0"/>
                  <a:t> break; </a:t>
                </a:r>
              </a:p>
              <a:p>
                <a:pPr lvl="2"/>
                <a:r>
                  <a:rPr lang="en-US" dirty="0" err="1"/>
                  <a:t>SRi</a:t>
                </a:r>
                <a:r>
                  <a:rPr lang="en-US" dirty="0"/>
                  <a:t> ={r| </a:t>
                </a:r>
                <a:r>
                  <a:rPr lang="en-US" dirty="0" err="1"/>
                  <a:t>r∈SR′I</a:t>
                </a:r>
                <a:r>
                  <a:rPr lang="en-US" dirty="0"/>
                  <a:t> , conf(r)≥</a:t>
                </a:r>
                <a:r>
                  <a:rPr lang="el-GR" dirty="0"/>
                  <a:t>ρ}; </a:t>
                </a:r>
                <a:endParaRPr lang="en-US" dirty="0"/>
              </a:p>
              <a:p>
                <a:pPr lvl="2"/>
                <a:r>
                  <a:rPr lang="en-US" dirty="0">
                    <a:solidFill>
                      <a:srgbClr val="FF0000"/>
                    </a:solidFill>
                  </a:rPr>
                  <a:t>while</a:t>
                </a:r>
                <a:r>
                  <a:rPr lang="en-US" dirty="0"/>
                  <a:t> </a:t>
                </a:r>
                <a:r>
                  <a:rPr lang="en-US" dirty="0" err="1"/>
                  <a:t>SRi</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 </a:t>
                </a:r>
                <a:r>
                  <a:rPr lang="en-US" dirty="0">
                    <a:solidFill>
                      <a:srgbClr val="FF0000"/>
                    </a:solidFill>
                  </a:rPr>
                  <a:t>do</a:t>
                </a:r>
                <a:r>
                  <a:rPr lang="en-US" dirty="0"/>
                  <a:t> </a:t>
                </a:r>
              </a:p>
              <a:p>
                <a:pPr lvl="3"/>
                <a:r>
                  <a:rPr lang="en-US" dirty="0"/>
                  <a:t>Find the item b of maximum payoff(</a:t>
                </a:r>
                <a:r>
                  <a:rPr lang="en-US" dirty="0" err="1"/>
                  <a:t>i</a:t>
                </a:r>
                <a:r>
                  <a:rPr lang="en-US" dirty="0"/>
                  <a:t>, b); </a:t>
                </a:r>
              </a:p>
              <a:p>
                <a:pPr lvl="3"/>
                <a:r>
                  <a:rPr lang="en-US" dirty="0"/>
                  <a:t>Suppress b;</a:t>
                </a:r>
              </a:p>
              <a:p>
                <a:pPr lvl="3"/>
                <a:r>
                  <a:rPr lang="en-US" dirty="0"/>
                  <a:t>Delete all rules in </a:t>
                </a:r>
                <a:r>
                  <a:rPr lang="en-US" dirty="0" err="1"/>
                  <a:t>SRi</a:t>
                </a:r>
                <a:r>
                  <a:rPr lang="en-US" dirty="0"/>
                  <a:t> containing b; </a:t>
                </a:r>
              </a:p>
              <a:p>
                <a:pPr lvl="3"/>
                <a:r>
                  <a:rPr lang="en-US" dirty="0"/>
                  <a:t>loss = loss + sup(b); </a:t>
                </a:r>
              </a:p>
              <a:p>
                <a:pPr lvl="2"/>
                <a:r>
                  <a:rPr lang="en-US" dirty="0" err="1"/>
                  <a:t>i</a:t>
                </a:r>
                <a:r>
                  <a:rPr lang="en-US" dirty="0"/>
                  <a:t> = </a:t>
                </a:r>
                <a:r>
                  <a:rPr lang="en-US" dirty="0" err="1"/>
                  <a:t>i</a:t>
                </a:r>
                <a:r>
                  <a:rPr lang="en-US" dirty="0"/>
                  <a:t> + 1;</a:t>
                </a:r>
              </a:p>
              <a:p>
                <a:r>
                  <a:rPr lang="en-US" dirty="0">
                    <a:solidFill>
                      <a:srgbClr val="FF0000"/>
                    </a:solidFill>
                  </a:rPr>
                  <a:t> Return </a:t>
                </a:r>
                <a:r>
                  <a:rPr lang="en-US" dirty="0"/>
                  <a:t>loss; </a:t>
                </a:r>
              </a:p>
              <a:p>
                <a:endParaRPr lang="en-IL" dirty="0"/>
              </a:p>
            </p:txBody>
          </p:sp>
        </mc:Choice>
        <mc:Fallback xmlns="">
          <p:sp>
            <p:nvSpPr>
              <p:cNvPr id="3" name="Content Placeholder 2">
                <a:extLst>
                  <a:ext uri="{FF2B5EF4-FFF2-40B4-BE49-F238E27FC236}">
                    <a16:creationId xmlns:a16="http://schemas.microsoft.com/office/drawing/2014/main" id="{3031E034-AAA8-B345-B301-43E6B0A9595D}"/>
                  </a:ext>
                </a:extLst>
              </p:cNvPr>
              <p:cNvSpPr>
                <a:spLocks noGrp="1" noRot="1" noChangeAspect="1" noMove="1" noResize="1" noEditPoints="1" noAdjustHandles="1" noChangeArrowheads="1" noChangeShapeType="1" noTextEdit="1"/>
              </p:cNvSpPr>
              <p:nvPr>
                <p:ph idx="1"/>
              </p:nvPr>
            </p:nvSpPr>
            <p:spPr>
              <a:xfrm>
                <a:off x="1066984" y="1318438"/>
                <a:ext cx="10713891" cy="5539562"/>
              </a:xfrm>
              <a:blipFill>
                <a:blip r:embed="rId2"/>
                <a:stretch>
                  <a:fillRect l="-1303" t="-1831"/>
                </a:stretch>
              </a:blipFill>
            </p:spPr>
            <p:txBody>
              <a:bodyPr/>
              <a:lstStyle/>
              <a:p>
                <a:r>
                  <a:rPr lang="en-IL">
                    <a:noFill/>
                  </a:rPr>
                  <a:t> </a:t>
                </a:r>
              </a:p>
            </p:txBody>
          </p:sp>
        </mc:Fallback>
      </mc:AlternateContent>
    </p:spTree>
    <p:extLst>
      <p:ext uri="{BB962C8B-B14F-4D97-AF65-F5344CB8AC3E}">
        <p14:creationId xmlns:p14="http://schemas.microsoft.com/office/powerpoint/2010/main" val="331339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EB3B-465E-2542-B92C-4D8693BC0697}"/>
              </a:ext>
            </a:extLst>
          </p:cNvPr>
          <p:cNvSpPr>
            <a:spLocks noGrp="1"/>
          </p:cNvSpPr>
          <p:nvPr>
            <p:ph type="title"/>
          </p:nvPr>
        </p:nvSpPr>
        <p:spPr/>
        <p:txBody>
          <a:bodyPr/>
          <a:lstStyle/>
          <a:p>
            <a:r>
              <a:rPr lang="en-IL" dirty="0"/>
              <a:t>implemantation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77412C-95D5-A74C-A007-7179E395B1F4}"/>
                  </a:ext>
                </a:extLst>
              </p:cNvPr>
              <p:cNvSpPr>
                <a:spLocks noGrp="1"/>
              </p:cNvSpPr>
              <p:nvPr>
                <p:ph idx="1"/>
              </p:nvPr>
            </p:nvSpPr>
            <p:spPr>
              <a:xfrm>
                <a:off x="1141412" y="2249486"/>
                <a:ext cx="9905999" cy="4151313"/>
              </a:xfrm>
            </p:spPr>
            <p:txBody>
              <a:bodyPr>
                <a:normAutofit/>
              </a:bodyPr>
              <a:lstStyle/>
              <a:p>
                <a:r>
                  <a:rPr lang="en-US" dirty="0"/>
                  <a:t>M</a:t>
                </a:r>
                <a:r>
                  <a:rPr lang="en-IL" dirty="0"/>
                  <a:t>ining potential SARs for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r>
                          <a:rPr lang="en-US" b="0" i="1" smtClean="0">
                            <a:latin typeface="Cambria Math" panose="02040503050406030204" pitchFamily="18" charset="0"/>
                          </a:rPr>
                          <m:t>′</m:t>
                        </m:r>
                      </m:e>
                      <m:sub>
                        <m:r>
                          <a:rPr lang="en-US" i="1">
                            <a:latin typeface="Cambria Math" panose="02040503050406030204" pitchFamily="18" charset="0"/>
                          </a:rPr>
                          <m:t>𝑖</m:t>
                        </m:r>
                      </m:sub>
                    </m:sSub>
                  </m:oMath>
                </a14:m>
                <a:r>
                  <a:rPr lang="en-IL" dirty="0"/>
                  <a:t> </a:t>
                </a:r>
              </a:p>
              <a:p>
                <a:pPr lvl="1"/>
                <a:r>
                  <a:rPr lang="en-US" dirty="0"/>
                  <a:t>C</a:t>
                </a:r>
                <a:r>
                  <a:rPr lang="en-IL" dirty="0"/>
                  <a:t>reating the rules tree</a:t>
                </a:r>
              </a:p>
              <a:p>
                <a:pPr lvl="1"/>
                <a:r>
                  <a:rPr lang="en-US" dirty="0"/>
                  <a:t>G</a:t>
                </a:r>
                <a:r>
                  <a:rPr lang="en-IL" dirty="0"/>
                  <a:t>oing through all paths of length </a:t>
                </a:r>
                <a:r>
                  <a:rPr lang="en-US" dirty="0"/>
                  <a:t>I</a:t>
                </a:r>
              </a:p>
              <a:p>
                <a:r>
                  <a:rPr lang="en-US" dirty="0"/>
                  <a:t>Creating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by filtering out the SARs which does not violate </a:t>
                </a:r>
                <a14:m>
                  <m:oMath xmlns:m="http://schemas.openxmlformats.org/officeDocument/2006/math">
                    <m:r>
                      <a:rPr lang="en-US" i="1">
                        <a:latin typeface="Cambria Math" panose="02040503050406030204" pitchFamily="18" charset="0"/>
                      </a:rPr>
                      <m:t>𝜌</m:t>
                    </m:r>
                  </m:oMath>
                </a14:m>
                <a:r>
                  <a:rPr lang="en-US" dirty="0"/>
                  <a:t>-uncertainty from </a:t>
                </a:r>
                <a:r>
                  <a:rPr lang="en-IL" dirty="0"/>
                  <a:t>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r>
                          <a:rPr lang="en-US" i="1">
                            <a:latin typeface="Cambria Math" panose="02040503050406030204" pitchFamily="18" charset="0"/>
                          </a:rPr>
                          <m:t>′</m:t>
                        </m:r>
                      </m:e>
                      <m:sub>
                        <m:r>
                          <a:rPr lang="en-US" i="1">
                            <a:latin typeface="Cambria Math" panose="02040503050406030204" pitchFamily="18" charset="0"/>
                          </a:rPr>
                          <m:t>𝑖</m:t>
                        </m:r>
                      </m:sub>
                    </m:sSub>
                  </m:oMath>
                </a14:m>
                <a:r>
                  <a:rPr lang="en-IL" dirty="0"/>
                  <a:t> </a:t>
                </a:r>
              </a:p>
              <a:p>
                <a:r>
                  <a:rPr lang="en-US" dirty="0"/>
                  <a:t>Until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oMath>
                </a14:m>
                <a:r>
                  <a:rPr lang="en-IL" dirty="0"/>
                  <a:t> is empty, supress the item with maximum payoff by deleting it from the current window and deleting all SARs in </a:t>
                </a:r>
                <a14:m>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b="0" i="1" smtClean="0">
                        <a:latin typeface="Cambria Math" panose="02040503050406030204" pitchFamily="18" charset="0"/>
                      </a:rPr>
                      <m:t>  </m:t>
                    </m:r>
                  </m:oMath>
                </a14:m>
                <a:r>
                  <a:rPr lang="en-IL" dirty="0"/>
                  <a:t>containing it.</a:t>
                </a:r>
              </a:p>
              <a:p>
                <a:r>
                  <a:rPr lang="en-US" dirty="0"/>
                  <a:t>R</a:t>
                </a:r>
                <a:r>
                  <a:rPr lang="en-IL" dirty="0"/>
                  <a:t>unning Apriori algorithm on current window</a:t>
                </a:r>
              </a:p>
              <a:p>
                <a:endParaRPr lang="en-IL" dirty="0"/>
              </a:p>
              <a:p>
                <a:endParaRPr lang="en-US" dirty="0"/>
              </a:p>
              <a:p>
                <a:endParaRPr lang="en-IL" dirty="0"/>
              </a:p>
              <a:p>
                <a:pPr lvl="1"/>
                <a:endParaRPr lang="en-IL" dirty="0"/>
              </a:p>
            </p:txBody>
          </p:sp>
        </mc:Choice>
        <mc:Fallback xmlns="">
          <p:sp>
            <p:nvSpPr>
              <p:cNvPr id="3" name="Content Placeholder 2">
                <a:extLst>
                  <a:ext uri="{FF2B5EF4-FFF2-40B4-BE49-F238E27FC236}">
                    <a16:creationId xmlns:a16="http://schemas.microsoft.com/office/drawing/2014/main" id="{1077412C-95D5-A74C-A007-7179E395B1F4}"/>
                  </a:ext>
                </a:extLst>
              </p:cNvPr>
              <p:cNvSpPr>
                <a:spLocks noGrp="1" noRot="1" noChangeAspect="1" noMove="1" noResize="1" noEditPoints="1" noAdjustHandles="1" noChangeArrowheads="1" noChangeShapeType="1" noTextEdit="1"/>
              </p:cNvSpPr>
              <p:nvPr>
                <p:ph idx="1"/>
              </p:nvPr>
            </p:nvSpPr>
            <p:spPr>
              <a:xfrm>
                <a:off x="1141412" y="2249486"/>
                <a:ext cx="9905999" cy="4151313"/>
              </a:xfrm>
              <a:blipFill>
                <a:blip r:embed="rId2"/>
                <a:stretch>
                  <a:fillRect l="-1280" t="-2134"/>
                </a:stretch>
              </a:blipFill>
            </p:spPr>
            <p:txBody>
              <a:bodyPr/>
              <a:lstStyle/>
              <a:p>
                <a:r>
                  <a:rPr lang="en-IL">
                    <a:noFill/>
                  </a:rPr>
                  <a:t> </a:t>
                </a:r>
              </a:p>
            </p:txBody>
          </p:sp>
        </mc:Fallback>
      </mc:AlternateContent>
      <p:pic>
        <p:nvPicPr>
          <p:cNvPr id="5" name="Picture 4" descr="Diagram&#10;&#10;Description automatically generated">
            <a:extLst>
              <a:ext uri="{FF2B5EF4-FFF2-40B4-BE49-F238E27FC236}">
                <a16:creationId xmlns:a16="http://schemas.microsoft.com/office/drawing/2014/main" id="{9C0394FC-B308-0947-AE9A-9121E2D7E797}"/>
              </a:ext>
            </a:extLst>
          </p:cNvPr>
          <p:cNvPicPr>
            <a:picLocks noChangeAspect="1"/>
          </p:cNvPicPr>
          <p:nvPr/>
        </p:nvPicPr>
        <p:blipFill>
          <a:blip r:embed="rId3">
            <a:alphaModFix amt="85000"/>
          </a:blip>
          <a:stretch>
            <a:fillRect/>
          </a:stretch>
        </p:blipFill>
        <p:spPr>
          <a:xfrm>
            <a:off x="5717225" y="2249487"/>
            <a:ext cx="3806472" cy="1478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62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B4C3-E443-0D48-8F6B-8CE9FC0C1D7A}"/>
              </a:ext>
            </a:extLst>
          </p:cNvPr>
          <p:cNvSpPr>
            <a:spLocks noGrp="1"/>
          </p:cNvSpPr>
          <p:nvPr>
            <p:ph type="title"/>
          </p:nvPr>
        </p:nvSpPr>
        <p:spPr>
          <a:xfrm>
            <a:off x="1141413" y="618518"/>
            <a:ext cx="9905998" cy="1059675"/>
          </a:xfrm>
        </p:spPr>
        <p:txBody>
          <a:bodyPr/>
          <a:lstStyle/>
          <a:p>
            <a:r>
              <a:rPr lang="en-US" dirty="0"/>
              <a:t>L</a:t>
            </a:r>
            <a:r>
              <a:rPr lang="en-IL" dirty="0"/>
              <a:t>os resultados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AA0049-5B2C-524F-B077-366ECB288EF4}"/>
                  </a:ext>
                </a:extLst>
              </p:cNvPr>
              <p:cNvSpPr>
                <a:spLocks noGrp="1"/>
              </p:cNvSpPr>
              <p:nvPr>
                <p:ph idx="1"/>
              </p:nvPr>
            </p:nvSpPr>
            <p:spPr>
              <a:xfrm>
                <a:off x="1141412" y="1549101"/>
                <a:ext cx="9905999" cy="5002306"/>
              </a:xfrm>
            </p:spPr>
            <p:txBody>
              <a:bodyPr>
                <a:normAutofit/>
              </a:bodyPr>
              <a:lstStyle/>
              <a:p>
                <a:r>
                  <a:rPr lang="en-US" sz="1700" dirty="0"/>
                  <a:t>We ran the algorithm with the following parameters:</a:t>
                </a:r>
              </a:p>
              <a:p>
                <a:pPr lvl="1"/>
                <a:r>
                  <a:rPr lang="en-US" sz="1700" dirty="0"/>
                  <a:t>Window size: 200</a:t>
                </a:r>
              </a:p>
              <a:p>
                <a:pPr lvl="1"/>
                <a:r>
                  <a:rPr lang="en-US" sz="1700" dirty="0"/>
                  <a:t>Step: 80</a:t>
                </a:r>
              </a:p>
              <a:p>
                <a:pPr lvl="1"/>
                <a14:m>
                  <m:oMath xmlns:m="http://schemas.openxmlformats.org/officeDocument/2006/math">
                    <m:r>
                      <a:rPr lang="en-US" sz="1700" i="1">
                        <a:latin typeface="Cambria Math" panose="02040503050406030204" pitchFamily="18" charset="0"/>
                      </a:rPr>
                      <m:t>𝜌</m:t>
                    </m:r>
                  </m:oMath>
                </a14:m>
                <a:r>
                  <a:rPr lang="en-US" sz="1700" dirty="0"/>
                  <a:t>: 0.5</a:t>
                </a:r>
              </a:p>
              <a:p>
                <a:pPr lvl="1"/>
                <a:r>
                  <a:rPr lang="en-US" sz="1700" dirty="0"/>
                  <a:t>Min confidence: 0.5, min support: 0.1</a:t>
                </a:r>
              </a:p>
              <a:p>
                <a:pPr lvl="1"/>
                <a:r>
                  <a:rPr lang="en-US" sz="1700" dirty="0"/>
                  <a:t>Sensitive fields: </a:t>
                </a:r>
                <a:r>
                  <a:rPr lang="en-US" sz="1700" b="1" dirty="0"/>
                  <a:t>["Income", "</a:t>
                </a:r>
                <a:r>
                  <a:rPr lang="en-US" sz="1700" b="1" dirty="0" err="1"/>
                  <a:t>Marital_Status</a:t>
                </a:r>
                <a:r>
                  <a:rPr lang="en-US" sz="1700" b="1" dirty="0"/>
                  <a:t>", "Education"]</a:t>
                </a:r>
                <a:r>
                  <a:rPr lang="en-US" sz="1700" dirty="0"/>
                  <a:t> </a:t>
                </a:r>
              </a:p>
              <a:p>
                <a:r>
                  <a:rPr lang="en-US" dirty="0"/>
                  <a:t>W</a:t>
                </a:r>
                <a:r>
                  <a:rPr lang="en-IL" dirty="0"/>
                  <a:t>e will see 4 aspects of results:</a:t>
                </a:r>
              </a:p>
              <a:p>
                <a:pPr lvl="1"/>
                <a:r>
                  <a:rPr lang="en-US" dirty="0">
                    <a:solidFill>
                      <a:srgbClr val="FF0000"/>
                    </a:solidFill>
                  </a:rPr>
                  <a:t>A</a:t>
                </a:r>
                <a:r>
                  <a:rPr lang="en-IL" dirty="0">
                    <a:solidFill>
                      <a:srgbClr val="FF0000"/>
                    </a:solidFill>
                  </a:rPr>
                  <a:t>ssociations rules </a:t>
                </a:r>
                <a:r>
                  <a:rPr lang="en-IL" dirty="0"/>
                  <a:t>before and after the suppression.</a:t>
                </a:r>
              </a:p>
              <a:p>
                <a:pPr lvl="1"/>
                <a:r>
                  <a:rPr lang="en-US" dirty="0"/>
                  <a:t>N</a:t>
                </a:r>
                <a:r>
                  <a:rPr lang="en-IL" dirty="0"/>
                  <a:t>umber of </a:t>
                </a:r>
                <a:r>
                  <a:rPr lang="en-IL" dirty="0">
                    <a:solidFill>
                      <a:srgbClr val="FF0000"/>
                    </a:solidFill>
                  </a:rPr>
                  <a:t>legitimate rules </a:t>
                </a:r>
                <a:r>
                  <a:rPr lang="en-IL" dirty="0"/>
                  <a:t>deleted – rules that are not violating </a:t>
                </a:r>
                <a14:m>
                  <m:oMath xmlns:m="http://schemas.openxmlformats.org/officeDocument/2006/math">
                    <m:r>
                      <a:rPr lang="en-US" i="1">
                        <a:latin typeface="Cambria Math" panose="02040503050406030204" pitchFamily="18" charset="0"/>
                      </a:rPr>
                      <m:t>𝜌</m:t>
                    </m:r>
                  </m:oMath>
                </a14:m>
                <a:r>
                  <a:rPr lang="en-US" dirty="0"/>
                  <a:t>-uncertainty</a:t>
                </a:r>
                <a:r>
                  <a:rPr lang="en-IL" dirty="0"/>
                  <a:t>.</a:t>
                </a:r>
                <a:endParaRPr lang="en-US" dirty="0">
                  <a:solidFill>
                    <a:srgbClr val="FF0000"/>
                  </a:solidFill>
                </a:endParaRPr>
              </a:p>
              <a:p>
                <a:pPr lvl="1"/>
                <a:r>
                  <a:rPr lang="en-US" dirty="0">
                    <a:solidFill>
                      <a:srgbClr val="FF0000"/>
                    </a:solidFill>
                  </a:rPr>
                  <a:t>I</a:t>
                </a:r>
                <a:r>
                  <a:rPr lang="en-IL" dirty="0">
                    <a:solidFill>
                      <a:srgbClr val="FF0000"/>
                    </a:solidFill>
                  </a:rPr>
                  <a:t>nformation loss- </a:t>
                </a:r>
                <a:r>
                  <a:rPr lang="en-IL" dirty="0"/>
                  <a:t>we’ll compare between loss while choosing item with MAX payoff, and MIN payoff. </a:t>
                </a:r>
                <a:r>
                  <a:rPr lang="en-US" dirty="0"/>
                  <a:t>T</a:t>
                </a:r>
                <a:r>
                  <a:rPr lang="en-IL" dirty="0"/>
                  <a:t>he less loss the better.</a:t>
                </a:r>
              </a:p>
              <a:p>
                <a:pPr lvl="1"/>
                <a:r>
                  <a:rPr lang="en-US" dirty="0">
                    <a:solidFill>
                      <a:srgbClr val="FF0000"/>
                    </a:solidFill>
                  </a:rPr>
                  <a:t>Windows</a:t>
                </a:r>
                <a:r>
                  <a:rPr lang="en-US" dirty="0"/>
                  <a:t> – the difference between each window.</a:t>
                </a:r>
                <a:endParaRPr lang="en-IL" dirty="0"/>
              </a:p>
            </p:txBody>
          </p:sp>
        </mc:Choice>
        <mc:Fallback xmlns="">
          <p:sp>
            <p:nvSpPr>
              <p:cNvPr id="3" name="Content Placeholder 2">
                <a:extLst>
                  <a:ext uri="{FF2B5EF4-FFF2-40B4-BE49-F238E27FC236}">
                    <a16:creationId xmlns:a16="http://schemas.microsoft.com/office/drawing/2014/main" id="{69AA0049-5B2C-524F-B077-366ECB288EF4}"/>
                  </a:ext>
                </a:extLst>
              </p:cNvPr>
              <p:cNvSpPr>
                <a:spLocks noGrp="1" noRot="1" noChangeAspect="1" noMove="1" noResize="1" noEditPoints="1" noAdjustHandles="1" noChangeArrowheads="1" noChangeShapeType="1" noTextEdit="1"/>
              </p:cNvSpPr>
              <p:nvPr>
                <p:ph idx="1"/>
              </p:nvPr>
            </p:nvSpPr>
            <p:spPr>
              <a:xfrm>
                <a:off x="1141412" y="1549101"/>
                <a:ext cx="9905999" cy="5002306"/>
              </a:xfrm>
              <a:blipFill>
                <a:blip r:embed="rId2"/>
                <a:stretch>
                  <a:fillRect l="-1280" t="-759" b="-506"/>
                </a:stretch>
              </a:blipFill>
            </p:spPr>
            <p:txBody>
              <a:bodyPr/>
              <a:lstStyle/>
              <a:p>
                <a:r>
                  <a:rPr lang="en-IL">
                    <a:noFill/>
                  </a:rPr>
                  <a:t> </a:t>
                </a:r>
              </a:p>
            </p:txBody>
          </p:sp>
        </mc:Fallback>
      </mc:AlternateContent>
    </p:spTree>
    <p:extLst>
      <p:ext uri="{BB962C8B-B14F-4D97-AF65-F5344CB8AC3E}">
        <p14:creationId xmlns:p14="http://schemas.microsoft.com/office/powerpoint/2010/main" val="404494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{A1C28CB8-D786-7B4D-8D0A-2F6438A1BAB9}tf10001122</Template>
  <TotalTime>131</TotalTime>
  <Words>933</Words>
  <Application>Microsoft Office PowerPoint</Application>
  <PresentationFormat>מסך רחב</PresentationFormat>
  <Paragraphs>79</Paragraphs>
  <Slides>14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14</vt:i4>
      </vt:variant>
    </vt:vector>
  </HeadingPairs>
  <TitlesOfParts>
    <vt:vector size="18" baseType="lpstr">
      <vt:lpstr>Arial</vt:lpstr>
      <vt:lpstr>Cambria Math</vt:lpstr>
      <vt:lpstr>Tw Cen MT</vt:lpstr>
      <vt:lpstr>Circuit</vt:lpstr>
      <vt:lpstr>Privacy in data stream</vt:lpstr>
      <vt:lpstr>El problema      *common mistake- writing “La problema”</vt:lpstr>
      <vt:lpstr>The  "ρ-uncertainty”        concept</vt:lpstr>
      <vt:lpstr>But what does it have to do with data stream?</vt:lpstr>
      <vt:lpstr>La solución</vt:lpstr>
      <vt:lpstr>Relevant terms </vt:lpstr>
      <vt:lpstr>Algorithm psuedo code</vt:lpstr>
      <vt:lpstr>implemantation</vt:lpstr>
      <vt:lpstr>Los resultados</vt:lpstr>
      <vt:lpstr>Associations rules before suppression 32 rules</vt:lpstr>
      <vt:lpstr>Associations rules after suppression 14 rules</vt:lpstr>
      <vt:lpstr>Number of legitimate rules deleted</vt:lpstr>
      <vt:lpstr>Information loss</vt:lpstr>
      <vt:lpstr>Differences between association rules in deifferent windows- after supression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in data stream</dc:title>
  <dc:creator>איתן איקן</dc:creator>
  <cp:lastModifiedBy>ohad heller</cp:lastModifiedBy>
  <cp:revision>5</cp:revision>
  <dcterms:created xsi:type="dcterms:W3CDTF">2021-12-30T14:00:06Z</dcterms:created>
  <dcterms:modified xsi:type="dcterms:W3CDTF">2022-01-11T14:36:54Z</dcterms:modified>
</cp:coreProperties>
</file>