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85" r:id="rId4"/>
    <p:sldId id="289" r:id="rId5"/>
    <p:sldId id="295" r:id="rId6"/>
    <p:sldId id="294" r:id="rId7"/>
  </p:sldIdLst>
  <p:sldSz cx="9144000" cy="5143500" type="screen16x9"/>
  <p:notesSz cx="6858000" cy="9144000"/>
  <p:embeddedFontLst>
    <p:embeddedFont>
      <p:font typeface="Alef" panose="00000500000000000000" pitchFamily="2" charset="-79"/>
      <p:regular r:id="rId9"/>
      <p:bold r:id="rId10"/>
    </p:embeddedFont>
    <p:embeddedFont>
      <p:font typeface="Ubuntu" panose="020B0504030602030204" pitchFamily="34" charset="0"/>
      <p:regular r:id="rId11"/>
      <p:bold r:id="rId12"/>
      <p:italic r:id="rId13"/>
      <p:boldItalic r:id="rId14"/>
    </p:embeddedFont>
    <p:embeddedFont>
      <p:font typeface="Ubuntu Light" panose="020B0304030602030204" pitchFamily="34" charset="0"/>
      <p:regular r:id="rId15"/>
      <p:bold r:id="rId16"/>
      <p:italic r:id="rId17"/>
      <p:boldItalic r:id="rId18"/>
    </p:embeddedFont>
    <p:embeddedFont>
      <p:font typeface="Work Sans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6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5CB05-9304-4137-B104-154551D627A9}"/>
              </a:ext>
            </a:extLst>
          </p:cNvPr>
          <p:cNvSpPr txBox="1"/>
          <p:nvPr/>
        </p:nvSpPr>
        <p:spPr>
          <a:xfrm>
            <a:off x="2051383" y="2852109"/>
            <a:ext cx="460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Stop Falling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Start Calling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4586-FD7A-47FA-9D90-7612A5A9E432}"/>
              </a:ext>
            </a:extLst>
          </p:cNvPr>
          <p:cNvSpPr txBox="1"/>
          <p:nvPr/>
        </p:nvSpPr>
        <p:spPr>
          <a:xfrm>
            <a:off x="7844589" y="84221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800" dirty="0"/>
              <a:t>בס"ד</a:t>
            </a:r>
            <a:endParaRPr lang="en-US" sz="18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D31D57-AFAA-4079-B6B8-E66082D4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9493" l="5357" r="93669">
                        <a14:foregroundMark x1="30682" y1="63406" x2="30682" y2="63406"/>
                        <a14:foregroundMark x1="36201" y1="59783" x2="36201" y2="59783"/>
                        <a14:foregroundMark x1="49513" y1="57246" x2="49513" y2="57246"/>
                        <a14:foregroundMark x1="51461" y1="51449" x2="51461" y2="51449"/>
                        <a14:foregroundMark x1="62175" y1="49275" x2="62175" y2="49275"/>
                        <a14:foregroundMark x1="63474" y1="49275" x2="63474" y2="49275"/>
                        <a14:foregroundMark x1="80682" y1="41304" x2="80682" y2="41304"/>
                        <a14:foregroundMark x1="87987" y1="36957" x2="87987" y2="36957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383" y="441372"/>
            <a:ext cx="4754756" cy="213037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problems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- Driving with phone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</a:t>
            </a:r>
            <a:r>
              <a:rPr lang="en-US" b="1" dirty="0">
                <a:latin typeface="Ubuntu" panose="020B0604020202020204" pitchFamily="34" charset="0"/>
              </a:rPr>
              <a:t>- forgetting Grandma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Call manager</a:t>
            </a:r>
            <a:endParaRPr b="1" dirty="0"/>
          </a:p>
        </p:txBody>
      </p:sp>
      <p:pic>
        <p:nvPicPr>
          <p:cNvPr id="3" name="Picture 2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63198DE-BD11-4B68-8F58-9C87805D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92" y="562569"/>
            <a:ext cx="4018361" cy="4018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PanCall will give:</a:t>
            </a:r>
            <a:endParaRPr dirty="0"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Ubuntu"/>
              </a:rPr>
              <a:t>Less car accidents </a:t>
            </a:r>
          </a:p>
          <a:p>
            <a:r>
              <a:rPr lang="en-US" b="1" dirty="0">
                <a:solidFill>
                  <a:schemeClr val="dk1"/>
                </a:solidFill>
                <a:latin typeface="Ubuntu"/>
              </a:rPr>
              <a:t>(saves life)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600" y="1391372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Ubuntu"/>
              </a:rPr>
              <a:t>Better grandsons (healthy family)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09725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Ubuntu"/>
              </a:rPr>
              <a:t>Calling available friends (saves time) 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Social network friendly 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Ubuntu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Ubuntu"/>
            </a:endParaRPr>
          </a:p>
        </p:txBody>
      </p:sp>
      <p:grpSp>
        <p:nvGrpSpPr>
          <p:cNvPr id="16" name="Google Shape;824;p47">
            <a:extLst>
              <a:ext uri="{FF2B5EF4-FFF2-40B4-BE49-F238E27FC236}">
                <a16:creationId xmlns:a16="http://schemas.microsoft.com/office/drawing/2014/main" id="{26A69681-6C8B-41EA-9126-DC55505BB41F}"/>
              </a:ext>
            </a:extLst>
          </p:cNvPr>
          <p:cNvGrpSpPr/>
          <p:nvPr/>
        </p:nvGrpSpPr>
        <p:grpSpPr>
          <a:xfrm>
            <a:off x="3798513" y="2118707"/>
            <a:ext cx="485205" cy="409971"/>
            <a:chOff x="5275975" y="4344850"/>
            <a:chExt cx="470150" cy="398125"/>
          </a:xfrm>
        </p:grpSpPr>
        <p:sp>
          <p:nvSpPr>
            <p:cNvPr id="17" name="Google Shape;825;p47">
              <a:extLst>
                <a:ext uri="{FF2B5EF4-FFF2-40B4-BE49-F238E27FC236}">
                  <a16:creationId xmlns:a16="http://schemas.microsoft.com/office/drawing/2014/main" id="{0E30DCFB-3B15-4FAF-B271-F271C65A6432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26;p47">
              <a:extLst>
                <a:ext uri="{FF2B5EF4-FFF2-40B4-BE49-F238E27FC236}">
                  <a16:creationId xmlns:a16="http://schemas.microsoft.com/office/drawing/2014/main" id="{69EF2544-65CA-49A9-861E-1F03EBB2FCC0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827;p47">
              <a:extLst>
                <a:ext uri="{FF2B5EF4-FFF2-40B4-BE49-F238E27FC236}">
                  <a16:creationId xmlns:a16="http://schemas.microsoft.com/office/drawing/2014/main" id="{9D6C5B4D-B1C1-4C9B-948A-2968B4C8294B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26A7836-0C72-4FF9-B719-93F76236F922}"/>
              </a:ext>
            </a:extLst>
          </p:cNvPr>
          <p:cNvSpPr txBox="1"/>
          <p:nvPr/>
        </p:nvSpPr>
        <p:spPr>
          <a:xfrm>
            <a:off x="4692378" y="2025706"/>
            <a:ext cx="493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💑</a:t>
            </a:r>
            <a:endParaRPr lang="en-US" sz="3200" dirty="0"/>
          </a:p>
        </p:txBody>
      </p:sp>
      <p:grpSp>
        <p:nvGrpSpPr>
          <p:cNvPr id="21" name="Google Shape;729;p47">
            <a:extLst>
              <a:ext uri="{FF2B5EF4-FFF2-40B4-BE49-F238E27FC236}">
                <a16:creationId xmlns:a16="http://schemas.microsoft.com/office/drawing/2014/main" id="{6B3DA851-BB85-4933-B0E6-A033EC3D0C45}"/>
              </a:ext>
            </a:extLst>
          </p:cNvPr>
          <p:cNvGrpSpPr/>
          <p:nvPr/>
        </p:nvGrpSpPr>
        <p:grpSpPr>
          <a:xfrm>
            <a:off x="3955543" y="2929290"/>
            <a:ext cx="464769" cy="743821"/>
            <a:chOff x="3386850" y="2264625"/>
            <a:chExt cx="203950" cy="509250"/>
          </a:xfrm>
        </p:grpSpPr>
        <p:sp>
          <p:nvSpPr>
            <p:cNvPr id="22" name="Google Shape;730;p47">
              <a:extLst>
                <a:ext uri="{FF2B5EF4-FFF2-40B4-BE49-F238E27FC236}">
                  <a16:creationId xmlns:a16="http://schemas.microsoft.com/office/drawing/2014/main" id="{1A1891B5-03A2-4D9B-8659-44CD47EDD92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" name="Google Shape;731;p47">
              <a:extLst>
                <a:ext uri="{FF2B5EF4-FFF2-40B4-BE49-F238E27FC236}">
                  <a16:creationId xmlns:a16="http://schemas.microsoft.com/office/drawing/2014/main" id="{D3816473-5FF3-4ED8-9CB4-BCA46D7192E4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" name="Google Shape;303;p34">
            <a:extLst>
              <a:ext uri="{FF2B5EF4-FFF2-40B4-BE49-F238E27FC236}">
                <a16:creationId xmlns:a16="http://schemas.microsoft.com/office/drawing/2014/main" id="{4B4668E5-C327-4454-AD86-77C1B318A392}"/>
              </a:ext>
            </a:extLst>
          </p:cNvPr>
          <p:cNvSpPr/>
          <p:nvPr/>
        </p:nvSpPr>
        <p:spPr>
          <a:xfrm>
            <a:off x="4831063" y="2977906"/>
            <a:ext cx="559083" cy="53531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Competitor Matrix</a:t>
            </a:r>
            <a:endParaRPr sz="1200" dirty="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4" name="Google Shape;584;p45"/>
          <p:cNvSpPr txBox="1"/>
          <p:nvPr/>
        </p:nvSpPr>
        <p:spPr>
          <a:xfrm>
            <a:off x="7792065" y="4843967"/>
            <a:ext cx="1307971" cy="29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Management</a:t>
            </a:r>
            <a:endParaRPr sz="16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887862" y="147300"/>
            <a:ext cx="1368375" cy="2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Ubuntu"/>
                <a:sym typeface="Ubuntu"/>
              </a:rPr>
              <a:t>Real-Time</a:t>
            </a:r>
            <a:r>
              <a:rPr lang="en" sz="1600" dirty="0">
                <a:solidFill>
                  <a:schemeClr val="lt1"/>
                </a:solidFill>
                <a:highlight>
                  <a:srgbClr val="F8F8F8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endParaRPr sz="1600" dirty="0">
              <a:solidFill>
                <a:schemeClr val="lt1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7364314" y="3605412"/>
            <a:ext cx="1144866" cy="1060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Callendar</a:t>
            </a:r>
            <a:endParaRPr sz="11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1494722" y="515980"/>
            <a:ext cx="1176270" cy="1194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Facebook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7554708" y="72205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PanCall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Wingdings" panose="05000000000000000000" pitchFamily="2" charset="2"/>
              </a:rPr>
              <a:t>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5302831" y="1719578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Whatsapp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573247" y="1162644"/>
            <a:ext cx="4805663" cy="4247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 be </a:t>
            </a:r>
            <a:br>
              <a:rPr lang="en-US" sz="4000" dirty="0"/>
            </a:br>
            <a:r>
              <a:rPr lang="en-US" sz="4000" dirty="0"/>
              <a:t>implemented</a:t>
            </a:r>
            <a:endParaRPr sz="4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b="1" dirty="0"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- Waze connectivity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</a:t>
            </a:r>
            <a:r>
              <a:rPr lang="en-US" b="1" dirty="0">
                <a:latin typeface="Ubuntu" panose="020B0604020202020204" pitchFamily="34" charset="0"/>
              </a:rPr>
              <a:t>- Smart recommender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Date notifier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Ubuntu" panose="020B0604020202020204" pitchFamily="34" charset="0"/>
              </a:rPr>
              <a:t>  - Gamification</a:t>
            </a:r>
          </a:p>
        </p:txBody>
      </p:sp>
      <p:pic>
        <p:nvPicPr>
          <p:cNvPr id="3" name="Picture 2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863198DE-BD11-4B68-8F58-9C87805D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92" y="562569"/>
            <a:ext cx="4018361" cy="40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266;p31">
            <a:extLst>
              <a:ext uri="{FF2B5EF4-FFF2-40B4-BE49-F238E27FC236}">
                <a16:creationId xmlns:a16="http://schemas.microsoft.com/office/drawing/2014/main" id="{A5B7E7C8-A021-42B5-9069-8AD8D6408069}"/>
              </a:ext>
            </a:extLst>
          </p:cNvPr>
          <p:cNvGrpSpPr/>
          <p:nvPr/>
        </p:nvGrpSpPr>
        <p:grpSpPr>
          <a:xfrm>
            <a:off x="288756" y="48127"/>
            <a:ext cx="2899612" cy="5047246"/>
            <a:chOff x="5353200" y="373572"/>
            <a:chExt cx="2119546" cy="4396359"/>
          </a:xfrm>
        </p:grpSpPr>
        <p:sp>
          <p:nvSpPr>
            <p:cNvPr id="18" name="Google Shape;267;p31">
              <a:extLst>
                <a:ext uri="{FF2B5EF4-FFF2-40B4-BE49-F238E27FC236}">
                  <a16:creationId xmlns:a16="http://schemas.microsoft.com/office/drawing/2014/main" id="{E88DE2B6-D907-4480-918E-E96216E5D6D7}"/>
                </a:ext>
              </a:extLst>
            </p:cNvPr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;p31">
              <a:extLst>
                <a:ext uri="{FF2B5EF4-FFF2-40B4-BE49-F238E27FC236}">
                  <a16:creationId xmlns:a16="http://schemas.microsoft.com/office/drawing/2014/main" id="{29E61183-CC8D-49EE-8664-BEC2D1259E92}"/>
                </a:ext>
              </a:extLst>
            </p:cNvPr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;p31">
              <a:extLst>
                <a:ext uri="{FF2B5EF4-FFF2-40B4-BE49-F238E27FC236}">
                  <a16:creationId xmlns:a16="http://schemas.microsoft.com/office/drawing/2014/main" id="{1EAFDD92-1296-4BC4-B7D9-8985659A950C}"/>
                </a:ext>
              </a:extLst>
            </p:cNvPr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;p31">
              <a:extLst>
                <a:ext uri="{FF2B5EF4-FFF2-40B4-BE49-F238E27FC236}">
                  <a16:creationId xmlns:a16="http://schemas.microsoft.com/office/drawing/2014/main" id="{41728474-93E8-42A3-9497-F016EE006816}"/>
                </a:ext>
              </a:extLst>
            </p:cNvPr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11D0B5-A46C-48D1-92C2-4D62A94307C6}"/>
              </a:ext>
            </a:extLst>
          </p:cNvPr>
          <p:cNvSpPr/>
          <p:nvPr/>
        </p:nvSpPr>
        <p:spPr>
          <a:xfrm>
            <a:off x="4058166" y="1973179"/>
            <a:ext cx="37503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6EE3C6-FD81-4A9C-9644-446344B8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2" y="370738"/>
            <a:ext cx="2791326" cy="4262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77</Words>
  <Application>Microsoft Office PowerPoint</Application>
  <PresentationFormat>‫הצגה על המסך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Alef</vt:lpstr>
      <vt:lpstr>Ubuntu</vt:lpstr>
      <vt:lpstr>Arial</vt:lpstr>
      <vt:lpstr>Work Sans Regular</vt:lpstr>
      <vt:lpstr>Ubuntu Light</vt:lpstr>
      <vt:lpstr>Isidore template</vt:lpstr>
      <vt:lpstr>מצגת של PowerPoint‏</vt:lpstr>
      <vt:lpstr>problems</vt:lpstr>
      <vt:lpstr>PanCall will give:</vt:lpstr>
      <vt:lpstr>Competitor Matrix</vt:lpstr>
      <vt:lpstr>To be  implemented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PanCall</dc:title>
  <dc:creator>Avi</dc:creator>
  <cp:lastModifiedBy>Ohad Klein</cp:lastModifiedBy>
  <cp:revision>6</cp:revision>
  <dcterms:modified xsi:type="dcterms:W3CDTF">2022-04-08T06:28:50Z</dcterms:modified>
</cp:coreProperties>
</file>