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4" r:id="rId1"/>
  </p:sldMasterIdLst>
  <p:sldIdLst>
    <p:sldId id="256" r:id="rId2"/>
    <p:sldId id="266" r:id="rId3"/>
    <p:sldId id="257" r:id="rId4"/>
    <p:sldId id="261" r:id="rId5"/>
    <p:sldId id="267" r:id="rId6"/>
    <p:sldId id="258" r:id="rId7"/>
    <p:sldId id="259" r:id="rId8"/>
    <p:sldId id="262" r:id="rId9"/>
    <p:sldId id="263" r:id="rId10"/>
    <p:sldId id="260" r:id="rId11"/>
    <p:sldId id="264" r:id="rId12"/>
    <p:sldId id="265"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07.8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57,'657'0,"-639"-2,0 0,0-1,0 0,0-2,22-8,-21 6,1 1,0 1,37-4,194 7,-120 5,-110-2,-1 1,37 8,-35-5,1-1,25 1,88-5,-113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10.3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0,'1230'0,"-1206"0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19.1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1,'794'0,"-770"1,1 2,-1 1,1 1,29 10,-29-8,0 0,0-2,48 4,90-11,-139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20.98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1,'14'5,"-1"1,2-2,-1 0,1 0,-1-2,27 2,95-4,-68-2,1048 2,-1090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23.53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29,'1095'0,"-1055"-2,57-10,-56 6,55-2,994 7,-489 3,-577-2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26.9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1,'1230'0,"-1206"0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28.67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1,'1312'0,"-1289"0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18:59:33.0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3,'60'0,"14"-2,0 4,0 2,89 19,-75-4,0-4,1-4,134 0,961-13,-623 3,-534-2,-1-2,31-6,-27 3,37-1,77 5,-116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4T20:56:20.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58 250,'2269'0,"-2249"-2,1 0,35-8,-33 5,-1 1,26-1,401 4,-214 3,-215-1,1 1,36 8,-35-5,0-1,26 1,510-3,-268-4,3451 2,-3723 1,0 1,0 1,0 1,0 1,-1 0,33 15,-28-10,1-2,47 12,44 6,-82-17,1-1,0-1,56 3,636-10,-332-2,-314 4,90-4,-84-11,-56 7,49-2,406 7,-231 2,-246-1,-4 1,1-1,-1 0,0 0,1 0,-1 0,1-1,-1 1,1-1,-1 0,0 0,0 0,1-1,-1 1,3-2,-6 2,0 1,0 0,0-1,0 1,0-1,0 1,0 0,0-1,0 1,0 0,0-1,-1 1,1 0,0-1,0 1,0 0,0-1,-1 1,1 0,0-1,0 1,-1 0,1 0,0-1,0 1,-1 0,1 0,0 0,-1-1,1 1,0 0,-1 0,1 0,0 0,-1 0,1 0,-1-1,-18-6,17 6,-67-23,-76-17,80 23,44 12,0 0,-1 1,0 1,-30-1,-717 5,337 2,-2382-2,2787-2,0-1,-32-6,30 3,-47-2,25 7,-89-14,64-1,-39-7,-17-1,85 13,0 3,-88-5,-324 15,432-1,0 2,-32 7,29-5,-45 3,-283-7,168-2,164 3,0 1,0 1,0 2,0 0,-33 14,30-10,0-1,0-1,-51 6,14-7,-123 31,169-34,1-1,-38 0,38-3,0 2,0-1,-23 7,-2 0,0-2,0-1,-1-3,-74-5,20 1,-474 2,542-2,1-1,-37-9,4 1,10 3,-5-1,-68-1,-721 9,399 3,423-3,0 0,0-1,-45-11,37 9,28 4,-1 0,1 0,0-1,0 0,0 0,0 0,0 0,0-1,0 0,0 0,-8-5,13 6,0 1,-1-1,1 1,0 0,0-1,0 1,0-1,0 1,0-1,0 1,0-1,0 1,1 0,-1-1,0 1,0-1,0 1,0 0,1-1,-1 1,0-1,0 1,1 0,-1-1,0 1,0 0,1-1,-1 1,0 0,1 0,-1-1,1 1,-1 0,0 0,1 0,0-1,18-9,-17 9,31-16,-18 8,1 1,0 0,0 1,1 1,-1 0,1 2,34-6,189 9,-108 4,-79-3,0-1,81-15,-97 11,-1 2,48 1,-48 2,0-1,52-9,-13-1,1 4,0 3,87 7,-27 0,3155-3,-3038 21,-190-13,471 17,1080-26,-828 2,-595 13,10 0,778-15,-962 2,1 1,0 1,0 1,-1 1,33 12,4 2,13 6,-52-19,0 0,0 0,0-2,1 0,-1 0,18 0,4-2,-1-3,1 0,-1-3,57-12,-185 42,-38 9,46-19,-1-4,-1-3,-102-3,-590-8,766 3,1 0,0 1,-1 0,1 1,0 0,0 1,-15 7,-17 5,27-12,1 0,-2-1,-30 1,30-3,0 0,0 2,-27 6,-23 17,50-19,0 0,-1-1,0 0,0-2,-35 5,28-6,0 1,0 1,-30 10,33-8,-1 0,0-2,0-1,-28 1,-623-4,309-3,-4169 2,4507 1,-1 2,-30 7,28-5,-46 4,-484-8,269-3,-1261 2,1546 0,0 0,0-1,0 0,0 0,0 0,0-1,1 0,-1 0,1 0,-1-1,1 0,0 0,0 0,-6-5,-2-4,0-1,1 0,-14-21,13 17,-1 0,-17-17,25 28,0 0,0 0,1-1,0 0,0 0,1-1,0 1,0-1,0 0,1 0,1 0,-1-1,1 1,1-1,0 1,0-1,0 1,1-1,0 1,1-1,0 0,0 1,1-1,0 1,1 0,0 0,0 0,5-9,-4 10,1 0,1 1,-1-1,1 1,0 0,0 0,1 1,0 0,0 0,0 0,13-5,-6 3,0 2,0-1,0 2,1 0,26-4,24 4,88 6,-42 1,-53-5,-33 1,1 0,0 2,0 1,49 9,-49-5,1 0,0-2,38 1,85-7,-52 0,5 0,120 4,-191 3,59 17,-76-18,116 38,-96-28,0-2,1-1,1-2,0-2,63 5,871-12,-414-2,2903 2,-3426 2,61 10,-60-6,56 3,55 4,-98-6,58 0,385-8,-470 2,0 1,35 8,-33-5,-1-1,26 1,275-4,-155-2,-166 0,0 1,0 1,0-1,0 0,0 0,0 1,0-1,0 1,0-1,4 3,-6-3,0 0,1 1,-1-1,0 0,1 1,-1-1,0 0,1 1,-1-1,0 1,1-1,-1 1,0-1,0 0,0 1,0-1,1 1,-1-1,0 1,0-1,0 1,0-1,0 1,0-1,0 1,0-1,0 1,-1 0,0 1,0 0,0 0,0 0,-1 0,1 0,-1 0,1 0,-1 0,0-1,0 1,0-1,0 1,0-1,0 0,-3 2,1-1,0 0,0 1,0 0,1 0,-1 0,1 0,0 0,0 1,0-1,0 1,0 0,1 0,0 0,0 0,0 0,0 0,1 1,-2 6,1 1,0 1,1-1,0 0,1 0,2 24,-1-34,-1 1,1 0,0 0,0 0,0 0,0-1,0 1,0 0,1-1,-1 1,1-1,0 1,0-1,0 0,0 0,0 0,0 0,1 0,-1-1,0 1,1 0,0-1,-1 0,1 0,0 0,0 0,-1 0,1 0,5 0,8 1,1-1,-1 0,1-1,19-3,-7 1,123 2,53-4,-194 2,0 0,0-2,-1 1,1-1,-1-1,0 0,0 0,0-1,-1 0,11-10,-5 5,0 1,27-14,-27 17,25-10,-38 17,-1 0,0-1,1 1,-1 0,1-1,-1 1,1 0,-1 0,1 0,-1 1,1-1,-1 0,1 0,-1 1,1-1,-1 1,0-1,1 1,-1 0,0-1,0 1,1 0,0 1,-1-2,-1 1,0-1,1 0,-1 1,0-1,1 1,-1-1,0 0,1 1,-1-1,0 1,0-1,0 1,1-1,-1 1,0-1,0 1,0-1,0 1,0-1,0 1,0-1,0 1,0-1,0 1,0-1,0 1,0-1,-1 1,1-1,0 1,0-1,-1 0,1 2,-19 9,-25-1,-36-10,65-2,-1 2,0 0,1 1,-1 0,-20 5,36-6,-1 0,1 0,0 0,-1 0,1 0,-1 0,1 1,-1-1,1 0,-1 0,1 0,-1 1,1-1,0 0,-1 0,1 1,0-1,-1 0,1 1,0-1,-1 0,1 1,0-1,-1 0,1 1,0-1,0 1,0-1,-1 1,1-1,0 1,11 8,28 5,-36-13,22 5,0 0,1-2,42 1,82-7,-52 0,896 2,-986 0,0 0,0-1,-1 1,1-2,0 1,-1-1,1 0,-1-1,0 0,0 0,9-6,-11 6,-1 0,0 0,0-1,-1 0,1 0,-1 0,0 0,0 0,0-1,0 1,-1-1,0 0,0 0,0 0,0 0,-1 0,2-10,1-16,-2 14,0 0,2-1,0 1,0 1,9-18,-11 29,0 0,0 0,-1 0,0 0,0 0,0 0,0 0,-1 0,1 0,-1 0,-1 0,1 0,-1 0,0 0,-2-9,1 10,0 1,1-1,-1 1,-1 0,1-1,0 1,-1 0,1 0,-1 1,0-1,0 1,0-1,0 1,-1 0,1 0,-1 0,1 1,-1-1,1 1,-1 0,-6-2,-22-1,1 1,-1 1,1 2,-33 4,-19-1,-272-3,337 1,1 1,0 0,-20 6,-37 5,52-11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348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5866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5658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925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231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129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600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253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481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753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3/24/2024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2408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91440" tIns="45720" rIns="91440" bIns="45720" anchor="ctr"/>
          <a:lstStyle>
            <a:lvl1pPr algn="r">
              <a:defRPr sz="1200">
                <a:solidFill>
                  <a:schemeClr val="tx1">
                    <a:tint val="75000"/>
                    <a:alpha val="70000"/>
                  </a:schemeClr>
                </a:solidFill>
              </a:defRPr>
            </a:lvl1pPr>
          </a:lstStyle>
          <a:p>
            <a:fld id="{76969C88-B244-455D-A017-012B25B1ACDD}" type="datetimeFigureOut">
              <a:rPr lang="en-US" smtClean="0"/>
              <a:pPr/>
              <a:t>3/24/2024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91440" tIns="45720" rIns="91440" bIns="4572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91440" tIns="45720" rIns="91440" bIns="4572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230962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1D9315-3B5B-5E5A-21D2-692FFDEA799D}"/>
              </a:ext>
            </a:extLst>
          </p:cNvPr>
          <p:cNvSpPr>
            <a:spLocks noGrp="1"/>
          </p:cNvSpPr>
          <p:nvPr>
            <p:ph type="ctrTitle"/>
          </p:nvPr>
        </p:nvSpPr>
        <p:spPr>
          <a:xfrm>
            <a:off x="4252451" y="407728"/>
            <a:ext cx="6096000" cy="1892706"/>
          </a:xfrm>
        </p:spPr>
        <p:txBody>
          <a:bodyPr>
            <a:normAutofit/>
          </a:bodyPr>
          <a:lstStyle/>
          <a:p>
            <a:pPr algn="l"/>
            <a:r>
              <a:rPr lang="en-US" sz="5400" dirty="0">
                <a:latin typeface="Alef" panose="00000500000000000000" pitchFamily="2" charset="-79"/>
                <a:cs typeface="Alef" panose="00000500000000000000" pitchFamily="2" charset="-79"/>
              </a:rPr>
              <a:t>Covid-19 chest Xray classification</a:t>
            </a:r>
            <a:endParaRPr lang="he-IL" sz="5400" dirty="0">
              <a:latin typeface="Alef" panose="00000500000000000000" pitchFamily="2" charset="-79"/>
              <a:cs typeface="Alef" panose="00000500000000000000" pitchFamily="2" charset="-79"/>
            </a:endParaRPr>
          </a:p>
        </p:txBody>
      </p:sp>
      <p:sp>
        <p:nvSpPr>
          <p:cNvPr id="3" name="כותרת משנה 2">
            <a:extLst>
              <a:ext uri="{FF2B5EF4-FFF2-40B4-BE49-F238E27FC236}">
                <a16:creationId xmlns:a16="http://schemas.microsoft.com/office/drawing/2014/main" id="{3D63B1DC-F6AD-ED20-1324-DA04A586566C}"/>
              </a:ext>
            </a:extLst>
          </p:cNvPr>
          <p:cNvSpPr>
            <a:spLocks noGrp="1"/>
          </p:cNvSpPr>
          <p:nvPr>
            <p:ph type="subTitle" idx="1"/>
          </p:nvPr>
        </p:nvSpPr>
        <p:spPr>
          <a:xfrm>
            <a:off x="5947830" y="2216756"/>
            <a:ext cx="5334000" cy="1231490"/>
          </a:xfrm>
        </p:spPr>
        <p:txBody>
          <a:bodyPr>
            <a:normAutofit/>
          </a:bodyPr>
          <a:lstStyle/>
          <a:p>
            <a:pPr algn="l"/>
            <a:r>
              <a:rPr lang="en-US" sz="2800" dirty="0"/>
              <a:t>Using machine learning and Deep Learning Methods</a:t>
            </a:r>
            <a:endParaRPr lang="he-IL" sz="2800" dirty="0"/>
          </a:p>
        </p:txBody>
      </p:sp>
      <p:pic>
        <p:nvPicPr>
          <p:cNvPr id="22" name="Picture 3">
            <a:extLst>
              <a:ext uri="{FF2B5EF4-FFF2-40B4-BE49-F238E27FC236}">
                <a16:creationId xmlns:a16="http://schemas.microsoft.com/office/drawing/2014/main" id="{1B0C315D-B42F-2046-88AC-A768F37CA555}"/>
              </a:ext>
            </a:extLst>
          </p:cNvPr>
          <p:cNvPicPr>
            <a:picLocks noChangeAspect="1"/>
          </p:cNvPicPr>
          <p:nvPr/>
        </p:nvPicPr>
        <p:blipFill rotWithShape="1">
          <a:blip r:embed="rId2"/>
          <a:srcRect l="25506" r="10055"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5" name="כותרת משנה 2">
            <a:extLst>
              <a:ext uri="{FF2B5EF4-FFF2-40B4-BE49-F238E27FC236}">
                <a16:creationId xmlns:a16="http://schemas.microsoft.com/office/drawing/2014/main" id="{4495E097-3587-FFFD-3C7B-51E51C0AD2DB}"/>
              </a:ext>
            </a:extLst>
          </p:cNvPr>
          <p:cNvSpPr txBox="1">
            <a:spLocks/>
          </p:cNvSpPr>
          <p:nvPr/>
        </p:nvSpPr>
        <p:spPr>
          <a:xfrm>
            <a:off x="5399681" y="5029200"/>
            <a:ext cx="5334000" cy="1524000"/>
          </a:xfrm>
          <a:prstGeom prst="rect">
            <a:avLst/>
          </a:prstGeom>
        </p:spPr>
        <p:txBody>
          <a:bodyPr lIns="91440" tIns="45720" rIns="91440" bIns="45720">
            <a:normAutofit fontScale="850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alpha val="70000"/>
                  </a:schemeClr>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alpha val="70000"/>
                  </a:schemeClr>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alpha val="70000"/>
                  </a:schemeClr>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Submitters:</a:t>
            </a:r>
          </a:p>
          <a:p>
            <a:pPr algn="l"/>
            <a:r>
              <a:rPr lang="en-US" sz="2800" dirty="0"/>
              <a:t>Israel Gitler 208580076</a:t>
            </a:r>
          </a:p>
          <a:p>
            <a:pPr algn="l"/>
            <a:r>
              <a:rPr lang="en-US" sz="2800" dirty="0"/>
              <a:t>Ohad Wolfman 316552496</a:t>
            </a:r>
          </a:p>
          <a:p>
            <a:pPr algn="l"/>
            <a:endParaRPr lang="he-IL" sz="2800" dirty="0"/>
          </a:p>
        </p:txBody>
      </p:sp>
      <p:pic>
        <p:nvPicPr>
          <p:cNvPr id="7" name="תמונה 6">
            <a:extLst>
              <a:ext uri="{FF2B5EF4-FFF2-40B4-BE49-F238E27FC236}">
                <a16:creationId xmlns:a16="http://schemas.microsoft.com/office/drawing/2014/main" id="{41A30037-9BEC-2530-7DE5-F3251A92A9C2}"/>
              </a:ext>
            </a:extLst>
          </p:cNvPr>
          <p:cNvPicPr>
            <a:picLocks noChangeAspect="1"/>
          </p:cNvPicPr>
          <p:nvPr/>
        </p:nvPicPr>
        <p:blipFill rotWithShape="1">
          <a:blip r:embed="rId3"/>
          <a:srcRect b="51087"/>
          <a:stretch/>
        </p:blipFill>
        <p:spPr>
          <a:xfrm>
            <a:off x="5421082" y="3347462"/>
            <a:ext cx="6659963" cy="1598164"/>
          </a:xfrm>
          <a:prstGeom prst="rect">
            <a:avLst/>
          </a:prstGeom>
        </p:spPr>
      </p:pic>
    </p:spTree>
    <p:extLst>
      <p:ext uri="{BB962C8B-B14F-4D97-AF65-F5344CB8AC3E}">
        <p14:creationId xmlns:p14="http://schemas.microsoft.com/office/powerpoint/2010/main" val="364595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7" name="מציין מיקום תוכן 6">
            <a:extLst>
              <a:ext uri="{FF2B5EF4-FFF2-40B4-BE49-F238E27FC236}">
                <a16:creationId xmlns:a16="http://schemas.microsoft.com/office/drawing/2014/main" id="{54887150-220A-4D16-BB93-A76F7619309F}"/>
              </a:ext>
            </a:extLst>
          </p:cNvPr>
          <p:cNvSpPr>
            <a:spLocks noGrp="1"/>
          </p:cNvSpPr>
          <p:nvPr>
            <p:ph idx="1"/>
          </p:nvPr>
        </p:nvSpPr>
        <p:spPr/>
        <p:txBody>
          <a:bodyPr/>
          <a:lstStyle/>
          <a:p>
            <a:pPr marL="0" indent="0">
              <a:buNone/>
            </a:pPr>
            <a:r>
              <a:rPr lang="en-US"/>
              <a:t> </a:t>
            </a:r>
            <a:endParaRPr lang="he-IL" dirty="0"/>
          </a:p>
        </p:txBody>
      </p:sp>
      <p:sp>
        <p:nvSpPr>
          <p:cNvPr id="4" name="תיבת טקסט 3">
            <a:extLst>
              <a:ext uri="{FF2B5EF4-FFF2-40B4-BE49-F238E27FC236}">
                <a16:creationId xmlns:a16="http://schemas.microsoft.com/office/drawing/2014/main" id="{05AB840C-117D-6061-7A98-F01B6CCA9824}"/>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a:t>
            </a:r>
            <a:r>
              <a:rPr lang="en-US" sz="6000" dirty="0" err="1">
                <a:latin typeface="Algerian" panose="04020705040A02060702" pitchFamily="82" charset="0"/>
              </a:rPr>
              <a:t>adam</a:t>
            </a:r>
            <a:r>
              <a:rPr lang="en-US" sz="6000" dirty="0">
                <a:latin typeface="Algerian" panose="04020705040A02060702" pitchFamily="82" charset="0"/>
              </a:rPr>
              <a:t>’ OPTIMIZER</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494ACD9C-54FB-381D-F72D-1922B9003362}"/>
              </a:ext>
            </a:extLst>
          </p:cNvPr>
          <p:cNvSpPr txBox="1"/>
          <p:nvPr/>
        </p:nvSpPr>
        <p:spPr>
          <a:xfrm>
            <a:off x="1560906" y="1695046"/>
            <a:ext cx="8713803" cy="1938992"/>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Adam (Adaptive Moment Estimation) helps minimize the loss function by iteratively adjusting the learning rate for each parameter in the model based on past gradients by fast convergence (if the loss is high – the adjustment in the learning rate will be much more significant than if the loss is low)</a:t>
            </a:r>
          </a:p>
        </p:txBody>
      </p:sp>
    </p:spTree>
    <p:extLst>
      <p:ext uri="{BB962C8B-B14F-4D97-AF65-F5344CB8AC3E}">
        <p14:creationId xmlns:p14="http://schemas.microsoft.com/office/powerpoint/2010/main" val="219616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37632962-B292-C16C-041E-FA6CB45B9523}"/>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simple NN model</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FF032E21-618B-D31F-4422-0CCEAD77BBF2}"/>
              </a:ext>
            </a:extLst>
          </p:cNvPr>
          <p:cNvSpPr txBox="1"/>
          <p:nvPr/>
        </p:nvSpPr>
        <p:spPr>
          <a:xfrm>
            <a:off x="1560906" y="1695046"/>
            <a:ext cx="8713803" cy="830997"/>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Using TensorFlow and </a:t>
            </a:r>
            <a:r>
              <a:rPr lang="en-US" sz="2400" dirty="0" err="1">
                <a:latin typeface="Assistant SemiBold" pitchFamily="2" charset="-79"/>
                <a:cs typeface="Assistant SemiBold" pitchFamily="2" charset="-79"/>
              </a:rPr>
              <a:t>Keras</a:t>
            </a:r>
            <a:r>
              <a:rPr lang="en-US" sz="2400" dirty="0">
                <a:latin typeface="Assistant SemiBold" pitchFamily="2" charset="-79"/>
                <a:cs typeface="Assistant SemiBold" pitchFamily="2" charset="-79"/>
              </a:rPr>
              <a:t>, we built a simple Neural network of Sequential model, with </a:t>
            </a:r>
            <a:r>
              <a:rPr lang="en-US" sz="2400" dirty="0" err="1">
                <a:latin typeface="Assistant SemiBold" pitchFamily="2" charset="-79"/>
                <a:cs typeface="Assistant SemiBold" pitchFamily="2" charset="-79"/>
              </a:rPr>
              <a:t>ReLU</a:t>
            </a:r>
            <a:r>
              <a:rPr lang="en-US" sz="2400" dirty="0">
                <a:latin typeface="Assistant SemiBold" pitchFamily="2" charset="-79"/>
                <a:cs typeface="Assistant SemiBold" pitchFamily="2" charset="-79"/>
              </a:rPr>
              <a:t> activation function.</a:t>
            </a:r>
          </a:p>
        </p:txBody>
      </p:sp>
      <p:pic>
        <p:nvPicPr>
          <p:cNvPr id="7" name="תמונה 6">
            <a:extLst>
              <a:ext uri="{FF2B5EF4-FFF2-40B4-BE49-F238E27FC236}">
                <a16:creationId xmlns:a16="http://schemas.microsoft.com/office/drawing/2014/main" id="{A7204DAA-0A0B-5F52-3F4A-AA14C2F713A4}"/>
              </a:ext>
            </a:extLst>
          </p:cNvPr>
          <p:cNvPicPr>
            <a:picLocks noChangeAspect="1"/>
          </p:cNvPicPr>
          <p:nvPr/>
        </p:nvPicPr>
        <p:blipFill>
          <a:blip r:embed="rId2"/>
          <a:stretch>
            <a:fillRect/>
          </a:stretch>
        </p:blipFill>
        <p:spPr>
          <a:xfrm>
            <a:off x="3942735" y="2526043"/>
            <a:ext cx="7354074" cy="1412257"/>
          </a:xfrm>
          <a:prstGeom prst="rect">
            <a:avLst/>
          </a:prstGeom>
        </p:spPr>
      </p:pic>
      <p:sp>
        <p:nvSpPr>
          <p:cNvPr id="8" name="תיבת טקסט 7">
            <a:extLst>
              <a:ext uri="{FF2B5EF4-FFF2-40B4-BE49-F238E27FC236}">
                <a16:creationId xmlns:a16="http://schemas.microsoft.com/office/drawing/2014/main" id="{AB357AF3-72EB-E0F8-48C4-2E3F29D730D4}"/>
              </a:ext>
            </a:extLst>
          </p:cNvPr>
          <p:cNvSpPr txBox="1"/>
          <p:nvPr/>
        </p:nvSpPr>
        <p:spPr>
          <a:xfrm>
            <a:off x="440029" y="3938300"/>
            <a:ext cx="8713803" cy="830997"/>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We compiled the model with the previous configurations, and fit the model with 50 epochs, with batch size of 32</a:t>
            </a:r>
          </a:p>
        </p:txBody>
      </p:sp>
      <p:pic>
        <p:nvPicPr>
          <p:cNvPr id="10" name="תמונה 9">
            <a:extLst>
              <a:ext uri="{FF2B5EF4-FFF2-40B4-BE49-F238E27FC236}">
                <a16:creationId xmlns:a16="http://schemas.microsoft.com/office/drawing/2014/main" id="{798F2B34-E800-4076-F722-14F0020091E2}"/>
              </a:ext>
            </a:extLst>
          </p:cNvPr>
          <p:cNvPicPr>
            <a:picLocks noChangeAspect="1"/>
          </p:cNvPicPr>
          <p:nvPr/>
        </p:nvPicPr>
        <p:blipFill>
          <a:blip r:embed="rId3"/>
          <a:stretch>
            <a:fillRect/>
          </a:stretch>
        </p:blipFill>
        <p:spPr>
          <a:xfrm>
            <a:off x="1936955" y="4783064"/>
            <a:ext cx="9746190" cy="1897128"/>
          </a:xfrm>
          <a:prstGeom prst="rect">
            <a:avLst/>
          </a:prstGeom>
        </p:spPr>
      </p:pic>
    </p:spTree>
    <p:extLst>
      <p:ext uri="{BB962C8B-B14F-4D97-AF65-F5344CB8AC3E}">
        <p14:creationId xmlns:p14="http://schemas.microsoft.com/office/powerpoint/2010/main" val="83453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7F0B14D3-829D-95F9-51EA-D15049391BAA}"/>
              </a:ext>
            </a:extLst>
          </p:cNvPr>
          <p:cNvSpPr txBox="1"/>
          <p:nvPr/>
        </p:nvSpPr>
        <p:spPr>
          <a:xfrm>
            <a:off x="1691148" y="373626"/>
            <a:ext cx="7423355" cy="1015663"/>
          </a:xfrm>
          <a:prstGeom prst="rect">
            <a:avLst/>
          </a:prstGeom>
          <a:noFill/>
        </p:spPr>
        <p:txBody>
          <a:bodyPr wrap="square" rtlCol="1">
            <a:spAutoFit/>
          </a:bodyPr>
          <a:lstStyle/>
          <a:p>
            <a:r>
              <a:rPr lang="en-US" sz="6000" dirty="0">
                <a:latin typeface="Algerian" panose="04020705040A02060702" pitchFamily="82" charset="0"/>
              </a:rPr>
              <a:t>simple NN model</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85A0AE81-BB37-3F6D-E4E0-BE9B73090F9F}"/>
              </a:ext>
            </a:extLst>
          </p:cNvPr>
          <p:cNvSpPr txBox="1"/>
          <p:nvPr/>
        </p:nvSpPr>
        <p:spPr>
          <a:xfrm>
            <a:off x="1691148" y="1613051"/>
            <a:ext cx="8713803" cy="1569660"/>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The current model's performance might be suffering because it's a fully connected neural network with several dense layers. This architecture might be too complex for this specific task, especially if the images contain a lot of irrelevant pixels.</a:t>
            </a:r>
          </a:p>
        </p:txBody>
      </p:sp>
    </p:spTree>
    <p:extLst>
      <p:ext uri="{BB962C8B-B14F-4D97-AF65-F5344CB8AC3E}">
        <p14:creationId xmlns:p14="http://schemas.microsoft.com/office/powerpoint/2010/main" val="130405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7F0B14D3-829D-95F9-51EA-D15049391BAA}"/>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CNN model</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85A0AE81-BB37-3F6D-E4E0-BE9B73090F9F}"/>
              </a:ext>
            </a:extLst>
          </p:cNvPr>
          <p:cNvSpPr txBox="1"/>
          <p:nvPr/>
        </p:nvSpPr>
        <p:spPr>
          <a:xfrm>
            <a:off x="1385137" y="1464719"/>
            <a:ext cx="9421725" cy="3416320"/>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Using a convolutional neural network, we achieved a much better score</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We convolved the data and reduced it dimension by MaxPooling2D and the dropout method</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This process required a few attempts and adjustments with the parameters, such that in the final stages we could use fully connected NN.</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We compiled the model with the same previous configuration (Adam optimizer, loss - </a:t>
            </a:r>
            <a:r>
              <a:rPr lang="en-US" sz="2400" dirty="0" err="1">
                <a:latin typeface="Assistant SemiBold" pitchFamily="2" charset="-79"/>
                <a:cs typeface="Assistant SemiBold" pitchFamily="2" charset="-79"/>
              </a:rPr>
              <a:t>categorical_crossentropy</a:t>
            </a:r>
            <a:r>
              <a:rPr lang="en-US" sz="2400" dirty="0">
                <a:latin typeface="Assistant SemiBold" pitchFamily="2" charset="-79"/>
                <a:cs typeface="Assistant SemiBold" pitchFamily="2" charset="-79"/>
              </a:rPr>
              <a:t>, and accuracy metric)</a:t>
            </a:r>
          </a:p>
        </p:txBody>
      </p:sp>
      <p:pic>
        <p:nvPicPr>
          <p:cNvPr id="7" name="תמונה 6">
            <a:extLst>
              <a:ext uri="{FF2B5EF4-FFF2-40B4-BE49-F238E27FC236}">
                <a16:creationId xmlns:a16="http://schemas.microsoft.com/office/drawing/2014/main" id="{9F5E9EC9-9E23-C2E4-0D9D-DE9BEB95190B}"/>
              </a:ext>
            </a:extLst>
          </p:cNvPr>
          <p:cNvPicPr>
            <a:picLocks noChangeAspect="1"/>
          </p:cNvPicPr>
          <p:nvPr/>
        </p:nvPicPr>
        <p:blipFill rotWithShape="1">
          <a:blip r:embed="rId2"/>
          <a:srcRect t="34362"/>
          <a:stretch/>
        </p:blipFill>
        <p:spPr>
          <a:xfrm>
            <a:off x="966631" y="4989481"/>
            <a:ext cx="10589687" cy="152400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דיו 7">
                <a:extLst>
                  <a:ext uri="{FF2B5EF4-FFF2-40B4-BE49-F238E27FC236}">
                    <a16:creationId xmlns:a16="http://schemas.microsoft.com/office/drawing/2014/main" id="{51291567-CB8F-F139-8022-C64A867D268D}"/>
                  </a:ext>
                </a:extLst>
              </p14:cNvPr>
              <p14:cNvContentPartPr/>
              <p14:nvPr/>
            </p14:nvContentPartPr>
            <p14:xfrm>
              <a:off x="1109810" y="6104388"/>
              <a:ext cx="3930840" cy="191520"/>
            </p14:xfrm>
          </p:contentPart>
        </mc:Choice>
        <mc:Fallback>
          <p:pic>
            <p:nvPicPr>
              <p:cNvPr id="8" name="דיו 7">
                <a:extLst>
                  <a:ext uri="{FF2B5EF4-FFF2-40B4-BE49-F238E27FC236}">
                    <a16:creationId xmlns:a16="http://schemas.microsoft.com/office/drawing/2014/main" id="{51291567-CB8F-F139-8022-C64A867D268D}"/>
                  </a:ext>
                </a:extLst>
              </p:cNvPr>
              <p:cNvPicPr/>
              <p:nvPr/>
            </p:nvPicPr>
            <p:blipFill>
              <a:blip r:embed="rId4"/>
              <a:stretch>
                <a:fillRect/>
              </a:stretch>
            </p:blipFill>
            <p:spPr>
              <a:xfrm>
                <a:off x="1055810" y="5996388"/>
                <a:ext cx="4038480" cy="407160"/>
              </a:xfrm>
              <a:prstGeom prst="rect">
                <a:avLst/>
              </a:prstGeom>
            </p:spPr>
          </p:pic>
        </mc:Fallback>
      </mc:AlternateContent>
    </p:spTree>
    <p:extLst>
      <p:ext uri="{BB962C8B-B14F-4D97-AF65-F5344CB8AC3E}">
        <p14:creationId xmlns:p14="http://schemas.microsoft.com/office/powerpoint/2010/main" val="52986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7F0B14D3-829D-95F9-51EA-D15049391BAA}"/>
              </a:ext>
            </a:extLst>
          </p:cNvPr>
          <p:cNvSpPr txBox="1"/>
          <p:nvPr/>
        </p:nvSpPr>
        <p:spPr>
          <a:xfrm>
            <a:off x="1730477" y="383458"/>
            <a:ext cx="7423355" cy="1015663"/>
          </a:xfrm>
          <a:prstGeom prst="rect">
            <a:avLst/>
          </a:prstGeom>
          <a:noFill/>
        </p:spPr>
        <p:txBody>
          <a:bodyPr wrap="square" rtlCol="1">
            <a:spAutoFit/>
          </a:bodyPr>
          <a:lstStyle/>
          <a:p>
            <a:r>
              <a:rPr lang="en-US" sz="6000">
                <a:latin typeface="Algerian" panose="04020705040A02060702" pitchFamily="82" charset="0"/>
              </a:rPr>
              <a:t>CNN model</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85A0AE81-BB37-3F6D-E4E0-BE9B73090F9F}"/>
              </a:ext>
            </a:extLst>
          </p:cNvPr>
          <p:cNvSpPr txBox="1"/>
          <p:nvPr/>
        </p:nvSpPr>
        <p:spPr>
          <a:xfrm>
            <a:off x="1285603" y="1241846"/>
            <a:ext cx="9908423" cy="1200329"/>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Plotting the accuracy score relative to the loss score</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We would expect the loss and accuracy of the training and the validation sets to go together, and as we can see - it is.</a:t>
            </a:r>
          </a:p>
        </p:txBody>
      </p:sp>
      <p:pic>
        <p:nvPicPr>
          <p:cNvPr id="7" name="תמונה 6">
            <a:extLst>
              <a:ext uri="{FF2B5EF4-FFF2-40B4-BE49-F238E27FC236}">
                <a16:creationId xmlns:a16="http://schemas.microsoft.com/office/drawing/2014/main" id="{2C002780-3203-7B0A-E4C2-CAB9AE396C9B}"/>
              </a:ext>
            </a:extLst>
          </p:cNvPr>
          <p:cNvPicPr>
            <a:picLocks noChangeAspect="1"/>
          </p:cNvPicPr>
          <p:nvPr/>
        </p:nvPicPr>
        <p:blipFill>
          <a:blip r:embed="rId2"/>
          <a:stretch>
            <a:fillRect/>
          </a:stretch>
        </p:blipFill>
        <p:spPr>
          <a:xfrm>
            <a:off x="1946787" y="2442176"/>
            <a:ext cx="8496302" cy="4200914"/>
          </a:xfrm>
          <a:prstGeom prst="rect">
            <a:avLst/>
          </a:prstGeom>
        </p:spPr>
      </p:pic>
    </p:spTree>
    <p:extLst>
      <p:ext uri="{BB962C8B-B14F-4D97-AF65-F5344CB8AC3E}">
        <p14:creationId xmlns:p14="http://schemas.microsoft.com/office/powerpoint/2010/main" val="14324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7F0B14D3-829D-95F9-51EA-D15049391BAA}"/>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Confusion matrix</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85A0AE81-BB37-3F6D-E4E0-BE9B73090F9F}"/>
              </a:ext>
            </a:extLst>
          </p:cNvPr>
          <p:cNvSpPr txBox="1"/>
          <p:nvPr/>
        </p:nvSpPr>
        <p:spPr>
          <a:xfrm>
            <a:off x="1229032" y="1695046"/>
            <a:ext cx="4086760" cy="1938992"/>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Following this confusion matrix we can see that the model predicted correctly 63 from 66 samples, with the following mistakes</a:t>
            </a:r>
          </a:p>
        </p:txBody>
      </p:sp>
      <p:pic>
        <p:nvPicPr>
          <p:cNvPr id="7" name="תמונה 6">
            <a:extLst>
              <a:ext uri="{FF2B5EF4-FFF2-40B4-BE49-F238E27FC236}">
                <a16:creationId xmlns:a16="http://schemas.microsoft.com/office/drawing/2014/main" id="{38E1F2FE-C251-F44F-3F01-9E72CACB21A3}"/>
              </a:ext>
            </a:extLst>
          </p:cNvPr>
          <p:cNvPicPr>
            <a:picLocks noChangeAspect="1"/>
          </p:cNvPicPr>
          <p:nvPr/>
        </p:nvPicPr>
        <p:blipFill>
          <a:blip r:embed="rId2"/>
          <a:stretch>
            <a:fillRect/>
          </a:stretch>
        </p:blipFill>
        <p:spPr>
          <a:xfrm>
            <a:off x="5561597" y="1399121"/>
            <a:ext cx="6114209" cy="5241960"/>
          </a:xfrm>
          <a:prstGeom prst="rect">
            <a:avLst/>
          </a:prstGeom>
        </p:spPr>
      </p:pic>
    </p:spTree>
    <p:extLst>
      <p:ext uri="{BB962C8B-B14F-4D97-AF65-F5344CB8AC3E}">
        <p14:creationId xmlns:p14="http://schemas.microsoft.com/office/powerpoint/2010/main" val="288530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7F0B14D3-829D-95F9-51EA-D15049391BAA}"/>
              </a:ext>
            </a:extLst>
          </p:cNvPr>
          <p:cNvSpPr txBox="1"/>
          <p:nvPr/>
        </p:nvSpPr>
        <p:spPr>
          <a:xfrm>
            <a:off x="1730477" y="383458"/>
            <a:ext cx="7836310" cy="1015663"/>
          </a:xfrm>
          <a:prstGeom prst="rect">
            <a:avLst/>
          </a:prstGeom>
          <a:noFill/>
        </p:spPr>
        <p:txBody>
          <a:bodyPr wrap="square" rtlCol="1">
            <a:spAutoFit/>
          </a:bodyPr>
          <a:lstStyle/>
          <a:p>
            <a:r>
              <a:rPr lang="en-US" sz="6000" dirty="0">
                <a:latin typeface="Algerian" panose="04020705040A02060702" pitchFamily="82" charset="0"/>
              </a:rPr>
              <a:t>Metrics comparing</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85A0AE81-BB37-3F6D-E4E0-BE9B73090F9F}"/>
              </a:ext>
            </a:extLst>
          </p:cNvPr>
          <p:cNvSpPr txBox="1"/>
          <p:nvPr/>
        </p:nvSpPr>
        <p:spPr>
          <a:xfrm>
            <a:off x="1115789" y="1524000"/>
            <a:ext cx="9414559" cy="2739211"/>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There are several considerations in the direction of the error (e.g. in cases of false negative/false negative)</a:t>
            </a:r>
          </a:p>
          <a:p>
            <a:endParaRPr lang="en-US" sz="2400" dirty="0">
              <a:latin typeface="Assistant SemiBold" pitchFamily="2" charset="-79"/>
              <a:cs typeface="Assistant SemiBold" pitchFamily="2" charset="-79"/>
            </a:endParaRPr>
          </a:p>
          <a:p>
            <a:pPr marL="285750" indent="-285750">
              <a:buFont typeface="Arial" panose="020B0604020202020204" pitchFamily="34" charset="0"/>
              <a:buChar char="•"/>
            </a:pPr>
            <a:r>
              <a:rPr lang="en-US" sz="2400" dirty="0">
                <a:latin typeface="Assistant SemiBold" pitchFamily="2" charset="-79"/>
                <a:cs typeface="Assistant SemiBold" pitchFamily="2" charset="-79"/>
              </a:rPr>
              <a:t>We wanted to see the results of the model also with the F1-score or Precision indices, which would be the recommended indices since it is important to identify </a:t>
            </a:r>
            <a:r>
              <a:rPr lang="en-US" sz="2800" u="sng" dirty="0">
                <a:latin typeface="Assistant SemiBold" pitchFamily="2" charset="-79"/>
                <a:cs typeface="Assistant SemiBold" pitchFamily="2" charset="-79"/>
              </a:rPr>
              <a:t>positive cases</a:t>
            </a:r>
            <a:r>
              <a:rPr lang="en-US" sz="2400" dirty="0">
                <a:latin typeface="Assistant SemiBold" pitchFamily="2" charset="-79"/>
                <a:cs typeface="Assistant SemiBold" pitchFamily="2" charset="-79"/>
              </a:rPr>
              <a:t> accurately To be able to provide the necessary medical treatment.</a:t>
            </a:r>
          </a:p>
        </p:txBody>
      </p:sp>
    </p:spTree>
    <p:extLst>
      <p:ext uri="{BB962C8B-B14F-4D97-AF65-F5344CB8AC3E}">
        <p14:creationId xmlns:p14="http://schemas.microsoft.com/office/powerpoint/2010/main" val="326207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pic>
        <p:nvPicPr>
          <p:cNvPr id="7" name="תמונה 6">
            <a:extLst>
              <a:ext uri="{FF2B5EF4-FFF2-40B4-BE49-F238E27FC236}">
                <a16:creationId xmlns:a16="http://schemas.microsoft.com/office/drawing/2014/main" id="{047562D7-5C59-E1F0-C153-BE6F2F1E7CAD}"/>
              </a:ext>
            </a:extLst>
          </p:cNvPr>
          <p:cNvPicPr>
            <a:picLocks noChangeAspect="1"/>
          </p:cNvPicPr>
          <p:nvPr/>
        </p:nvPicPr>
        <p:blipFill>
          <a:blip r:embed="rId2"/>
          <a:stretch>
            <a:fillRect/>
          </a:stretch>
        </p:blipFill>
        <p:spPr>
          <a:xfrm>
            <a:off x="5368413" y="2796259"/>
            <a:ext cx="4937988" cy="3821867"/>
          </a:xfrm>
          <a:prstGeom prst="rect">
            <a:avLst/>
          </a:prstGeom>
        </p:spPr>
      </p:pic>
      <p:sp>
        <p:nvSpPr>
          <p:cNvPr id="6" name="תיבת טקסט 5">
            <a:extLst>
              <a:ext uri="{FF2B5EF4-FFF2-40B4-BE49-F238E27FC236}">
                <a16:creationId xmlns:a16="http://schemas.microsoft.com/office/drawing/2014/main" id="{E110DD80-FB9F-45E0-4B5A-7957E7683943}"/>
              </a:ext>
            </a:extLst>
          </p:cNvPr>
          <p:cNvSpPr txBox="1"/>
          <p:nvPr/>
        </p:nvSpPr>
        <p:spPr>
          <a:xfrm>
            <a:off x="1597740" y="337237"/>
            <a:ext cx="7836310" cy="1015663"/>
          </a:xfrm>
          <a:prstGeom prst="rect">
            <a:avLst/>
          </a:prstGeom>
          <a:noFill/>
        </p:spPr>
        <p:txBody>
          <a:bodyPr wrap="square" rtlCol="1">
            <a:spAutoFit/>
          </a:bodyPr>
          <a:lstStyle/>
          <a:p>
            <a:r>
              <a:rPr lang="en-US" sz="6000" dirty="0">
                <a:latin typeface="Algerian" panose="04020705040A02060702" pitchFamily="82" charset="0"/>
              </a:rPr>
              <a:t>Metrics comparing</a:t>
            </a:r>
            <a:endParaRPr lang="he-IL" sz="6000" dirty="0">
              <a:latin typeface="Algerian" panose="04020705040A02060702" pitchFamily="82" charset="0"/>
            </a:endParaRPr>
          </a:p>
        </p:txBody>
      </p:sp>
      <p:sp>
        <p:nvSpPr>
          <p:cNvPr id="8" name="תיבת טקסט 7">
            <a:extLst>
              <a:ext uri="{FF2B5EF4-FFF2-40B4-BE49-F238E27FC236}">
                <a16:creationId xmlns:a16="http://schemas.microsoft.com/office/drawing/2014/main" id="{15B52ACA-37BE-6747-A072-A955B67FB476}"/>
              </a:ext>
            </a:extLst>
          </p:cNvPr>
          <p:cNvSpPr txBox="1"/>
          <p:nvPr/>
        </p:nvSpPr>
        <p:spPr>
          <a:xfrm>
            <a:off x="983052" y="1477779"/>
            <a:ext cx="6304901" cy="1569660"/>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As you can see when it comes to a COVID-19 patient there is even higher accuracy, which indicates the reliability and suitability of the model for the desired case</a:t>
            </a:r>
          </a:p>
        </p:txBody>
      </p:sp>
    </p:spTree>
    <p:extLst>
      <p:ext uri="{BB962C8B-B14F-4D97-AF65-F5344CB8AC3E}">
        <p14:creationId xmlns:p14="http://schemas.microsoft.com/office/powerpoint/2010/main" val="411594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6" name="תיבת טקסט 5">
            <a:extLst>
              <a:ext uri="{FF2B5EF4-FFF2-40B4-BE49-F238E27FC236}">
                <a16:creationId xmlns:a16="http://schemas.microsoft.com/office/drawing/2014/main" id="{E110DD80-FB9F-45E0-4B5A-7957E7683943}"/>
              </a:ext>
            </a:extLst>
          </p:cNvPr>
          <p:cNvSpPr txBox="1"/>
          <p:nvPr/>
        </p:nvSpPr>
        <p:spPr>
          <a:xfrm>
            <a:off x="1597740" y="337237"/>
            <a:ext cx="8460660" cy="1015663"/>
          </a:xfrm>
          <a:prstGeom prst="rect">
            <a:avLst/>
          </a:prstGeom>
          <a:noFill/>
        </p:spPr>
        <p:txBody>
          <a:bodyPr wrap="square" rtlCol="1">
            <a:spAutoFit/>
          </a:bodyPr>
          <a:lstStyle/>
          <a:p>
            <a:r>
              <a:rPr lang="en-US" sz="6000" dirty="0">
                <a:latin typeface="Algerian" panose="04020705040A02060702" pitchFamily="82" charset="0"/>
              </a:rPr>
              <a:t>data augmentation</a:t>
            </a:r>
            <a:endParaRPr lang="he-IL" sz="6000" dirty="0">
              <a:latin typeface="Algerian" panose="04020705040A02060702" pitchFamily="82" charset="0"/>
            </a:endParaRPr>
          </a:p>
        </p:txBody>
      </p:sp>
      <p:sp>
        <p:nvSpPr>
          <p:cNvPr id="8" name="תיבת טקסט 7">
            <a:extLst>
              <a:ext uri="{FF2B5EF4-FFF2-40B4-BE49-F238E27FC236}">
                <a16:creationId xmlns:a16="http://schemas.microsoft.com/office/drawing/2014/main" id="{15B52ACA-37BE-6747-A072-A955B67FB476}"/>
              </a:ext>
            </a:extLst>
          </p:cNvPr>
          <p:cNvSpPr txBox="1"/>
          <p:nvPr/>
        </p:nvSpPr>
        <p:spPr>
          <a:xfrm>
            <a:off x="983052" y="1477779"/>
            <a:ext cx="9920922" cy="4154984"/>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In an attempt to improve the model's score, we implemented data augmentation techniques such as rescaling, rotation, shear, and zoom. This was motivated by the fact that the current dataset primarily consists of frontal chest X-ray images with similar appearances.</a:t>
            </a:r>
          </a:p>
          <a:p>
            <a:pPr marL="285750" indent="-285750">
              <a:buFont typeface="Arial" panose="020B0604020202020204" pitchFamily="34" charset="0"/>
              <a:buChar char="•"/>
            </a:pPr>
            <a:endParaRPr lang="en-US" sz="2400" dirty="0">
              <a:latin typeface="Assistant SemiBold" pitchFamily="2" charset="-79"/>
              <a:cs typeface="Assistant SemiBold" pitchFamily="2" charset="-79"/>
            </a:endParaRPr>
          </a:p>
          <a:p>
            <a:pPr marL="285750" indent="-285750">
              <a:buFont typeface="Arial" panose="020B0604020202020204" pitchFamily="34" charset="0"/>
              <a:buChar char="•"/>
            </a:pPr>
            <a:r>
              <a:rPr lang="en-US" sz="2400" dirty="0">
                <a:latin typeface="Assistant SemiBold" pitchFamily="2" charset="-79"/>
                <a:cs typeface="Assistant SemiBold" pitchFamily="2" charset="-79"/>
              </a:rPr>
              <a:t>While training with these augmented samples didn't lead to a performance increase, it's reassuring to know that, according to our understanding, X-ray institutes capture chest X-rays in a standardized position and orientation.</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This suggests that the original dataset, despite its lack of variety, possesses sufficient reliability.</a:t>
            </a:r>
          </a:p>
        </p:txBody>
      </p:sp>
    </p:spTree>
    <p:extLst>
      <p:ext uri="{BB962C8B-B14F-4D97-AF65-F5344CB8AC3E}">
        <p14:creationId xmlns:p14="http://schemas.microsoft.com/office/powerpoint/2010/main" val="402715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6" name="תיבת טקסט 5">
            <a:extLst>
              <a:ext uri="{FF2B5EF4-FFF2-40B4-BE49-F238E27FC236}">
                <a16:creationId xmlns:a16="http://schemas.microsoft.com/office/drawing/2014/main" id="{E110DD80-FB9F-45E0-4B5A-7957E7683943}"/>
              </a:ext>
            </a:extLst>
          </p:cNvPr>
          <p:cNvSpPr txBox="1"/>
          <p:nvPr/>
        </p:nvSpPr>
        <p:spPr>
          <a:xfrm>
            <a:off x="1597740" y="337237"/>
            <a:ext cx="7836310" cy="1015663"/>
          </a:xfrm>
          <a:prstGeom prst="rect">
            <a:avLst/>
          </a:prstGeom>
          <a:noFill/>
        </p:spPr>
        <p:txBody>
          <a:bodyPr wrap="square" rtlCol="1">
            <a:spAutoFit/>
          </a:bodyPr>
          <a:lstStyle/>
          <a:p>
            <a:r>
              <a:rPr lang="en-US" sz="6000" dirty="0">
                <a:latin typeface="Algerian" panose="04020705040A02060702" pitchFamily="82" charset="0"/>
              </a:rPr>
              <a:t>conclusions</a:t>
            </a:r>
            <a:endParaRPr lang="he-IL" sz="6000" dirty="0">
              <a:latin typeface="Algerian" panose="04020705040A02060702" pitchFamily="82" charset="0"/>
            </a:endParaRPr>
          </a:p>
        </p:txBody>
      </p:sp>
      <p:sp>
        <p:nvSpPr>
          <p:cNvPr id="8" name="תיבת טקסט 7">
            <a:extLst>
              <a:ext uri="{FF2B5EF4-FFF2-40B4-BE49-F238E27FC236}">
                <a16:creationId xmlns:a16="http://schemas.microsoft.com/office/drawing/2014/main" id="{15B52ACA-37BE-6747-A072-A955B67FB476}"/>
              </a:ext>
            </a:extLst>
          </p:cNvPr>
          <p:cNvSpPr txBox="1"/>
          <p:nvPr/>
        </p:nvSpPr>
        <p:spPr>
          <a:xfrm>
            <a:off x="983052" y="1477779"/>
            <a:ext cx="9144174" cy="3416320"/>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As you can see, the use of a convolutional network in our model provides an almost complete prediction of Covid-19 among patients who came for a chest x-ray.</a:t>
            </a:r>
            <a:endParaRPr lang="he-IL" sz="2400" dirty="0">
              <a:latin typeface="Assistant SemiBold" pitchFamily="2" charset="-79"/>
              <a:cs typeface="Assistant SemiBold" pitchFamily="2" charset="-79"/>
            </a:endParaRPr>
          </a:p>
          <a:p>
            <a:pPr marL="285750" indent="-285750">
              <a:buFont typeface="Arial" panose="020B0604020202020204" pitchFamily="34" charset="0"/>
              <a:buChar char="•"/>
            </a:pPr>
            <a:r>
              <a:rPr lang="en-US" sz="2400" dirty="0">
                <a:latin typeface="Assistant SemiBold" pitchFamily="2" charset="-79"/>
                <a:cs typeface="Assistant SemiBold" pitchFamily="2" charset="-79"/>
              </a:rPr>
              <a:t>In this problem, and in many other problems, just as it is necessary to deepen the level of learning to several layers, it is necessary not to go too deep, thus not only to burden the complexity of the model, but inclining it to learn of data that does not help to solve the problem, and to use simple methods to reduce the dimensions required for the problem.</a:t>
            </a:r>
          </a:p>
        </p:txBody>
      </p:sp>
    </p:spTree>
    <p:extLst>
      <p:ext uri="{BB962C8B-B14F-4D97-AF65-F5344CB8AC3E}">
        <p14:creationId xmlns:p14="http://schemas.microsoft.com/office/powerpoint/2010/main" val="344401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D3976E45-3ACB-C6CD-8FDB-D5D41397BA75}"/>
              </a:ext>
            </a:extLst>
          </p:cNvPr>
          <p:cNvSpPr txBox="1"/>
          <p:nvPr/>
        </p:nvSpPr>
        <p:spPr>
          <a:xfrm>
            <a:off x="1730477" y="383458"/>
            <a:ext cx="5515897" cy="1015663"/>
          </a:xfrm>
          <a:prstGeom prst="rect">
            <a:avLst/>
          </a:prstGeom>
          <a:noFill/>
        </p:spPr>
        <p:txBody>
          <a:bodyPr wrap="square" rtlCol="1">
            <a:spAutoFit/>
          </a:bodyPr>
          <a:lstStyle/>
          <a:p>
            <a:r>
              <a:rPr lang="en-US" sz="6000" dirty="0">
                <a:latin typeface="Algerian" panose="04020705040A02060702" pitchFamily="82" charset="0"/>
              </a:rPr>
              <a:t>Introduction</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C55E00D4-B143-3B2A-5999-DFFBC0962EE7}"/>
              </a:ext>
            </a:extLst>
          </p:cNvPr>
          <p:cNvSpPr txBox="1"/>
          <p:nvPr/>
        </p:nvSpPr>
        <p:spPr>
          <a:xfrm>
            <a:off x="1573161" y="1759974"/>
            <a:ext cx="9379974" cy="3785652"/>
          </a:xfrm>
          <a:prstGeom prst="rect">
            <a:avLst/>
          </a:prstGeom>
          <a:noFill/>
        </p:spPr>
        <p:txBody>
          <a:bodyPr wrap="square" rtlCol="1">
            <a:spAutoFit/>
          </a:bodyPr>
          <a:lstStyle/>
          <a:p>
            <a:pPr marL="285750" indent="-285750">
              <a:buFont typeface="Arial" panose="020B0604020202020204" pitchFamily="34" charset="0"/>
              <a:buChar char="•"/>
            </a:pPr>
            <a:r>
              <a:rPr lang="en-US" sz="2400" b="0" i="0" u="none" strike="noStrike" baseline="0" dirty="0">
                <a:latin typeface="Assistant SemiBold" pitchFamily="2" charset="-79"/>
                <a:cs typeface="Assistant SemiBold" pitchFamily="2" charset="-79"/>
              </a:rPr>
              <a:t>This project focuses on classifying chest X-ray images into three categories:</a:t>
            </a:r>
          </a:p>
          <a:p>
            <a:pPr marL="800100" lvl="1" indent="-342900">
              <a:buAutoNum type="arabicPeriod"/>
            </a:pPr>
            <a:r>
              <a:rPr lang="en-US" sz="2400" b="0" i="0" u="none" strike="noStrike" baseline="0" dirty="0">
                <a:latin typeface="Assistant SemiBold" pitchFamily="2" charset="-79"/>
                <a:cs typeface="Assistant SemiBold" pitchFamily="2" charset="-79"/>
              </a:rPr>
              <a:t>COVID-19</a:t>
            </a:r>
          </a:p>
          <a:p>
            <a:pPr marL="800100" lvl="1" indent="-342900">
              <a:buAutoNum type="arabicPeriod"/>
            </a:pPr>
            <a:r>
              <a:rPr lang="en-US" sz="2400" b="0" i="0" u="none" strike="noStrike" baseline="0" dirty="0">
                <a:latin typeface="Assistant SemiBold" pitchFamily="2" charset="-79"/>
                <a:cs typeface="Assistant SemiBold" pitchFamily="2" charset="-79"/>
              </a:rPr>
              <a:t>viral pneumonia</a:t>
            </a:r>
          </a:p>
          <a:p>
            <a:pPr marL="800100" lvl="1" indent="-342900">
              <a:buAutoNum type="arabicPeriod"/>
            </a:pPr>
            <a:r>
              <a:rPr lang="en-US" sz="2400" b="0" i="0" u="none" strike="noStrike" baseline="0" dirty="0">
                <a:latin typeface="Assistant SemiBold" pitchFamily="2" charset="-79"/>
                <a:cs typeface="Assistant SemiBold" pitchFamily="2" charset="-79"/>
              </a:rPr>
              <a:t>healthy people</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Chest X-ray classification plays a vital role in diagnosing respiratory diseases, especially during pandemics like COVID-19.</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 This project aims to develop a reliable CNN model that will overcome ML model scores and will be capable of accurately categorizing chest X-ray images into relevant classes.</a:t>
            </a:r>
            <a:endParaRPr lang="he-IL" sz="2400" dirty="0">
              <a:latin typeface="Assistant SemiBold" pitchFamily="2" charset="-79"/>
              <a:cs typeface="Assistant SemiBold" pitchFamily="2" charset="-79"/>
            </a:endParaRPr>
          </a:p>
        </p:txBody>
      </p:sp>
    </p:spTree>
    <p:extLst>
      <p:ext uri="{BB962C8B-B14F-4D97-AF65-F5344CB8AC3E}">
        <p14:creationId xmlns:p14="http://schemas.microsoft.com/office/powerpoint/2010/main" val="194926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FE1C8878-626F-083E-7937-B582FF3DD14D}"/>
              </a:ext>
            </a:extLst>
          </p:cNvPr>
          <p:cNvSpPr txBox="1"/>
          <p:nvPr/>
        </p:nvSpPr>
        <p:spPr>
          <a:xfrm>
            <a:off x="1730477" y="383458"/>
            <a:ext cx="10019071" cy="1015663"/>
          </a:xfrm>
          <a:prstGeom prst="rect">
            <a:avLst/>
          </a:prstGeom>
          <a:noFill/>
        </p:spPr>
        <p:txBody>
          <a:bodyPr wrap="square" rtlCol="1">
            <a:spAutoFit/>
          </a:bodyPr>
          <a:lstStyle/>
          <a:p>
            <a:r>
              <a:rPr lang="en-US" sz="6000" dirty="0">
                <a:latin typeface="Algerian" panose="04020705040A02060702" pitchFamily="82" charset="0"/>
              </a:rPr>
              <a:t>Getting know the data</a:t>
            </a:r>
            <a:endParaRPr lang="he-IL" sz="6000" dirty="0">
              <a:latin typeface="Algerian" panose="04020705040A02060702" pitchFamily="82" charset="0"/>
            </a:endParaRPr>
          </a:p>
        </p:txBody>
      </p:sp>
      <p:sp>
        <p:nvSpPr>
          <p:cNvPr id="8" name="תיבת טקסט 7">
            <a:extLst>
              <a:ext uri="{FF2B5EF4-FFF2-40B4-BE49-F238E27FC236}">
                <a16:creationId xmlns:a16="http://schemas.microsoft.com/office/drawing/2014/main" id="{C805686D-96BD-F9A2-B56C-962E6B4A93B0}"/>
              </a:ext>
            </a:extLst>
          </p:cNvPr>
          <p:cNvSpPr txBox="1"/>
          <p:nvPr/>
        </p:nvSpPr>
        <p:spPr>
          <a:xfrm>
            <a:off x="1546589" y="1536959"/>
            <a:ext cx="7357782" cy="1938992"/>
          </a:xfrm>
          <a:prstGeom prst="rect">
            <a:avLst/>
          </a:prstGeom>
          <a:noFill/>
        </p:spPr>
        <p:txBody>
          <a:bodyPr wrap="square" rtlCol="1">
            <a:spAutoFit/>
          </a:bodyPr>
          <a:lstStyle/>
          <a:p>
            <a:pPr marL="285750" indent="-285750">
              <a:buFont typeface="Arial" panose="020B0604020202020204" pitchFamily="34" charset="0"/>
              <a:buChar char="•"/>
            </a:pPr>
            <a:r>
              <a:rPr lang="en-US" sz="2400" b="0" i="0" u="none" strike="noStrike" baseline="0" dirty="0">
                <a:latin typeface="Assistant SemiBold" pitchFamily="2" charset="-79"/>
                <a:cs typeface="Assistant SemiBold" pitchFamily="2" charset="-79"/>
              </a:rPr>
              <a:t>This Data is organized in 2 folders which are separated to its label into different folders for each cluster.</a:t>
            </a:r>
          </a:p>
          <a:p>
            <a:pPr marL="285750" indent="-285750">
              <a:buFont typeface="Arial" panose="020B0604020202020204" pitchFamily="34" charset="0"/>
              <a:buChar char="•"/>
            </a:pPr>
            <a:r>
              <a:rPr lang="en-US" sz="2400" dirty="0">
                <a:latin typeface="Assistant SemiBold" pitchFamily="2" charset="-79"/>
                <a:cs typeface="Assistant SemiBold" pitchFamily="2" charset="-79"/>
              </a:rPr>
              <a:t>We extracted the images by iterating the folders and append it to lists.</a:t>
            </a:r>
            <a:endParaRPr lang="he-IL" sz="2400" dirty="0">
              <a:latin typeface="Assistant SemiBold" pitchFamily="2" charset="-79"/>
              <a:cs typeface="Assistant SemiBold" pitchFamily="2" charset="-79"/>
            </a:endParaRPr>
          </a:p>
        </p:txBody>
      </p:sp>
      <p:grpSp>
        <p:nvGrpSpPr>
          <p:cNvPr id="19" name="קבוצה 18">
            <a:extLst>
              <a:ext uri="{FF2B5EF4-FFF2-40B4-BE49-F238E27FC236}">
                <a16:creationId xmlns:a16="http://schemas.microsoft.com/office/drawing/2014/main" id="{0FA264E6-7F1B-6B1C-2781-4E60D4826FDE}"/>
              </a:ext>
            </a:extLst>
          </p:cNvPr>
          <p:cNvGrpSpPr/>
          <p:nvPr/>
        </p:nvGrpSpPr>
        <p:grpSpPr>
          <a:xfrm>
            <a:off x="9139083" y="1399121"/>
            <a:ext cx="2816942" cy="5131562"/>
            <a:chOff x="8932606" y="1399121"/>
            <a:chExt cx="2816942" cy="5131562"/>
          </a:xfrm>
        </p:grpSpPr>
        <p:pic>
          <p:nvPicPr>
            <p:cNvPr id="7" name="תמונה 6">
              <a:extLst>
                <a:ext uri="{FF2B5EF4-FFF2-40B4-BE49-F238E27FC236}">
                  <a16:creationId xmlns:a16="http://schemas.microsoft.com/office/drawing/2014/main" id="{96308350-1D1B-358A-CBE2-139BAAB30022}"/>
                </a:ext>
              </a:extLst>
            </p:cNvPr>
            <p:cNvPicPr>
              <a:picLocks noChangeAspect="1"/>
            </p:cNvPicPr>
            <p:nvPr/>
          </p:nvPicPr>
          <p:blipFill>
            <a:blip r:embed="rId2"/>
            <a:stretch>
              <a:fillRect/>
            </a:stretch>
          </p:blipFill>
          <p:spPr>
            <a:xfrm>
              <a:off x="8932606" y="1399121"/>
              <a:ext cx="2816942" cy="5131562"/>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דיו 8">
                  <a:extLst>
                    <a:ext uri="{FF2B5EF4-FFF2-40B4-BE49-F238E27FC236}">
                      <a16:creationId xmlns:a16="http://schemas.microsoft.com/office/drawing/2014/main" id="{4AE1887E-90EB-D61A-7951-F5C205579B2C}"/>
                    </a:ext>
                  </a:extLst>
                </p14:cNvPr>
                <p14:cNvContentPartPr/>
                <p14:nvPr/>
              </p14:nvContentPartPr>
              <p14:xfrm>
                <a:off x="9124490" y="1503588"/>
                <a:ext cx="588960" cy="20520"/>
              </p14:xfrm>
            </p:contentPart>
          </mc:Choice>
          <mc:Fallback>
            <p:pic>
              <p:nvPicPr>
                <p:cNvPr id="9" name="דיו 8">
                  <a:extLst>
                    <a:ext uri="{FF2B5EF4-FFF2-40B4-BE49-F238E27FC236}">
                      <a16:creationId xmlns:a16="http://schemas.microsoft.com/office/drawing/2014/main" id="{4AE1887E-90EB-D61A-7951-F5C205579B2C}"/>
                    </a:ext>
                  </a:extLst>
                </p:cNvPr>
                <p:cNvPicPr/>
                <p:nvPr/>
              </p:nvPicPr>
              <p:blipFill>
                <a:blip r:embed="rId4"/>
                <a:stretch>
                  <a:fillRect/>
                </a:stretch>
              </p:blipFill>
              <p:spPr>
                <a:xfrm>
                  <a:off x="9070490" y="1395588"/>
                  <a:ext cx="6966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דיו 9">
                  <a:extLst>
                    <a:ext uri="{FF2B5EF4-FFF2-40B4-BE49-F238E27FC236}">
                      <a16:creationId xmlns:a16="http://schemas.microsoft.com/office/drawing/2014/main" id="{7C9D3979-9B21-DEA0-2485-2A7648BF3474}"/>
                    </a:ext>
                  </a:extLst>
                </p14:cNvPr>
                <p14:cNvContentPartPr/>
                <p14:nvPr/>
              </p14:nvContentPartPr>
              <p14:xfrm>
                <a:off x="9202970" y="2585748"/>
                <a:ext cx="451800" cy="360"/>
              </p14:xfrm>
            </p:contentPart>
          </mc:Choice>
          <mc:Fallback>
            <p:pic>
              <p:nvPicPr>
                <p:cNvPr id="10" name="דיו 9">
                  <a:extLst>
                    <a:ext uri="{FF2B5EF4-FFF2-40B4-BE49-F238E27FC236}">
                      <a16:creationId xmlns:a16="http://schemas.microsoft.com/office/drawing/2014/main" id="{7C9D3979-9B21-DEA0-2485-2A7648BF3474}"/>
                    </a:ext>
                  </a:extLst>
                </p:cNvPr>
                <p:cNvPicPr/>
                <p:nvPr/>
              </p:nvPicPr>
              <p:blipFill>
                <a:blip r:embed="rId6"/>
                <a:stretch>
                  <a:fillRect/>
                </a:stretch>
              </p:blipFill>
              <p:spPr>
                <a:xfrm>
                  <a:off x="9148970" y="2477748"/>
                  <a:ext cx="559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דיו 11">
                  <a:extLst>
                    <a:ext uri="{FF2B5EF4-FFF2-40B4-BE49-F238E27FC236}">
                      <a16:creationId xmlns:a16="http://schemas.microsoft.com/office/drawing/2014/main" id="{ED14C30A-F8BD-D0D9-E2FF-BDFFECB50BE6}"/>
                    </a:ext>
                  </a:extLst>
                </p14:cNvPr>
                <p14:cNvContentPartPr/>
                <p14:nvPr/>
              </p14:nvContentPartPr>
              <p14:xfrm>
                <a:off x="9507890" y="1798499"/>
                <a:ext cx="461160" cy="20520"/>
              </p14:xfrm>
            </p:contentPart>
          </mc:Choice>
          <mc:Fallback>
            <p:pic>
              <p:nvPicPr>
                <p:cNvPr id="12" name="דיו 11">
                  <a:extLst>
                    <a:ext uri="{FF2B5EF4-FFF2-40B4-BE49-F238E27FC236}">
                      <a16:creationId xmlns:a16="http://schemas.microsoft.com/office/drawing/2014/main" id="{ED14C30A-F8BD-D0D9-E2FF-BDFFECB50BE6}"/>
                    </a:ext>
                  </a:extLst>
                </p:cNvPr>
                <p:cNvPicPr/>
                <p:nvPr/>
              </p:nvPicPr>
              <p:blipFill>
                <a:blip r:embed="rId8"/>
                <a:stretch>
                  <a:fillRect/>
                </a:stretch>
              </p:blipFill>
              <p:spPr>
                <a:xfrm>
                  <a:off x="9453890" y="1690859"/>
                  <a:ext cx="5688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דיו 12">
                  <a:extLst>
                    <a:ext uri="{FF2B5EF4-FFF2-40B4-BE49-F238E27FC236}">
                      <a16:creationId xmlns:a16="http://schemas.microsoft.com/office/drawing/2014/main" id="{733152F8-ADB5-33A8-19E5-144D0DF9F3CA}"/>
                    </a:ext>
                  </a:extLst>
                </p14:cNvPr>
                <p14:cNvContentPartPr/>
                <p14:nvPr/>
              </p14:nvContentPartPr>
              <p14:xfrm>
                <a:off x="9488090" y="2054385"/>
                <a:ext cx="530280" cy="11160"/>
              </p14:xfrm>
            </p:contentPart>
          </mc:Choice>
          <mc:Fallback>
            <p:pic>
              <p:nvPicPr>
                <p:cNvPr id="13" name="דיו 12">
                  <a:extLst>
                    <a:ext uri="{FF2B5EF4-FFF2-40B4-BE49-F238E27FC236}">
                      <a16:creationId xmlns:a16="http://schemas.microsoft.com/office/drawing/2014/main" id="{733152F8-ADB5-33A8-19E5-144D0DF9F3CA}"/>
                    </a:ext>
                  </a:extLst>
                </p:cNvPr>
                <p:cNvPicPr/>
                <p:nvPr/>
              </p:nvPicPr>
              <p:blipFill>
                <a:blip r:embed="rId10"/>
                <a:stretch>
                  <a:fillRect/>
                </a:stretch>
              </p:blipFill>
              <p:spPr>
                <a:xfrm>
                  <a:off x="9434450" y="1946745"/>
                  <a:ext cx="6379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דיו 13">
                  <a:extLst>
                    <a:ext uri="{FF2B5EF4-FFF2-40B4-BE49-F238E27FC236}">
                      <a16:creationId xmlns:a16="http://schemas.microsoft.com/office/drawing/2014/main" id="{BAC0C81A-B29B-A924-052E-57C933994B02}"/>
                    </a:ext>
                  </a:extLst>
                </p14:cNvPr>
                <p14:cNvContentPartPr/>
                <p14:nvPr/>
              </p14:nvContentPartPr>
              <p14:xfrm>
                <a:off x="9488090" y="2339508"/>
                <a:ext cx="1110240" cy="10800"/>
              </p14:xfrm>
            </p:contentPart>
          </mc:Choice>
          <mc:Fallback>
            <p:pic>
              <p:nvPicPr>
                <p:cNvPr id="14" name="דיו 13">
                  <a:extLst>
                    <a:ext uri="{FF2B5EF4-FFF2-40B4-BE49-F238E27FC236}">
                      <a16:creationId xmlns:a16="http://schemas.microsoft.com/office/drawing/2014/main" id="{BAC0C81A-B29B-A924-052E-57C933994B02}"/>
                    </a:ext>
                  </a:extLst>
                </p:cNvPr>
                <p:cNvPicPr/>
                <p:nvPr/>
              </p:nvPicPr>
              <p:blipFill>
                <a:blip r:embed="rId12"/>
                <a:stretch>
                  <a:fillRect/>
                </a:stretch>
              </p:blipFill>
              <p:spPr>
                <a:xfrm>
                  <a:off x="9434090" y="2231508"/>
                  <a:ext cx="12178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דיו 14">
                  <a:extLst>
                    <a:ext uri="{FF2B5EF4-FFF2-40B4-BE49-F238E27FC236}">
                      <a16:creationId xmlns:a16="http://schemas.microsoft.com/office/drawing/2014/main" id="{ABAFB188-5AFB-FDE2-F051-FDBCFDC9A3F3}"/>
                    </a:ext>
                  </a:extLst>
                </p14:cNvPr>
                <p14:cNvContentPartPr/>
                <p14:nvPr/>
              </p14:nvContentPartPr>
              <p14:xfrm>
                <a:off x="9458210" y="2929908"/>
                <a:ext cx="451800" cy="360"/>
              </p14:xfrm>
            </p:contentPart>
          </mc:Choice>
          <mc:Fallback>
            <p:pic>
              <p:nvPicPr>
                <p:cNvPr id="15" name="דיו 14">
                  <a:extLst>
                    <a:ext uri="{FF2B5EF4-FFF2-40B4-BE49-F238E27FC236}">
                      <a16:creationId xmlns:a16="http://schemas.microsoft.com/office/drawing/2014/main" id="{ABAFB188-5AFB-FDE2-F051-FDBCFDC9A3F3}"/>
                    </a:ext>
                  </a:extLst>
                </p:cNvPr>
                <p:cNvPicPr/>
                <p:nvPr/>
              </p:nvPicPr>
              <p:blipFill>
                <a:blip r:embed="rId14"/>
                <a:stretch>
                  <a:fillRect/>
                </a:stretch>
              </p:blipFill>
              <p:spPr>
                <a:xfrm>
                  <a:off x="9404570" y="2822268"/>
                  <a:ext cx="559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דיו 15">
                  <a:extLst>
                    <a:ext uri="{FF2B5EF4-FFF2-40B4-BE49-F238E27FC236}">
                      <a16:creationId xmlns:a16="http://schemas.microsoft.com/office/drawing/2014/main" id="{354A3667-FDF7-4BB0-0DC9-B5532CCB211D}"/>
                    </a:ext>
                  </a:extLst>
                </p14:cNvPr>
                <p14:cNvContentPartPr/>
                <p14:nvPr/>
              </p14:nvContentPartPr>
              <p14:xfrm>
                <a:off x="9488090" y="3165708"/>
                <a:ext cx="480960" cy="360"/>
              </p14:xfrm>
            </p:contentPart>
          </mc:Choice>
          <mc:Fallback>
            <p:pic>
              <p:nvPicPr>
                <p:cNvPr id="16" name="דיו 15">
                  <a:extLst>
                    <a:ext uri="{FF2B5EF4-FFF2-40B4-BE49-F238E27FC236}">
                      <a16:creationId xmlns:a16="http://schemas.microsoft.com/office/drawing/2014/main" id="{354A3667-FDF7-4BB0-0DC9-B5532CCB211D}"/>
                    </a:ext>
                  </a:extLst>
                </p:cNvPr>
                <p:cNvPicPr/>
                <p:nvPr/>
              </p:nvPicPr>
              <p:blipFill>
                <a:blip r:embed="rId16"/>
                <a:stretch>
                  <a:fillRect/>
                </a:stretch>
              </p:blipFill>
              <p:spPr>
                <a:xfrm>
                  <a:off x="9434090" y="3058068"/>
                  <a:ext cx="5886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דיו 17">
                  <a:extLst>
                    <a:ext uri="{FF2B5EF4-FFF2-40B4-BE49-F238E27FC236}">
                      <a16:creationId xmlns:a16="http://schemas.microsoft.com/office/drawing/2014/main" id="{1C3AEB66-1263-623F-22C4-D670AEE487BF}"/>
                    </a:ext>
                  </a:extLst>
                </p14:cNvPr>
                <p14:cNvContentPartPr/>
                <p14:nvPr/>
              </p14:nvContentPartPr>
              <p14:xfrm>
                <a:off x="9488090" y="3430308"/>
                <a:ext cx="1100520" cy="30960"/>
              </p14:xfrm>
            </p:contentPart>
          </mc:Choice>
          <mc:Fallback>
            <p:pic>
              <p:nvPicPr>
                <p:cNvPr id="18" name="דיו 17">
                  <a:extLst>
                    <a:ext uri="{FF2B5EF4-FFF2-40B4-BE49-F238E27FC236}">
                      <a16:creationId xmlns:a16="http://schemas.microsoft.com/office/drawing/2014/main" id="{1C3AEB66-1263-623F-22C4-D670AEE487BF}"/>
                    </a:ext>
                  </a:extLst>
                </p:cNvPr>
                <p:cNvPicPr/>
                <p:nvPr/>
              </p:nvPicPr>
              <p:blipFill>
                <a:blip r:embed="rId18"/>
                <a:stretch>
                  <a:fillRect/>
                </a:stretch>
              </p:blipFill>
              <p:spPr>
                <a:xfrm>
                  <a:off x="9434090" y="3322668"/>
                  <a:ext cx="1208160" cy="246600"/>
                </a:xfrm>
                <a:prstGeom prst="rect">
                  <a:avLst/>
                </a:prstGeom>
              </p:spPr>
            </p:pic>
          </mc:Fallback>
        </mc:AlternateContent>
      </p:grpSp>
      <p:pic>
        <p:nvPicPr>
          <p:cNvPr id="21" name="תמונה 20">
            <a:extLst>
              <a:ext uri="{FF2B5EF4-FFF2-40B4-BE49-F238E27FC236}">
                <a16:creationId xmlns:a16="http://schemas.microsoft.com/office/drawing/2014/main" id="{77125A2A-0E9C-A449-A368-41173A76E00E}"/>
              </a:ext>
            </a:extLst>
          </p:cNvPr>
          <p:cNvPicPr>
            <a:picLocks noChangeAspect="1"/>
          </p:cNvPicPr>
          <p:nvPr/>
        </p:nvPicPr>
        <p:blipFill>
          <a:blip r:embed="rId19"/>
          <a:stretch>
            <a:fillRect/>
          </a:stretch>
        </p:blipFill>
        <p:spPr>
          <a:xfrm>
            <a:off x="4703770" y="3329634"/>
            <a:ext cx="4272516" cy="3315886"/>
          </a:xfrm>
          <a:prstGeom prst="rect">
            <a:avLst/>
          </a:prstGeom>
        </p:spPr>
      </p:pic>
    </p:spTree>
    <p:extLst>
      <p:ext uri="{BB962C8B-B14F-4D97-AF65-F5344CB8AC3E}">
        <p14:creationId xmlns:p14="http://schemas.microsoft.com/office/powerpoint/2010/main" val="11612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3195CBA9-52B1-65AF-4BEA-45BD9CA70E31}"/>
              </a:ext>
            </a:extLst>
          </p:cNvPr>
          <p:cNvSpPr txBox="1"/>
          <p:nvPr/>
        </p:nvSpPr>
        <p:spPr>
          <a:xfrm>
            <a:off x="1730477" y="383458"/>
            <a:ext cx="10019071" cy="1015663"/>
          </a:xfrm>
          <a:prstGeom prst="rect">
            <a:avLst/>
          </a:prstGeom>
          <a:noFill/>
        </p:spPr>
        <p:txBody>
          <a:bodyPr wrap="square" rtlCol="1">
            <a:spAutoFit/>
          </a:bodyPr>
          <a:lstStyle/>
          <a:p>
            <a:r>
              <a:rPr lang="en-US" sz="6000" dirty="0">
                <a:latin typeface="Algerian" panose="04020705040A02060702" pitchFamily="82" charset="0"/>
              </a:rPr>
              <a:t>Getting know the data</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44431DAE-DB19-18A7-D141-3F99B546DB5A}"/>
              </a:ext>
            </a:extLst>
          </p:cNvPr>
          <p:cNvSpPr txBox="1"/>
          <p:nvPr/>
        </p:nvSpPr>
        <p:spPr>
          <a:xfrm>
            <a:off x="1546588" y="1536959"/>
            <a:ext cx="9701515" cy="830997"/>
          </a:xfrm>
          <a:prstGeom prst="rect">
            <a:avLst/>
          </a:prstGeom>
          <a:noFill/>
        </p:spPr>
        <p:txBody>
          <a:bodyPr wrap="square" rtlCol="1">
            <a:spAutoFit/>
          </a:bodyPr>
          <a:lstStyle/>
          <a:p>
            <a:pPr marL="285750" indent="-285750">
              <a:buFont typeface="Arial" panose="020B0604020202020204" pitchFamily="34" charset="0"/>
              <a:buChar char="•"/>
            </a:pPr>
            <a:r>
              <a:rPr lang="en-US" sz="2400" b="0" i="0" u="none" strike="noStrike" baseline="0" dirty="0">
                <a:latin typeface="Assistant SemiBold" pitchFamily="2" charset="-79"/>
                <a:cs typeface="Assistant SemiBold" pitchFamily="2" charset="-79"/>
              </a:rPr>
              <a:t>Although The data is a bit biased to the “Covid” cluster, we have enough data such that the model will be able to learn all the labels well</a:t>
            </a:r>
          </a:p>
        </p:txBody>
      </p:sp>
      <p:pic>
        <p:nvPicPr>
          <p:cNvPr id="7" name="תמונה 6">
            <a:extLst>
              <a:ext uri="{FF2B5EF4-FFF2-40B4-BE49-F238E27FC236}">
                <a16:creationId xmlns:a16="http://schemas.microsoft.com/office/drawing/2014/main" id="{4CD502E8-17E9-C8A2-0BFD-EDCAA962994F}"/>
              </a:ext>
            </a:extLst>
          </p:cNvPr>
          <p:cNvPicPr>
            <a:picLocks noChangeAspect="1"/>
          </p:cNvPicPr>
          <p:nvPr/>
        </p:nvPicPr>
        <p:blipFill>
          <a:blip r:embed="rId2"/>
          <a:stretch>
            <a:fillRect/>
          </a:stretch>
        </p:blipFill>
        <p:spPr>
          <a:xfrm>
            <a:off x="2467897" y="2505794"/>
            <a:ext cx="8530558" cy="4120872"/>
          </a:xfrm>
          <a:prstGeom prst="rect">
            <a:avLst/>
          </a:prstGeom>
        </p:spPr>
      </p:pic>
    </p:spTree>
    <p:extLst>
      <p:ext uri="{BB962C8B-B14F-4D97-AF65-F5344CB8AC3E}">
        <p14:creationId xmlns:p14="http://schemas.microsoft.com/office/powerpoint/2010/main" val="216864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3195CBA9-52B1-65AF-4BEA-45BD9CA70E31}"/>
              </a:ext>
            </a:extLst>
          </p:cNvPr>
          <p:cNvSpPr txBox="1"/>
          <p:nvPr/>
        </p:nvSpPr>
        <p:spPr>
          <a:xfrm>
            <a:off x="1730477" y="383458"/>
            <a:ext cx="10019071" cy="1015663"/>
          </a:xfrm>
          <a:prstGeom prst="rect">
            <a:avLst/>
          </a:prstGeom>
          <a:noFill/>
        </p:spPr>
        <p:txBody>
          <a:bodyPr wrap="square" rtlCol="1">
            <a:spAutoFit/>
          </a:bodyPr>
          <a:lstStyle/>
          <a:p>
            <a:r>
              <a:rPr lang="en-US" sz="6000" dirty="0">
                <a:latin typeface="Algerian" panose="04020705040A02060702" pitchFamily="82" charset="0"/>
              </a:rPr>
              <a:t>Getting know the data</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44431DAE-DB19-18A7-D141-3F99B546DB5A}"/>
              </a:ext>
            </a:extLst>
          </p:cNvPr>
          <p:cNvSpPr txBox="1"/>
          <p:nvPr/>
        </p:nvSpPr>
        <p:spPr>
          <a:xfrm>
            <a:off x="1546589" y="1536959"/>
            <a:ext cx="8551140" cy="461665"/>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In addition we noticed the sizes of the images are different </a:t>
            </a:r>
            <a:endParaRPr lang="he-IL" sz="2400" dirty="0">
              <a:latin typeface="Assistant SemiBold" pitchFamily="2" charset="-79"/>
              <a:cs typeface="Assistant SemiBold" pitchFamily="2" charset="-79"/>
            </a:endParaRPr>
          </a:p>
        </p:txBody>
      </p:sp>
      <p:pic>
        <p:nvPicPr>
          <p:cNvPr id="8" name="תמונה 7">
            <a:extLst>
              <a:ext uri="{FF2B5EF4-FFF2-40B4-BE49-F238E27FC236}">
                <a16:creationId xmlns:a16="http://schemas.microsoft.com/office/drawing/2014/main" id="{84CC1A83-1A6C-2C67-61B8-2D4D77F76E27}"/>
              </a:ext>
            </a:extLst>
          </p:cNvPr>
          <p:cNvPicPr>
            <a:picLocks noChangeAspect="1"/>
          </p:cNvPicPr>
          <p:nvPr/>
        </p:nvPicPr>
        <p:blipFill rotWithShape="1">
          <a:blip r:embed="rId2"/>
          <a:srcRect l="25535" r="418" b="51087"/>
          <a:stretch/>
        </p:blipFill>
        <p:spPr>
          <a:xfrm>
            <a:off x="688259" y="2410171"/>
            <a:ext cx="11200270" cy="3629776"/>
          </a:xfrm>
          <a:prstGeom prst="rect">
            <a:avLst/>
          </a:prstGeom>
        </p:spPr>
      </p:pic>
    </p:spTree>
    <p:extLst>
      <p:ext uri="{BB962C8B-B14F-4D97-AF65-F5344CB8AC3E}">
        <p14:creationId xmlns:p14="http://schemas.microsoft.com/office/powerpoint/2010/main" val="327615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B6528FC6-C4FE-94D8-D8D7-A53B29F6DE64}"/>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Pre-Processing</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04A678A1-AB41-BF6C-B60B-CD9219E817A1}"/>
              </a:ext>
            </a:extLst>
          </p:cNvPr>
          <p:cNvSpPr txBox="1"/>
          <p:nvPr/>
        </p:nvSpPr>
        <p:spPr>
          <a:xfrm>
            <a:off x="1546589" y="1536959"/>
            <a:ext cx="7357782" cy="1200329"/>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During the loading of the images, we implemented a preprocessing function to convert all the images to the same size and the same scale</a:t>
            </a:r>
            <a:endParaRPr lang="he-IL" sz="2400" dirty="0">
              <a:latin typeface="Assistant SemiBold" pitchFamily="2" charset="-79"/>
              <a:cs typeface="Assistant SemiBold" pitchFamily="2" charset="-79"/>
            </a:endParaRPr>
          </a:p>
        </p:txBody>
      </p:sp>
      <p:pic>
        <p:nvPicPr>
          <p:cNvPr id="7" name="תמונה 6">
            <a:extLst>
              <a:ext uri="{FF2B5EF4-FFF2-40B4-BE49-F238E27FC236}">
                <a16:creationId xmlns:a16="http://schemas.microsoft.com/office/drawing/2014/main" id="{B78E5936-69B0-5B31-8594-8F97902CBDAD}"/>
              </a:ext>
            </a:extLst>
          </p:cNvPr>
          <p:cNvPicPr>
            <a:picLocks noChangeAspect="1"/>
          </p:cNvPicPr>
          <p:nvPr/>
        </p:nvPicPr>
        <p:blipFill>
          <a:blip r:embed="rId2"/>
          <a:stretch>
            <a:fillRect/>
          </a:stretch>
        </p:blipFill>
        <p:spPr>
          <a:xfrm>
            <a:off x="4949545" y="2789076"/>
            <a:ext cx="6018639" cy="1194677"/>
          </a:xfrm>
          <a:prstGeom prst="rect">
            <a:avLst/>
          </a:prstGeom>
        </p:spPr>
      </p:pic>
      <p:sp>
        <p:nvSpPr>
          <p:cNvPr id="8" name="תיבת טקסט 7">
            <a:extLst>
              <a:ext uri="{FF2B5EF4-FFF2-40B4-BE49-F238E27FC236}">
                <a16:creationId xmlns:a16="http://schemas.microsoft.com/office/drawing/2014/main" id="{F12BD210-8E62-7AE1-4DDE-B729D9BD5815}"/>
              </a:ext>
            </a:extLst>
          </p:cNvPr>
          <p:cNvSpPr txBox="1"/>
          <p:nvPr/>
        </p:nvSpPr>
        <p:spPr>
          <a:xfrm>
            <a:off x="1513437" y="4035541"/>
            <a:ext cx="9214817" cy="461665"/>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Afterwards we separated them into Numpy correspondence arrays</a:t>
            </a:r>
            <a:endParaRPr lang="he-IL" sz="2400" dirty="0">
              <a:latin typeface="Assistant SemiBold" pitchFamily="2" charset="-79"/>
              <a:cs typeface="Assistant SemiBold" pitchFamily="2" charset="-79"/>
            </a:endParaRPr>
          </a:p>
        </p:txBody>
      </p:sp>
      <p:pic>
        <p:nvPicPr>
          <p:cNvPr id="10" name="תמונה 9">
            <a:extLst>
              <a:ext uri="{FF2B5EF4-FFF2-40B4-BE49-F238E27FC236}">
                <a16:creationId xmlns:a16="http://schemas.microsoft.com/office/drawing/2014/main" id="{F400DBE7-978A-B429-0E8C-4AF44DF7EBF6}"/>
              </a:ext>
            </a:extLst>
          </p:cNvPr>
          <p:cNvPicPr>
            <a:picLocks noChangeAspect="1"/>
          </p:cNvPicPr>
          <p:nvPr/>
        </p:nvPicPr>
        <p:blipFill>
          <a:blip r:embed="rId3"/>
          <a:stretch>
            <a:fillRect/>
          </a:stretch>
        </p:blipFill>
        <p:spPr>
          <a:xfrm>
            <a:off x="2238838" y="4561473"/>
            <a:ext cx="8489416" cy="2141406"/>
          </a:xfrm>
          <a:prstGeom prst="rect">
            <a:avLst/>
          </a:prstGeom>
        </p:spPr>
      </p:pic>
    </p:spTree>
    <p:extLst>
      <p:ext uri="{BB962C8B-B14F-4D97-AF65-F5344CB8AC3E}">
        <p14:creationId xmlns:p14="http://schemas.microsoft.com/office/powerpoint/2010/main" val="41025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AC26C2BE-C198-A9C4-A1B9-1CFC7ADCFE57}"/>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Pre-Processing</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CAA4D573-4CC0-26FE-1716-EFB3FCAF405E}"/>
              </a:ext>
            </a:extLst>
          </p:cNvPr>
          <p:cNvSpPr txBox="1"/>
          <p:nvPr/>
        </p:nvSpPr>
        <p:spPr>
          <a:xfrm>
            <a:off x="762000" y="1340871"/>
            <a:ext cx="7357782" cy="461665"/>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And made sure the training data would shuffle</a:t>
            </a:r>
          </a:p>
        </p:txBody>
      </p:sp>
      <p:pic>
        <p:nvPicPr>
          <p:cNvPr id="7" name="תמונה 6">
            <a:extLst>
              <a:ext uri="{FF2B5EF4-FFF2-40B4-BE49-F238E27FC236}">
                <a16:creationId xmlns:a16="http://schemas.microsoft.com/office/drawing/2014/main" id="{177E6C77-49CF-6238-8EA4-C3F9A2E74452}"/>
              </a:ext>
            </a:extLst>
          </p:cNvPr>
          <p:cNvPicPr>
            <a:picLocks noChangeAspect="1"/>
          </p:cNvPicPr>
          <p:nvPr/>
        </p:nvPicPr>
        <p:blipFill>
          <a:blip r:embed="rId2"/>
          <a:stretch>
            <a:fillRect/>
          </a:stretch>
        </p:blipFill>
        <p:spPr>
          <a:xfrm>
            <a:off x="606040" y="1787926"/>
            <a:ext cx="9236050" cy="1601627"/>
          </a:xfrm>
          <a:prstGeom prst="rect">
            <a:avLst/>
          </a:prstGeom>
        </p:spPr>
      </p:pic>
      <p:pic>
        <p:nvPicPr>
          <p:cNvPr id="9" name="תמונה 8">
            <a:extLst>
              <a:ext uri="{FF2B5EF4-FFF2-40B4-BE49-F238E27FC236}">
                <a16:creationId xmlns:a16="http://schemas.microsoft.com/office/drawing/2014/main" id="{6E5CC9D3-8CDD-E4AC-439F-3E277810B93F}"/>
              </a:ext>
            </a:extLst>
          </p:cNvPr>
          <p:cNvPicPr>
            <a:picLocks noChangeAspect="1"/>
          </p:cNvPicPr>
          <p:nvPr/>
        </p:nvPicPr>
        <p:blipFill rotWithShape="1">
          <a:blip r:embed="rId3"/>
          <a:srcRect t="12694" r="62768" b="51084"/>
          <a:stretch/>
        </p:blipFill>
        <p:spPr>
          <a:xfrm>
            <a:off x="3835421" y="4023527"/>
            <a:ext cx="2459273" cy="1884116"/>
          </a:xfrm>
          <a:prstGeom prst="rect">
            <a:avLst/>
          </a:prstGeom>
        </p:spPr>
      </p:pic>
      <p:sp>
        <p:nvSpPr>
          <p:cNvPr id="12" name="תיבת טקסט 11">
            <a:extLst>
              <a:ext uri="{FF2B5EF4-FFF2-40B4-BE49-F238E27FC236}">
                <a16:creationId xmlns:a16="http://schemas.microsoft.com/office/drawing/2014/main" id="{38BAF4A8-AA1D-7425-185E-75C4735D710A}"/>
              </a:ext>
            </a:extLst>
          </p:cNvPr>
          <p:cNvSpPr txBox="1"/>
          <p:nvPr/>
        </p:nvSpPr>
        <p:spPr>
          <a:xfrm>
            <a:off x="606040" y="3459729"/>
            <a:ext cx="11438475" cy="461665"/>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Creating a Pandas Data Frames – (251 samples in the training set, and 66 in test set)</a:t>
            </a:r>
            <a:endParaRPr lang="he-IL" sz="2400" dirty="0">
              <a:latin typeface="Assistant SemiBold" pitchFamily="2" charset="-79"/>
              <a:cs typeface="Assistant SemiBold" pitchFamily="2" charset="-79"/>
            </a:endParaRPr>
          </a:p>
        </p:txBody>
      </p:sp>
      <p:pic>
        <p:nvPicPr>
          <p:cNvPr id="15" name="תמונה 14">
            <a:extLst>
              <a:ext uri="{FF2B5EF4-FFF2-40B4-BE49-F238E27FC236}">
                <a16:creationId xmlns:a16="http://schemas.microsoft.com/office/drawing/2014/main" id="{E32047A6-6C74-8310-10C3-8D8BFBE6B567}"/>
              </a:ext>
            </a:extLst>
          </p:cNvPr>
          <p:cNvPicPr>
            <a:picLocks noChangeAspect="1"/>
          </p:cNvPicPr>
          <p:nvPr/>
        </p:nvPicPr>
        <p:blipFill rotWithShape="1">
          <a:blip r:embed="rId3"/>
          <a:srcRect l="-633" t="65079" r="63401" b="-1301"/>
          <a:stretch/>
        </p:blipFill>
        <p:spPr>
          <a:xfrm>
            <a:off x="1078652" y="4003688"/>
            <a:ext cx="2540010" cy="1945971"/>
          </a:xfrm>
          <a:prstGeom prst="rect">
            <a:avLst/>
          </a:prstGeom>
        </p:spPr>
      </p:pic>
      <p:sp>
        <p:nvSpPr>
          <p:cNvPr id="16" name="תיבת טקסט 15">
            <a:extLst>
              <a:ext uri="{FF2B5EF4-FFF2-40B4-BE49-F238E27FC236}">
                <a16:creationId xmlns:a16="http://schemas.microsoft.com/office/drawing/2014/main" id="{6D6F8F38-6F20-FC6D-F17A-27C63EFCB9DB}"/>
              </a:ext>
            </a:extLst>
          </p:cNvPr>
          <p:cNvSpPr txBox="1"/>
          <p:nvPr/>
        </p:nvSpPr>
        <p:spPr>
          <a:xfrm>
            <a:off x="376762" y="6072473"/>
            <a:ext cx="6781121" cy="461665"/>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We also split the training set into a validation set </a:t>
            </a:r>
          </a:p>
        </p:txBody>
      </p:sp>
      <p:pic>
        <p:nvPicPr>
          <p:cNvPr id="18" name="תמונה 17">
            <a:extLst>
              <a:ext uri="{FF2B5EF4-FFF2-40B4-BE49-F238E27FC236}">
                <a16:creationId xmlns:a16="http://schemas.microsoft.com/office/drawing/2014/main" id="{C4BB888D-D7BB-A733-D84A-472CE7029D3F}"/>
              </a:ext>
            </a:extLst>
          </p:cNvPr>
          <p:cNvPicPr>
            <a:picLocks noChangeAspect="1"/>
          </p:cNvPicPr>
          <p:nvPr/>
        </p:nvPicPr>
        <p:blipFill>
          <a:blip r:embed="rId4"/>
          <a:stretch>
            <a:fillRect/>
          </a:stretch>
        </p:blipFill>
        <p:spPr>
          <a:xfrm>
            <a:off x="7315352" y="5517128"/>
            <a:ext cx="4729163" cy="986899"/>
          </a:xfrm>
          <a:prstGeom prst="rect">
            <a:avLst/>
          </a:prstGeom>
        </p:spPr>
      </p:pic>
    </p:spTree>
    <p:extLst>
      <p:ext uri="{BB962C8B-B14F-4D97-AF65-F5344CB8AC3E}">
        <p14:creationId xmlns:p14="http://schemas.microsoft.com/office/powerpoint/2010/main" val="332425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B5C35D00-7BF3-4F6F-838B-781CC9CBC109}"/>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SoftMax model</a:t>
            </a:r>
            <a:endParaRPr lang="he-IL" sz="6000" dirty="0">
              <a:latin typeface="Algerian" panose="04020705040A02060702" pitchFamily="82" charset="0"/>
            </a:endParaRPr>
          </a:p>
        </p:txBody>
      </p:sp>
      <p:sp>
        <p:nvSpPr>
          <p:cNvPr id="5" name="תיבת טקסט 4">
            <a:extLst>
              <a:ext uri="{FF2B5EF4-FFF2-40B4-BE49-F238E27FC236}">
                <a16:creationId xmlns:a16="http://schemas.microsoft.com/office/drawing/2014/main" id="{0033BB9F-1DAB-BAD6-9337-71857B7BF7CE}"/>
              </a:ext>
            </a:extLst>
          </p:cNvPr>
          <p:cNvSpPr txBox="1"/>
          <p:nvPr/>
        </p:nvSpPr>
        <p:spPr>
          <a:xfrm>
            <a:off x="1531410" y="1399121"/>
            <a:ext cx="9480719" cy="3970318"/>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We prefer to use Softmax which is commonly preferred when dealing with multi-class classification problems.</a:t>
            </a:r>
          </a:p>
          <a:p>
            <a:endParaRPr lang="en-US" sz="2400" dirty="0">
              <a:latin typeface="Assistant SemiBold" pitchFamily="2" charset="-79"/>
              <a:cs typeface="Assistant SemiBold" pitchFamily="2" charset="-79"/>
            </a:endParaRPr>
          </a:p>
          <a:p>
            <a:pPr marL="285750" indent="-285750">
              <a:buFont typeface="Arial" panose="020B0604020202020204" pitchFamily="34" charset="0"/>
              <a:buChar char="•"/>
            </a:pPr>
            <a:r>
              <a:rPr lang="en-US" sz="2400" dirty="0">
                <a:latin typeface="Assistant SemiBold" pitchFamily="2" charset="-79"/>
                <a:cs typeface="Assistant SemiBold" pitchFamily="2" charset="-79"/>
              </a:rPr>
              <a:t>Softmax assumes your classes are mutually exclusive. This means a data point can </a:t>
            </a:r>
            <a:r>
              <a:rPr lang="en-US" sz="2800" u="sng" dirty="0">
                <a:latin typeface="Assistant SemiBold" pitchFamily="2" charset="-79"/>
                <a:cs typeface="Assistant SemiBold" pitchFamily="2" charset="-79"/>
              </a:rPr>
              <a:t>only belong to one class at a time</a:t>
            </a:r>
            <a:r>
              <a:rPr lang="en-US" sz="2400" dirty="0">
                <a:latin typeface="Assistant SemiBold" pitchFamily="2" charset="-79"/>
                <a:cs typeface="Assistant SemiBold" pitchFamily="2" charset="-79"/>
              </a:rPr>
              <a:t>.</a:t>
            </a:r>
          </a:p>
          <a:p>
            <a:endParaRPr lang="en-US" sz="2400" u="sng" dirty="0">
              <a:latin typeface="Assistant SemiBold" pitchFamily="2" charset="-79"/>
              <a:cs typeface="Assistant SemiBold" pitchFamily="2" charset="-79"/>
            </a:endParaRPr>
          </a:p>
          <a:p>
            <a:pPr marL="285750" indent="-285750">
              <a:buFont typeface="Arial" panose="020B0604020202020204" pitchFamily="34" charset="0"/>
              <a:buChar char="•"/>
            </a:pPr>
            <a:r>
              <a:rPr lang="en-US" sz="2400" dirty="0">
                <a:latin typeface="Assistant SemiBold" pitchFamily="2" charset="-79"/>
                <a:cs typeface="Assistant SemiBold" pitchFamily="2" charset="-79"/>
              </a:rPr>
              <a:t>In addition, Softmax outputs a probability distribution for each class. The sum of these probabilities for all classes will always be 1. This makes it ideal for scenarios where you want the model to </a:t>
            </a:r>
            <a:r>
              <a:rPr lang="en-US" sz="2800" u="sng" dirty="0">
                <a:latin typeface="Assistant SemiBold" pitchFamily="2" charset="-79"/>
                <a:cs typeface="Assistant SemiBold" pitchFamily="2" charset="-79"/>
              </a:rPr>
              <a:t>predict the most likely class</a:t>
            </a:r>
            <a:r>
              <a:rPr lang="en-US" sz="2800" dirty="0">
                <a:latin typeface="Assistant SemiBold" pitchFamily="2" charset="-79"/>
                <a:cs typeface="Assistant SemiBold" pitchFamily="2" charset="-79"/>
              </a:rPr>
              <a:t> </a:t>
            </a:r>
            <a:r>
              <a:rPr lang="en-US" sz="2400" dirty="0">
                <a:latin typeface="Assistant SemiBold" pitchFamily="2" charset="-79"/>
                <a:cs typeface="Assistant SemiBold" pitchFamily="2" charset="-79"/>
              </a:rPr>
              <a:t>along with its confidence level</a:t>
            </a:r>
          </a:p>
        </p:txBody>
      </p:sp>
    </p:spTree>
    <p:extLst>
      <p:ext uri="{BB962C8B-B14F-4D97-AF65-F5344CB8AC3E}">
        <p14:creationId xmlns:p14="http://schemas.microsoft.com/office/powerpoint/2010/main" val="181906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55C32-6D56-2A2E-91CE-3722CEAF1096}"/>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BB22ED37-B22F-27F2-65DA-D9705AEF042B}"/>
              </a:ext>
            </a:extLst>
          </p:cNvPr>
          <p:cNvSpPr>
            <a:spLocks noGrp="1"/>
          </p:cNvSpPr>
          <p:nvPr>
            <p:ph idx="1"/>
          </p:nvPr>
        </p:nvSpPr>
        <p:spPr/>
        <p:txBody>
          <a:bodyPr/>
          <a:lstStyle/>
          <a:p>
            <a:pPr marL="0" indent="0">
              <a:buNone/>
            </a:pPr>
            <a:r>
              <a:rPr lang="en-US" dirty="0"/>
              <a:t> </a:t>
            </a:r>
            <a:endParaRPr lang="he-IL" dirty="0"/>
          </a:p>
        </p:txBody>
      </p:sp>
      <p:sp>
        <p:nvSpPr>
          <p:cNvPr id="4" name="תיבת טקסט 3">
            <a:extLst>
              <a:ext uri="{FF2B5EF4-FFF2-40B4-BE49-F238E27FC236}">
                <a16:creationId xmlns:a16="http://schemas.microsoft.com/office/drawing/2014/main" id="{99D01AF6-1690-0787-EDED-F6D337002292}"/>
              </a:ext>
            </a:extLst>
          </p:cNvPr>
          <p:cNvSpPr txBox="1"/>
          <p:nvPr/>
        </p:nvSpPr>
        <p:spPr>
          <a:xfrm>
            <a:off x="1730477" y="383458"/>
            <a:ext cx="7423355" cy="1015663"/>
          </a:xfrm>
          <a:prstGeom prst="rect">
            <a:avLst/>
          </a:prstGeom>
          <a:noFill/>
        </p:spPr>
        <p:txBody>
          <a:bodyPr wrap="square" rtlCol="1">
            <a:spAutoFit/>
          </a:bodyPr>
          <a:lstStyle/>
          <a:p>
            <a:r>
              <a:rPr lang="en-US" sz="6000" dirty="0">
                <a:latin typeface="Algerian" panose="04020705040A02060702" pitchFamily="82" charset="0"/>
              </a:rPr>
              <a:t>SoftMax model</a:t>
            </a:r>
            <a:endParaRPr lang="he-IL" sz="6000" dirty="0">
              <a:latin typeface="Algerian" panose="04020705040A02060702" pitchFamily="82" charset="0"/>
            </a:endParaRPr>
          </a:p>
        </p:txBody>
      </p:sp>
      <p:sp>
        <p:nvSpPr>
          <p:cNvPr id="7" name="תיבת טקסט 6">
            <a:extLst>
              <a:ext uri="{FF2B5EF4-FFF2-40B4-BE49-F238E27FC236}">
                <a16:creationId xmlns:a16="http://schemas.microsoft.com/office/drawing/2014/main" id="{B4755531-FFBD-F3E2-3826-AB15035F4DA4}"/>
              </a:ext>
            </a:extLst>
          </p:cNvPr>
          <p:cNvSpPr txBox="1"/>
          <p:nvPr/>
        </p:nvSpPr>
        <p:spPr>
          <a:xfrm>
            <a:off x="1531410" y="1399121"/>
            <a:ext cx="9480719" cy="1200329"/>
          </a:xfrm>
          <a:prstGeom prst="rect">
            <a:avLst/>
          </a:prstGeom>
          <a:noFill/>
        </p:spPr>
        <p:txBody>
          <a:bodyPr wrap="square" rtlCol="1">
            <a:spAutoFit/>
          </a:bodyPr>
          <a:lstStyle/>
          <a:p>
            <a:pPr marL="285750" indent="-285750">
              <a:buFont typeface="Arial" panose="020B0604020202020204" pitchFamily="34" charset="0"/>
              <a:buChar char="•"/>
            </a:pPr>
            <a:r>
              <a:rPr lang="en-US" sz="2400" dirty="0">
                <a:latin typeface="Assistant SemiBold" pitchFamily="2" charset="-79"/>
                <a:cs typeface="Assistant SemiBold" pitchFamily="2" charset="-79"/>
              </a:rPr>
              <a:t>We developed our </a:t>
            </a:r>
            <a:r>
              <a:rPr lang="en-US" sz="2400" dirty="0" err="1">
                <a:latin typeface="Assistant SemiBold" pitchFamily="2" charset="-79"/>
                <a:cs typeface="Assistant SemiBold" pitchFamily="2" charset="-79"/>
              </a:rPr>
              <a:t>SoftmaxModel</a:t>
            </a:r>
            <a:r>
              <a:rPr lang="en-US" sz="2400" dirty="0">
                <a:latin typeface="Assistant SemiBold" pitchFamily="2" charset="-79"/>
                <a:cs typeface="Assistant SemiBold" pitchFamily="2" charset="-79"/>
              </a:rPr>
              <a:t> class using TensorFlow and </a:t>
            </a:r>
            <a:r>
              <a:rPr lang="en-US" sz="2400" dirty="0" err="1">
                <a:latin typeface="Assistant SemiBold" pitchFamily="2" charset="-79"/>
                <a:cs typeface="Assistant SemiBold" pitchFamily="2" charset="-79"/>
              </a:rPr>
              <a:t>Keras</a:t>
            </a:r>
            <a:r>
              <a:rPr lang="en-US" sz="2400" dirty="0">
                <a:latin typeface="Assistant SemiBold" pitchFamily="2" charset="-79"/>
                <a:cs typeface="Assistant SemiBold" pitchFamily="2" charset="-79"/>
              </a:rPr>
              <a:t>. After experimenting with various configurations, we achieved optimal performance with a learning rate of 0.001 and the Adam optimizer</a:t>
            </a:r>
          </a:p>
        </p:txBody>
      </p:sp>
      <p:pic>
        <p:nvPicPr>
          <p:cNvPr id="9" name="תמונה 8">
            <a:extLst>
              <a:ext uri="{FF2B5EF4-FFF2-40B4-BE49-F238E27FC236}">
                <a16:creationId xmlns:a16="http://schemas.microsoft.com/office/drawing/2014/main" id="{127BE54F-01C1-7027-F80C-7F477997014B}"/>
              </a:ext>
            </a:extLst>
          </p:cNvPr>
          <p:cNvPicPr>
            <a:picLocks noChangeAspect="1"/>
          </p:cNvPicPr>
          <p:nvPr/>
        </p:nvPicPr>
        <p:blipFill rotWithShape="1">
          <a:blip r:embed="rId2"/>
          <a:srcRect t="982"/>
          <a:stretch/>
        </p:blipFill>
        <p:spPr>
          <a:xfrm>
            <a:off x="462881" y="3097161"/>
            <a:ext cx="11266238" cy="2346055"/>
          </a:xfrm>
          <a:prstGeom prst="rect">
            <a:avLst/>
          </a:prstGeom>
        </p:spPr>
      </p:pic>
    </p:spTree>
    <p:extLst>
      <p:ext uri="{BB962C8B-B14F-4D97-AF65-F5344CB8AC3E}">
        <p14:creationId xmlns:p14="http://schemas.microsoft.com/office/powerpoint/2010/main" val="389147880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4">
      <a:majorFont>
        <a:latin typeface="Hadassah Friedlaender"/>
        <a:ea typeface=""/>
        <a:cs typeface=""/>
      </a:majorFont>
      <a:minorFont>
        <a:latin typeface="Hadassah Friedlaend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246</TotalTime>
  <Words>994</Words>
  <Application>Microsoft Office PowerPoint</Application>
  <PresentationFormat>מסך רחב</PresentationFormat>
  <Paragraphs>101</Paragraphs>
  <Slides>19</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19</vt:i4>
      </vt:variant>
    </vt:vector>
  </HeadingPairs>
  <TitlesOfParts>
    <vt:vector size="27" baseType="lpstr">
      <vt:lpstr>Alef</vt:lpstr>
      <vt:lpstr>Algerian</vt:lpstr>
      <vt:lpstr>Arial</vt:lpstr>
      <vt:lpstr>Assistant SemiBold</vt:lpstr>
      <vt:lpstr>Avenir Next LT Pro</vt:lpstr>
      <vt:lpstr>Avenir Next LT Pro Light</vt:lpstr>
      <vt:lpstr>Hadassah Friedlaender</vt:lpstr>
      <vt:lpstr>PebbleVTI</vt:lpstr>
      <vt:lpstr>Covid-19 chest Xray classification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chest Xray classification</dc:title>
  <dc:creator>Ohad Wolfman</dc:creator>
  <cp:lastModifiedBy>Ohad Wolfman</cp:lastModifiedBy>
  <cp:revision>4</cp:revision>
  <dcterms:created xsi:type="dcterms:W3CDTF">2024-03-24T17:48:32Z</dcterms:created>
  <dcterms:modified xsi:type="dcterms:W3CDTF">2024-03-24T21:54:42Z</dcterms:modified>
</cp:coreProperties>
</file>