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77f8f181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77f8f181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77f8f181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77f8f181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77f8f181a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77f8f181a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77f8f181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677f8f181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77f8f181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77f8f181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77f8f181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77f8f181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77f8f181a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77f8f181a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77f8f181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77f8f181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77f8f181a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77f8f181a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77f8f181a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77f8f181a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77f8f18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77f8f18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77f8f181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77f8f181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77f8f181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77f8f181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81808fd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781808fd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77f8f181a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77f8f181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77f8f181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77f8f181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77f8f181a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77f8f181a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489225" y="1332150"/>
            <a:ext cx="7888500" cy="1239600"/>
          </a:xfrm>
          <a:prstGeom prst="rect">
            <a:avLst/>
          </a:prstGeom>
        </p:spPr>
        <p:txBody>
          <a:bodyPr anchorCtr="0" anchor="ctr" bIns="91425" lIns="91425" spcFirstLastPara="1" rIns="91425" wrap="square" tIns="91425">
            <a:normAutofit fontScale="90000"/>
          </a:bodyPr>
          <a:lstStyle/>
          <a:p>
            <a:pPr indent="0" lvl="0" marL="0" rtl="0" algn="l">
              <a:lnSpc>
                <a:spcPct val="140000"/>
              </a:lnSpc>
              <a:spcBef>
                <a:spcPts val="0"/>
              </a:spcBef>
              <a:spcAft>
                <a:spcPts val="0"/>
              </a:spcAft>
              <a:buNone/>
            </a:pPr>
            <a:r>
              <a:rPr lang="en-GB" sz="1800">
                <a:solidFill>
                  <a:srgbClr val="000000"/>
                </a:solidFill>
                <a:latin typeface="Times New Roman"/>
                <a:ea typeface="Times New Roman"/>
                <a:cs typeface="Times New Roman"/>
                <a:sym typeface="Times New Roman"/>
              </a:rPr>
              <a:t>         </a:t>
            </a:r>
            <a:r>
              <a:rPr lang="en-GB" sz="2577">
                <a:latin typeface="Times New Roman"/>
                <a:ea typeface="Times New Roman"/>
                <a:cs typeface="Times New Roman"/>
                <a:sym typeface="Times New Roman"/>
              </a:rPr>
              <a:t>   </a:t>
            </a:r>
            <a:r>
              <a:rPr lang="en-GB" sz="2877">
                <a:latin typeface="Times New Roman"/>
                <a:ea typeface="Times New Roman"/>
                <a:cs typeface="Times New Roman"/>
                <a:sym typeface="Times New Roman"/>
              </a:rPr>
              <a:t> </a:t>
            </a:r>
            <a:endParaRPr sz="2877">
              <a:latin typeface="Times New Roman"/>
              <a:ea typeface="Times New Roman"/>
              <a:cs typeface="Times New Roman"/>
              <a:sym typeface="Times New Roman"/>
            </a:endParaRPr>
          </a:p>
          <a:p>
            <a:pPr indent="0" lvl="0" marL="0" rtl="0" algn="ctr">
              <a:lnSpc>
                <a:spcPct val="140000"/>
              </a:lnSpc>
              <a:spcBef>
                <a:spcPts val="1100"/>
              </a:spcBef>
              <a:spcAft>
                <a:spcPts val="0"/>
              </a:spcAft>
              <a:buNone/>
            </a:pPr>
            <a:r>
              <a:rPr lang="en-GB" sz="2977">
                <a:latin typeface="Arial"/>
                <a:ea typeface="Arial"/>
                <a:cs typeface="Arial"/>
                <a:sym typeface="Arial"/>
              </a:rPr>
              <a:t>The Third Eye : Smart Glasses for the            Blind without Arduino</a:t>
            </a:r>
            <a:endParaRPr sz="2977">
              <a:latin typeface="Arial"/>
              <a:ea typeface="Arial"/>
              <a:cs typeface="Arial"/>
              <a:sym typeface="Arial"/>
            </a:endParaRPr>
          </a:p>
          <a:p>
            <a:pPr indent="0" lvl="0" marL="0" rtl="0" algn="l">
              <a:spcBef>
                <a:spcPts val="1100"/>
              </a:spcBef>
              <a:spcAft>
                <a:spcPts val="0"/>
              </a:spcAft>
              <a:buNone/>
            </a:pPr>
            <a:r>
              <a:t/>
            </a:r>
            <a:endParaRPr/>
          </a:p>
        </p:txBody>
      </p:sp>
      <p:sp>
        <p:nvSpPr>
          <p:cNvPr id="278" name="Google Shape;278;p13"/>
          <p:cNvSpPr txBox="1"/>
          <p:nvPr/>
        </p:nvSpPr>
        <p:spPr>
          <a:xfrm>
            <a:off x="1056975" y="537175"/>
            <a:ext cx="6753000" cy="12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500">
                <a:solidFill>
                  <a:schemeClr val="lt1"/>
                </a:solidFill>
                <a:latin typeface="Times New Roman"/>
                <a:ea typeface="Times New Roman"/>
                <a:cs typeface="Times New Roman"/>
                <a:sym typeface="Times New Roman"/>
              </a:rPr>
              <a:t>             A presentation On</a:t>
            </a:r>
            <a:endParaRPr sz="1300">
              <a:solidFill>
                <a:schemeClr val="dk2"/>
              </a:solidFill>
              <a:latin typeface="Nunito"/>
              <a:ea typeface="Nunito"/>
              <a:cs typeface="Nunito"/>
              <a:sym typeface="Nunito"/>
            </a:endParaRPr>
          </a:p>
        </p:txBody>
      </p:sp>
      <p:sp>
        <p:nvSpPr>
          <p:cNvPr id="279" name="Google Shape;279;p13"/>
          <p:cNvSpPr txBox="1"/>
          <p:nvPr/>
        </p:nvSpPr>
        <p:spPr>
          <a:xfrm>
            <a:off x="371900" y="2635900"/>
            <a:ext cx="8558100" cy="22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Ohahidur zaman Utsho (1902034)</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r>
              <a:rPr b="1" lang="en-GB" sz="2200">
                <a:solidFill>
                  <a:schemeClr val="lt1"/>
                </a:solidFill>
                <a:latin typeface="Times New Roman"/>
                <a:ea typeface="Times New Roman"/>
                <a:cs typeface="Times New Roman"/>
                <a:sym typeface="Times New Roman"/>
              </a:rPr>
              <a:t> Mocaddache Tuya(1902055)</a:t>
            </a:r>
            <a:endParaRPr b="1" sz="2200">
              <a:solidFill>
                <a:schemeClr val="lt1"/>
              </a:solidFill>
              <a:latin typeface="Times New Roman"/>
              <a:ea typeface="Times New Roman"/>
              <a:cs typeface="Times New Roman"/>
              <a:sym typeface="Times New Roman"/>
            </a:endParaRPr>
          </a:p>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Rokaiya Tasnim (1902056)</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Ishrat Jahan (1902060)</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Al Mahmud Siam  (1902062)</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50" u="sng">
              <a:solidFill>
                <a:srgbClr val="E4E6EB"/>
              </a:solidFill>
              <a:highlight>
                <a:srgbClr val="303030"/>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50">
              <a:solidFill>
                <a:srgbClr val="E4E6EB"/>
              </a:solidFill>
              <a:highlight>
                <a:srgbClr val="303030"/>
              </a:highlight>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6" name="Shape 336"/>
        <p:cNvGrpSpPr/>
        <p:nvPr/>
      </p:nvGrpSpPr>
      <p:grpSpPr>
        <a:xfrm>
          <a:off x="0" y="0"/>
          <a:ext cx="0" cy="0"/>
          <a:chOff x="0" y="0"/>
          <a:chExt cx="0" cy="0"/>
        </a:xfrm>
      </p:grpSpPr>
      <p:sp>
        <p:nvSpPr>
          <p:cNvPr id="337" name="Google Shape;337;p22"/>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8" name="Google Shape;338;p22"/>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3.  Now take a preset of 10k ohm and connect it with the 7th and 8th pin of the NE 555  ic .</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9" name="Google Shape;339;p22"/>
          <p:cNvPicPr preferRelativeResize="0"/>
          <p:nvPr/>
        </p:nvPicPr>
        <p:blipFill>
          <a:blip r:embed="rId3">
            <a:alphaModFix/>
          </a:blip>
          <a:stretch>
            <a:fillRect/>
          </a:stretch>
        </p:blipFill>
        <p:spPr>
          <a:xfrm>
            <a:off x="2669925" y="1934300"/>
            <a:ext cx="3296100" cy="219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45" name="Google Shape;345;p23"/>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4.  Then take a 10k ohm resistor and connect it with the 5 the  pin of  NE 555 ic and connect another point with the upper pin of the preset.</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rPr lang="en-GB" sz="1700">
                <a:solidFill>
                  <a:schemeClr val="lt1"/>
                </a:solidFill>
                <a:latin typeface="Times New Roman"/>
                <a:ea typeface="Times New Roman"/>
                <a:cs typeface="Times New Roman"/>
                <a:sym typeface="Times New Roman"/>
              </a:rPr>
              <a:t>      5.  Now take an ultrasonic sensor and  connect its ground pin with the 1st pin of NE 555 ic         also  connect ic pin 3 with ultrasonic sensors trigger pin . And connect ic pin 4 with ultrasonic sensors VCC pin.</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46" name="Google Shape;346;p23"/>
          <p:cNvPicPr preferRelativeResize="0"/>
          <p:nvPr/>
        </p:nvPicPr>
        <p:blipFill rotWithShape="1">
          <a:blip r:embed="rId3">
            <a:alphaModFix/>
          </a:blip>
          <a:srcRect b="0" l="0" r="0" t="7484"/>
          <a:stretch/>
        </p:blipFill>
        <p:spPr>
          <a:xfrm>
            <a:off x="4703875" y="3167675"/>
            <a:ext cx="2766400" cy="166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0" name="Shape 350"/>
        <p:cNvGrpSpPr/>
        <p:nvPr/>
      </p:nvGrpSpPr>
      <p:grpSpPr>
        <a:xfrm>
          <a:off x="0" y="0"/>
          <a:ext cx="0" cy="0"/>
          <a:chOff x="0" y="0"/>
          <a:chExt cx="0" cy="0"/>
        </a:xfrm>
      </p:grpSpPr>
      <p:sp>
        <p:nvSpPr>
          <p:cNvPr id="351" name="Google Shape;351;p24"/>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52" name="Google Shape;352;p24"/>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 6.  </a:t>
            </a:r>
            <a:r>
              <a:rPr lang="en-GB" sz="2700">
                <a:solidFill>
                  <a:schemeClr val="lt1"/>
                </a:solidFill>
                <a:latin typeface="Times New Roman"/>
                <a:ea typeface="Times New Roman"/>
                <a:cs typeface="Times New Roman"/>
                <a:sym typeface="Times New Roman"/>
              </a:rPr>
              <a:t>  </a:t>
            </a:r>
            <a:r>
              <a:rPr lang="en-GB" sz="2000">
                <a:solidFill>
                  <a:schemeClr val="lt1"/>
                </a:solidFill>
                <a:latin typeface="Times New Roman"/>
                <a:ea typeface="Times New Roman"/>
                <a:cs typeface="Times New Roman"/>
                <a:sym typeface="Times New Roman"/>
              </a:rPr>
              <a:t>Take a 10 uF, 25v capacitor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ultrasonic sensors echo pin.</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Positive pin with ultrasonic sensors vcc pin.</a:t>
            </a:r>
            <a:endParaRPr sz="2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rPr lang="en-GB" sz="2000">
                <a:solidFill>
                  <a:schemeClr val="lt1"/>
                </a:solidFill>
                <a:latin typeface="Times New Roman"/>
                <a:ea typeface="Times New Roman"/>
                <a:cs typeface="Times New Roman"/>
                <a:sym typeface="Times New Roman"/>
              </a:rPr>
              <a:t>7.   Take a battery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Take a positive pin with vcc.</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Gr.</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6" name="Shape 356"/>
        <p:cNvGrpSpPr/>
        <p:nvPr/>
      </p:nvGrpSpPr>
      <p:grpSpPr>
        <a:xfrm>
          <a:off x="0" y="0"/>
          <a:ext cx="0" cy="0"/>
          <a:chOff x="0" y="0"/>
          <a:chExt cx="0" cy="0"/>
        </a:xfrm>
      </p:grpSpPr>
      <p:sp>
        <p:nvSpPr>
          <p:cNvPr id="357" name="Google Shape;357;p25"/>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4800">
                <a:latin typeface="Times New Roman"/>
                <a:ea typeface="Times New Roman"/>
                <a:cs typeface="Times New Roman"/>
                <a:sym typeface="Times New Roman"/>
              </a:rPr>
              <a:t>    </a:t>
            </a:r>
            <a:r>
              <a:rPr b="0" lang="en-GB" sz="4800">
                <a:latin typeface="Times New Roman"/>
                <a:ea typeface="Times New Roman"/>
                <a:cs typeface="Times New Roman"/>
                <a:sym typeface="Times New Roman"/>
              </a:rPr>
              <a:t>Technologies  requirements</a:t>
            </a:r>
            <a:endParaRPr b="0" sz="6060">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58" name="Google Shape;358;p25"/>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Ultrasonic sensor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NE 555 IC</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Capacitor 10 micro F</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Resistor 1K</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Battery</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Switch</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Buzzer</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Eye glass</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2" name="Shape 362"/>
        <p:cNvGrpSpPr/>
        <p:nvPr/>
      </p:nvGrpSpPr>
      <p:grpSpPr>
        <a:xfrm>
          <a:off x="0" y="0"/>
          <a:ext cx="0" cy="0"/>
          <a:chOff x="0" y="0"/>
          <a:chExt cx="0" cy="0"/>
        </a:xfrm>
      </p:grpSpPr>
      <p:sp>
        <p:nvSpPr>
          <p:cNvPr id="363" name="Google Shape;363;p26"/>
          <p:cNvSpPr txBox="1"/>
          <p:nvPr>
            <p:ph type="title"/>
          </p:nvPr>
        </p:nvSpPr>
        <p:spPr>
          <a:xfrm>
            <a:off x="547225" y="264525"/>
            <a:ext cx="7929900" cy="1031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4300">
                <a:latin typeface="Times New Roman"/>
                <a:ea typeface="Times New Roman"/>
                <a:cs typeface="Times New Roman"/>
                <a:sym typeface="Times New Roman"/>
              </a:rPr>
              <a:t>             </a:t>
            </a:r>
            <a:r>
              <a:rPr lang="en-GB" sz="6377">
                <a:latin typeface="Times New Roman"/>
                <a:ea typeface="Times New Roman"/>
                <a:cs typeface="Times New Roman"/>
                <a:sym typeface="Times New Roman"/>
              </a:rPr>
              <a:t>        </a:t>
            </a:r>
            <a:r>
              <a:rPr b="0" lang="en-GB" sz="4677">
                <a:latin typeface="Times New Roman"/>
                <a:ea typeface="Times New Roman"/>
                <a:cs typeface="Times New Roman"/>
                <a:sym typeface="Times New Roman"/>
              </a:rPr>
              <a:t>Benefits</a:t>
            </a:r>
            <a:endParaRPr sz="6377">
              <a:latin typeface="Times New Roman"/>
              <a:ea typeface="Times New Roman"/>
              <a:cs typeface="Times New Roman"/>
              <a:sym typeface="Times New Roman"/>
            </a:endParaRPr>
          </a:p>
        </p:txBody>
      </p:sp>
      <p:sp>
        <p:nvSpPr>
          <p:cNvPr id="364" name="Google Shape;364;p26"/>
          <p:cNvSpPr txBox="1"/>
          <p:nvPr/>
        </p:nvSpPr>
        <p:spPr>
          <a:xfrm>
            <a:off x="740400" y="1296225"/>
            <a:ext cx="7634400" cy="362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can make blind people life easier.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has a GPS tracker so that if he get lost his path then we can easily locate him.</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low cost.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light weight so easily carry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Its installation system is very easy any one can easily use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As it is a portable a device so it has no complexity to connect wire.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8" name="Shape 368"/>
        <p:cNvGrpSpPr/>
        <p:nvPr/>
      </p:nvGrpSpPr>
      <p:grpSpPr>
        <a:xfrm>
          <a:off x="0" y="0"/>
          <a:ext cx="0" cy="0"/>
          <a:chOff x="0" y="0"/>
          <a:chExt cx="0" cy="0"/>
        </a:xfrm>
      </p:grpSpPr>
      <p:sp>
        <p:nvSpPr>
          <p:cNvPr id="369" name="Google Shape;369;p27"/>
          <p:cNvSpPr txBox="1"/>
          <p:nvPr>
            <p:ph type="title"/>
          </p:nvPr>
        </p:nvSpPr>
        <p:spPr>
          <a:xfrm>
            <a:off x="519450" y="166825"/>
            <a:ext cx="7310700" cy="8526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                     Limitations</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70" name="Google Shape;370;p27"/>
          <p:cNvSpPr txBox="1"/>
          <p:nvPr/>
        </p:nvSpPr>
        <p:spPr>
          <a:xfrm>
            <a:off x="429000" y="1019475"/>
            <a:ext cx="8245800" cy="3585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It has no </a:t>
            </a:r>
            <a:r>
              <a:rPr lang="en-GB" sz="2000">
                <a:solidFill>
                  <a:schemeClr val="lt1"/>
                </a:solidFill>
                <a:latin typeface="Times New Roman"/>
                <a:ea typeface="Times New Roman"/>
                <a:cs typeface="Times New Roman"/>
                <a:sym typeface="Times New Roman"/>
              </a:rPr>
              <a:t>impact for the color blind people.</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If there has any obstacles behind the blind people then it can’t give any solution.</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74" name="Shape 374"/>
        <p:cNvGrpSpPr/>
        <p:nvPr/>
      </p:nvGrpSpPr>
      <p:grpSpPr>
        <a:xfrm>
          <a:off x="0" y="0"/>
          <a:ext cx="0" cy="0"/>
          <a:chOff x="0" y="0"/>
          <a:chExt cx="0" cy="0"/>
        </a:xfrm>
      </p:grpSpPr>
      <p:sp>
        <p:nvSpPr>
          <p:cNvPr id="375" name="Google Shape;375;p28"/>
          <p:cNvSpPr txBox="1"/>
          <p:nvPr>
            <p:ph type="title"/>
          </p:nvPr>
        </p:nvSpPr>
        <p:spPr>
          <a:xfrm>
            <a:off x="547225" y="264525"/>
            <a:ext cx="7124100" cy="888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4400">
                <a:latin typeface="Times New Roman"/>
                <a:ea typeface="Times New Roman"/>
                <a:cs typeface="Times New Roman"/>
                <a:sym typeface="Times New Roman"/>
              </a:rPr>
              <a:t>                 </a:t>
            </a:r>
            <a:r>
              <a:rPr b="0" lang="en-GB" sz="4844">
                <a:latin typeface="Times New Roman"/>
                <a:ea typeface="Times New Roman"/>
                <a:cs typeface="Times New Roman"/>
                <a:sym typeface="Times New Roman"/>
              </a:rPr>
              <a:t>   Future Plan</a:t>
            </a:r>
            <a:endParaRPr sz="4044">
              <a:latin typeface="Times New Roman"/>
              <a:ea typeface="Times New Roman"/>
              <a:cs typeface="Times New Roman"/>
              <a:sym typeface="Times New Roman"/>
            </a:endParaRPr>
          </a:p>
        </p:txBody>
      </p:sp>
      <p:sp>
        <p:nvSpPr>
          <p:cNvPr id="376" name="Google Shape;376;p28"/>
          <p:cNvSpPr txBox="1"/>
          <p:nvPr/>
        </p:nvSpPr>
        <p:spPr>
          <a:xfrm>
            <a:off x="290625" y="1215525"/>
            <a:ext cx="8349600" cy="38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In future it can be improved for blind people and people who have vision difficulties by adding new technologies.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Direction and warning messages to prevent expected accidents.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Message to tell the user about the battery level.</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Video detection to provide a full healthy life for people with vision difficulties.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 </a:t>
            </a:r>
            <a:r>
              <a:rPr lang="en-GB" sz="1700">
                <a:solidFill>
                  <a:srgbClr val="FFFFFF"/>
                </a:solidFill>
                <a:latin typeface="Times New Roman"/>
                <a:ea typeface="Times New Roman"/>
                <a:cs typeface="Times New Roman"/>
                <a:sym typeface="Times New Roman"/>
              </a:rPr>
              <a:t>Develop mobile application to control “Smart Glasses”.</a:t>
            </a:r>
            <a:endParaRPr sz="17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700">
                <a:solidFill>
                  <a:srgbClr val="FFFFFF"/>
                </a:solidFill>
                <a:latin typeface="Times New Roman"/>
                <a:ea typeface="Times New Roman"/>
                <a:cs typeface="Times New Roman"/>
                <a:sym typeface="Times New Roman"/>
              </a:rPr>
              <a:t> Use 270 cameras to have more wider view angle.</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0" name="Shape 380"/>
        <p:cNvGrpSpPr/>
        <p:nvPr/>
      </p:nvGrpSpPr>
      <p:grpSpPr>
        <a:xfrm>
          <a:off x="0" y="0"/>
          <a:ext cx="0" cy="0"/>
          <a:chOff x="0" y="0"/>
          <a:chExt cx="0" cy="0"/>
        </a:xfrm>
      </p:grpSpPr>
      <p:sp>
        <p:nvSpPr>
          <p:cNvPr id="381" name="Google Shape;381;p2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Result</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82" name="Google Shape;382;p2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The smart blind glasses will be used by blind people which will give than to walk freely like any normal person as well as it also allow them to find the best route.</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GPS </a:t>
            </a:r>
            <a:r>
              <a:rPr lang="en-GB" sz="2100">
                <a:solidFill>
                  <a:schemeClr val="lt1"/>
                </a:solidFill>
                <a:latin typeface="Times New Roman"/>
                <a:ea typeface="Times New Roman"/>
                <a:cs typeface="Times New Roman"/>
                <a:sym typeface="Times New Roman"/>
              </a:rPr>
              <a:t>tracker</a:t>
            </a:r>
            <a:r>
              <a:rPr lang="en-GB" sz="2100">
                <a:solidFill>
                  <a:schemeClr val="lt1"/>
                </a:solidFill>
                <a:latin typeface="Times New Roman"/>
                <a:ea typeface="Times New Roman"/>
                <a:cs typeface="Times New Roman"/>
                <a:sym typeface="Times New Roman"/>
              </a:rPr>
              <a:t> help to identify their location when the get lost their path.</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6" name="Shape 386"/>
        <p:cNvGrpSpPr/>
        <p:nvPr/>
      </p:nvGrpSpPr>
      <p:grpSpPr>
        <a:xfrm>
          <a:off x="0" y="0"/>
          <a:ext cx="0" cy="0"/>
          <a:chOff x="0" y="0"/>
          <a:chExt cx="0" cy="0"/>
        </a:xfrm>
      </p:grpSpPr>
      <p:sp>
        <p:nvSpPr>
          <p:cNvPr id="387" name="Google Shape;387;p30"/>
          <p:cNvSpPr txBox="1"/>
          <p:nvPr>
            <p:ph type="title"/>
          </p:nvPr>
        </p:nvSpPr>
        <p:spPr>
          <a:xfrm>
            <a:off x="567625" y="264525"/>
            <a:ext cx="5837400" cy="119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4300">
                <a:solidFill>
                  <a:srgbClr val="EBEBEB"/>
                </a:solidFill>
                <a:latin typeface="Times New Roman"/>
                <a:ea typeface="Times New Roman"/>
                <a:cs typeface="Times New Roman"/>
                <a:sym typeface="Times New Roman"/>
              </a:rPr>
              <a:t>               </a:t>
            </a:r>
            <a:r>
              <a:rPr b="0" lang="en-GB" sz="4300">
                <a:latin typeface="Times New Roman"/>
                <a:ea typeface="Times New Roman"/>
                <a:cs typeface="Times New Roman"/>
                <a:sym typeface="Times New Roman"/>
              </a:rPr>
              <a:t> Conclusion</a:t>
            </a:r>
            <a:endParaRPr sz="3400">
              <a:latin typeface="Times New Roman"/>
              <a:ea typeface="Times New Roman"/>
              <a:cs typeface="Times New Roman"/>
              <a:sym typeface="Times New Roman"/>
            </a:endParaRPr>
          </a:p>
        </p:txBody>
      </p:sp>
      <p:sp>
        <p:nvSpPr>
          <p:cNvPr id="388" name="Google Shape;388;p30"/>
          <p:cNvSpPr txBox="1"/>
          <p:nvPr/>
        </p:nvSpPr>
        <p:spPr>
          <a:xfrm>
            <a:off x="498425" y="1654000"/>
            <a:ext cx="7657500" cy="32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000">
                <a:solidFill>
                  <a:schemeClr val="lt1"/>
                </a:solidFill>
                <a:latin typeface="Times New Roman"/>
                <a:ea typeface="Times New Roman"/>
                <a:cs typeface="Times New Roman"/>
                <a:sym typeface="Times New Roman"/>
              </a:rPr>
              <a:t>Technology offers us a lot of significant solutions to our problems and disapplies.</a:t>
            </a:r>
            <a:r>
              <a:rPr lang="en-GB" sz="2000">
                <a:solidFill>
                  <a:srgbClr val="FFFFFF"/>
                </a:solidFill>
                <a:latin typeface="Times New Roman"/>
                <a:ea typeface="Times New Roman"/>
                <a:cs typeface="Times New Roman"/>
                <a:sym typeface="Times New Roman"/>
              </a:rPr>
              <a:t>This Smart Glasses  technology played an important role in the blind people life.They use it almost everywhere and every time for their daily life to daily work.</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2000">
                <a:solidFill>
                  <a:srgbClr val="FFFFFF"/>
                </a:solidFill>
                <a:latin typeface="Times New Roman"/>
                <a:ea typeface="Times New Roman"/>
                <a:cs typeface="Times New Roman"/>
                <a:sym typeface="Times New Roman"/>
              </a:rPr>
              <a:t>Our role is to use it properly to reach the success level that benefits individual, society and whole country as well.</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915600" y="206850"/>
            <a:ext cx="7350900" cy="874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a:t>
            </a:r>
            <a:endParaRPr b="0" sz="4360">
              <a:solidFill>
                <a:srgbClr val="FFFFFF"/>
              </a:solidFill>
              <a:latin typeface="Arial"/>
              <a:ea typeface="Arial"/>
              <a:cs typeface="Arial"/>
              <a:sym typeface="Arial"/>
            </a:endParaRPr>
          </a:p>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Outline</a:t>
            </a:r>
            <a:r>
              <a:rPr lang="en-GB" sz="4360">
                <a:solidFill>
                  <a:srgbClr val="FFFFFF"/>
                </a:solidFill>
                <a:latin typeface="Arial"/>
                <a:ea typeface="Arial"/>
                <a:cs typeface="Arial"/>
                <a:sym typeface="Arial"/>
              </a:rPr>
              <a:t> </a:t>
            </a:r>
            <a:r>
              <a:rPr b="0" lang="en-GB" sz="4360">
                <a:solidFill>
                  <a:srgbClr val="FFFFFF"/>
                </a:solidFill>
                <a:latin typeface="Arial"/>
                <a:ea typeface="Arial"/>
                <a:cs typeface="Arial"/>
                <a:sym typeface="Arial"/>
              </a:rPr>
              <a:t>of our Project</a:t>
            </a:r>
            <a:endParaRPr b="0" sz="4360">
              <a:solidFill>
                <a:srgbClr val="FFFFFF"/>
              </a:solidFill>
              <a:latin typeface="Arial"/>
              <a:ea typeface="Arial"/>
              <a:cs typeface="Arial"/>
              <a:sym typeface="Arial"/>
            </a:endParaRPr>
          </a:p>
          <a:p>
            <a:pPr indent="0" lvl="0" marL="0" rtl="0" algn="l">
              <a:spcBef>
                <a:spcPts val="0"/>
              </a:spcBef>
              <a:spcAft>
                <a:spcPts val="0"/>
              </a:spcAft>
              <a:buSzPts val="990"/>
              <a:buNone/>
            </a:pPr>
            <a:r>
              <a:t/>
            </a:r>
            <a:endParaRPr sz="3240"/>
          </a:p>
        </p:txBody>
      </p:sp>
      <p:sp>
        <p:nvSpPr>
          <p:cNvPr id="285" name="Google Shape;285;p14"/>
          <p:cNvSpPr txBox="1"/>
          <p:nvPr/>
        </p:nvSpPr>
        <p:spPr>
          <a:xfrm>
            <a:off x="719875" y="1337525"/>
            <a:ext cx="4360500" cy="3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Introduction  </a:t>
            </a:r>
            <a:r>
              <a:rPr lang="en-GB" sz="2200">
                <a:solidFill>
                  <a:schemeClr val="lt1"/>
                </a:solidFill>
                <a:latin typeface="Times New Roman"/>
                <a:ea typeface="Times New Roman"/>
                <a:cs typeface="Times New Roman"/>
                <a:sym typeface="Times New Roman"/>
              </a:rPr>
              <a:t>                                                                       </a:t>
            </a:r>
            <a:endParaRPr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Objectives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Features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Architecture</a:t>
            </a:r>
            <a:r>
              <a:rPr lang="en-GB" sz="2500">
                <a:solidFill>
                  <a:schemeClr val="lt1"/>
                </a:solidFill>
                <a:latin typeface="Times New Roman"/>
                <a:ea typeface="Times New Roman"/>
                <a:cs typeface="Times New Roman"/>
                <a:sym typeface="Times New Roman"/>
              </a:rPr>
              <a:t>                  </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Technologies </a:t>
            </a:r>
            <a:r>
              <a:rPr lang="en-GB" sz="2500">
                <a:solidFill>
                  <a:schemeClr val="lt1"/>
                </a:solidFill>
                <a:latin typeface="Times New Roman"/>
                <a:ea typeface="Times New Roman"/>
                <a:cs typeface="Times New Roman"/>
                <a:sym typeface="Times New Roman"/>
              </a:rPr>
              <a:t> </a:t>
            </a:r>
            <a:r>
              <a:rPr lang="en-GB" sz="2500">
                <a:solidFill>
                  <a:schemeClr val="lt1"/>
                </a:solidFill>
                <a:latin typeface="Times New Roman"/>
                <a:ea typeface="Times New Roman"/>
                <a:cs typeface="Times New Roman"/>
                <a:sym typeface="Times New Roman"/>
              </a:rPr>
              <a:t>requirements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500">
                <a:solidFill>
                  <a:schemeClr val="lt1"/>
                </a:solidFill>
                <a:latin typeface="Times New Roman"/>
                <a:ea typeface="Times New Roman"/>
                <a:cs typeface="Times New Roman"/>
                <a:sym typeface="Times New Roman"/>
              </a:rPr>
              <a:t>System model</a:t>
            </a:r>
            <a:endParaRPr sz="1300">
              <a:solidFill>
                <a:schemeClr val="dk2"/>
              </a:solidFill>
              <a:latin typeface="Nunito"/>
              <a:ea typeface="Nunito"/>
              <a:cs typeface="Nunito"/>
              <a:sym typeface="Nunito"/>
            </a:endParaRPr>
          </a:p>
        </p:txBody>
      </p:sp>
      <p:sp>
        <p:nvSpPr>
          <p:cNvPr id="286" name="Google Shape;286;p14"/>
          <p:cNvSpPr txBox="1"/>
          <p:nvPr/>
        </p:nvSpPr>
        <p:spPr>
          <a:xfrm>
            <a:off x="5471900" y="1389750"/>
            <a:ext cx="3229500" cy="31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Project Design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Benefits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Limitations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Future Goals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Conclusion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600">
                <a:solidFill>
                  <a:schemeClr val="lt1"/>
                </a:solidFill>
                <a:latin typeface="Times New Roman"/>
                <a:ea typeface="Times New Roman"/>
                <a:cs typeface="Times New Roman"/>
                <a:sym typeface="Times New Roman"/>
              </a:rPr>
              <a:t>Reference</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547225" y="264525"/>
            <a:ext cx="5867100" cy="112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p:txBody>
      </p:sp>
      <p:sp>
        <p:nvSpPr>
          <p:cNvPr id="292" name="Google Shape;292;p15"/>
          <p:cNvSpPr txBox="1"/>
          <p:nvPr/>
        </p:nvSpPr>
        <p:spPr>
          <a:xfrm>
            <a:off x="567625" y="2472800"/>
            <a:ext cx="7362000" cy="21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93" name="Google Shape;293;p15"/>
          <p:cNvSpPr txBox="1"/>
          <p:nvPr/>
        </p:nvSpPr>
        <p:spPr>
          <a:xfrm>
            <a:off x="235000" y="1388625"/>
            <a:ext cx="8557200" cy="3478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project is mainly used for blind people who are not able to see anything in the world but we want them to feel normal and guide them as much as we can. There are Blind people in </a:t>
            </a:r>
            <a:r>
              <a:rPr lang="en-GB" sz="1700">
                <a:solidFill>
                  <a:schemeClr val="lt1"/>
                </a:solidFill>
                <a:latin typeface="Times New Roman"/>
                <a:ea typeface="Times New Roman"/>
                <a:cs typeface="Times New Roman"/>
                <a:sym typeface="Times New Roman"/>
              </a:rPr>
              <a:t>every</a:t>
            </a:r>
            <a:r>
              <a:rPr lang="en-GB" sz="1700">
                <a:solidFill>
                  <a:schemeClr val="lt1"/>
                </a:solidFill>
                <a:latin typeface="Times New Roman"/>
                <a:ea typeface="Times New Roman"/>
                <a:cs typeface="Times New Roman"/>
                <a:sym typeface="Times New Roman"/>
              </a:rPr>
              <a:t> country but we start this project in our country.</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smart glasses can assist them while walking alone in new environments by taking inputs through an ultrasonic sensor and when  it gets any obstacles in front of the sensor then it provide feedback to the person through buzzer.</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The background of our project is physics and we learned some physics in the activities of this project.</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FFFFFF"/>
                </a:solidFill>
              </a:rPr>
              <a:t>   </a:t>
            </a:r>
            <a:r>
              <a:rPr lang="en-GB" sz="2400">
                <a:solidFill>
                  <a:srgbClr val="FFFFFF"/>
                </a:solidFill>
              </a:rPr>
              <a:t>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108950" y="78325"/>
            <a:ext cx="5832600" cy="11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Objectives</a:t>
            </a:r>
            <a:endParaRPr>
              <a:latin typeface="Times New Roman"/>
              <a:ea typeface="Times New Roman"/>
              <a:cs typeface="Times New Roman"/>
              <a:sym typeface="Times New Roman"/>
            </a:endParaRPr>
          </a:p>
        </p:txBody>
      </p:sp>
      <p:sp>
        <p:nvSpPr>
          <p:cNvPr id="299" name="Google Shape;299;p16"/>
          <p:cNvSpPr txBox="1"/>
          <p:nvPr/>
        </p:nvSpPr>
        <p:spPr>
          <a:xfrm>
            <a:off x="87925" y="1213825"/>
            <a:ext cx="8916300" cy="37770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100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The main objective of this project is to help blind people to inform the </a:t>
            </a:r>
            <a:r>
              <a:rPr lang="en-GB" sz="2200">
                <a:solidFill>
                  <a:schemeClr val="lt1"/>
                </a:solidFill>
                <a:latin typeface="Times New Roman"/>
                <a:ea typeface="Times New Roman"/>
                <a:cs typeface="Times New Roman"/>
                <a:sym typeface="Times New Roman"/>
              </a:rPr>
              <a:t>existence</a:t>
            </a:r>
            <a:r>
              <a:rPr lang="en-GB" sz="2200">
                <a:solidFill>
                  <a:schemeClr val="lt1"/>
                </a:solidFill>
                <a:latin typeface="Times New Roman"/>
                <a:ea typeface="Times New Roman"/>
                <a:cs typeface="Times New Roman"/>
                <a:sym typeface="Times New Roman"/>
              </a:rPr>
              <a:t> of objects in </a:t>
            </a:r>
            <a:r>
              <a:rPr lang="en-GB" sz="2200">
                <a:solidFill>
                  <a:schemeClr val="lt1"/>
                </a:solidFill>
                <a:latin typeface="Times New Roman"/>
                <a:ea typeface="Times New Roman"/>
                <a:cs typeface="Times New Roman"/>
                <a:sym typeface="Times New Roman"/>
              </a:rPr>
              <a:t>front</a:t>
            </a:r>
            <a:r>
              <a:rPr lang="en-GB" sz="2200">
                <a:solidFill>
                  <a:schemeClr val="lt1"/>
                </a:solidFill>
                <a:latin typeface="Times New Roman"/>
                <a:ea typeface="Times New Roman"/>
                <a:cs typeface="Times New Roman"/>
                <a:sym typeface="Times New Roman"/>
              </a:rPr>
              <a:t> of them, and make their life a little bit easier.</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help them to detect the </a:t>
            </a:r>
            <a:r>
              <a:rPr lang="en-GB" sz="2200">
                <a:solidFill>
                  <a:schemeClr val="lt1"/>
                </a:solidFill>
                <a:latin typeface="Times New Roman"/>
                <a:ea typeface="Times New Roman"/>
                <a:cs typeface="Times New Roman"/>
                <a:sym typeface="Times New Roman"/>
              </a:rPr>
              <a:t>distance</a:t>
            </a:r>
            <a:r>
              <a:rPr lang="en-GB" sz="2200">
                <a:solidFill>
                  <a:schemeClr val="lt1"/>
                </a:solidFill>
                <a:latin typeface="Times New Roman"/>
                <a:ea typeface="Times New Roman"/>
                <a:cs typeface="Times New Roman"/>
                <a:sym typeface="Times New Roman"/>
              </a:rPr>
              <a:t> of the objects in front of them.</a:t>
            </a:r>
            <a:endParaRPr sz="1700">
              <a:solidFill>
                <a:schemeClr val="lt1"/>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chemeClr val="lt1"/>
              </a:buClr>
              <a:buSzPts val="2600"/>
              <a:buFont typeface="Times New Roman"/>
              <a:buChar char="➔"/>
            </a:pPr>
            <a:r>
              <a:rPr lang="en-GB" sz="2100">
                <a:solidFill>
                  <a:schemeClr val="lt1"/>
                </a:solidFill>
                <a:latin typeface="Times New Roman"/>
                <a:ea typeface="Times New Roman"/>
                <a:cs typeface="Times New Roman"/>
                <a:sym typeface="Times New Roman"/>
              </a:rPr>
              <a:t>To make a device which is </a:t>
            </a:r>
            <a:r>
              <a:rPr lang="en-GB" sz="2100">
                <a:solidFill>
                  <a:schemeClr val="lt1"/>
                </a:solidFill>
                <a:latin typeface="Times New Roman"/>
                <a:ea typeface="Times New Roman"/>
                <a:cs typeface="Times New Roman"/>
                <a:sym typeface="Times New Roman"/>
              </a:rPr>
              <a:t>lightweight, Portable &amp; easy to use.</a:t>
            </a:r>
            <a:endParaRPr sz="26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Compute  the distance between the person and each object.</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Another objectives is to convert the information to sound.</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GPS tracker used to find the location  for easy tracking.</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Can able to detect any accidental risk.</a:t>
            </a:r>
            <a:endParaRPr sz="2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a:solidFill>
                  <a:schemeClr val="lt1"/>
                </a:solidFill>
                <a:latin typeface="Times New Roman"/>
                <a:ea typeface="Times New Roman"/>
                <a:cs typeface="Times New Roman"/>
                <a:sym typeface="Times New Roman"/>
              </a:rPr>
              <a:t>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sz="5300">
                <a:latin typeface="Times New Roman"/>
                <a:ea typeface="Times New Roman"/>
                <a:cs typeface="Times New Roman"/>
                <a:sym typeface="Times New Roman"/>
              </a:rPr>
              <a:t>Features</a:t>
            </a:r>
            <a:endParaRPr sz="6400"/>
          </a:p>
        </p:txBody>
      </p:sp>
      <p:sp>
        <p:nvSpPr>
          <p:cNvPr id="305" name="Google Shape;305;p17"/>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able to recognize the object front of them using a sound.</a:t>
            </a:r>
            <a:endParaRPr sz="19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identify the location of the blind person their </a:t>
            </a:r>
            <a:r>
              <a:rPr lang="en-GB" sz="1900">
                <a:solidFill>
                  <a:srgbClr val="FFFFFF"/>
                </a:solidFill>
              </a:rPr>
              <a:t>guardian</a:t>
            </a:r>
            <a:endParaRPr sz="1900">
              <a:solidFill>
                <a:srgbClr val="FFFFFF"/>
              </a:solidFill>
            </a:endParaRPr>
          </a:p>
          <a:p>
            <a:pPr indent="-368300" lvl="0" marL="457200" rtl="0" algn="l">
              <a:spcBef>
                <a:spcPts val="0"/>
              </a:spcBef>
              <a:spcAft>
                <a:spcPts val="0"/>
              </a:spcAft>
              <a:buClr>
                <a:schemeClr val="lt1"/>
              </a:buClr>
              <a:buSzPts val="2200"/>
              <a:buChar char="➔"/>
            </a:pPr>
            <a:r>
              <a:rPr lang="en-GB" sz="1700">
                <a:solidFill>
                  <a:schemeClr val="lt1"/>
                </a:solidFill>
                <a:latin typeface="Roboto"/>
                <a:ea typeface="Roboto"/>
                <a:cs typeface="Roboto"/>
                <a:sym typeface="Roboto"/>
              </a:rPr>
              <a:t>Implement GPS and inertial sensors for turn-by-turn navigation guidance.</a:t>
            </a:r>
            <a:endParaRPr sz="17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GB" sz="1700">
                <a:solidFill>
                  <a:schemeClr val="lt1"/>
                </a:solidFill>
                <a:latin typeface="Roboto"/>
                <a:ea typeface="Roboto"/>
                <a:cs typeface="Roboto"/>
                <a:sym typeface="Roboto"/>
              </a:rPr>
              <a:t>Allow users to customize sensor sensitivity and adjust feedback preferences.</a:t>
            </a:r>
            <a:endParaRPr sz="17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600">
                <a:solidFill>
                  <a:schemeClr val="lt1"/>
                </a:solidFill>
                <a:latin typeface="Roboto"/>
                <a:ea typeface="Roboto"/>
                <a:cs typeface="Roboto"/>
                <a:sym typeface="Roboto"/>
              </a:rPr>
              <a:t>Utilize computer vision technology to identify and describe objects in the user's environment.</a:t>
            </a:r>
            <a:endParaRPr sz="16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500">
                <a:solidFill>
                  <a:schemeClr val="lt1"/>
                </a:solidFill>
                <a:latin typeface="Roboto"/>
                <a:ea typeface="Roboto"/>
                <a:cs typeface="Roboto"/>
                <a:sym typeface="Roboto"/>
              </a:rPr>
              <a:t>Design the smart glasses to be lightweight and comfortable for extended use.</a:t>
            </a:r>
            <a:endParaRPr sz="19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a:latin typeface="Times New Roman"/>
                <a:ea typeface="Times New Roman"/>
                <a:cs typeface="Times New Roman"/>
                <a:sym typeface="Times New Roman"/>
              </a:rPr>
              <a:t>Working process</a:t>
            </a:r>
            <a:endParaRPr sz="3300"/>
          </a:p>
        </p:txBody>
      </p:sp>
      <p:sp>
        <p:nvSpPr>
          <p:cNvPr id="311" name="Google Shape;311;p18"/>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rPr>
              <a:t>An ultrasonic sensor is an instrument that measures the distance to an object using ultrasonic sound waves. An ultrasonic sensor uses a transducer to send and receive ultrasonic pulses that relay back information about an object's proximity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Here an ultrasonic sensor senses the distance of the object by ultrasonic waves and sends this information to NE 555 timer circuit. The timer circuit then sends this information to buzzer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The </a:t>
            </a:r>
            <a:r>
              <a:rPr lang="en-GB" sz="1500">
                <a:solidFill>
                  <a:schemeClr val="lt1"/>
                </a:solidFill>
              </a:rPr>
              <a:t>buzzer</a:t>
            </a:r>
            <a:r>
              <a:rPr lang="en-GB" sz="1500">
                <a:solidFill>
                  <a:schemeClr val="lt1"/>
                </a:solidFill>
              </a:rPr>
              <a:t> is activated with the help of battery.</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40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Architecture  of Components</a:t>
            </a:r>
            <a:endParaRPr sz="5000"/>
          </a:p>
        </p:txBody>
      </p:sp>
      <p:sp>
        <p:nvSpPr>
          <p:cNvPr id="317" name="Google Shape;317;p1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latin typeface="Times New Roman"/>
              <a:ea typeface="Times New Roman"/>
              <a:cs typeface="Times New Roman"/>
              <a:sym typeface="Times New Roman"/>
            </a:endParaRPr>
          </a:p>
        </p:txBody>
      </p:sp>
      <p:pic>
        <p:nvPicPr>
          <p:cNvPr id="318" name="Google Shape;318;p19"/>
          <p:cNvPicPr preferRelativeResize="0"/>
          <p:nvPr/>
        </p:nvPicPr>
        <p:blipFill>
          <a:blip r:embed="rId3">
            <a:alphaModFix/>
          </a:blip>
          <a:stretch>
            <a:fillRect/>
          </a:stretch>
        </p:blipFill>
        <p:spPr>
          <a:xfrm>
            <a:off x="1809400" y="1300275"/>
            <a:ext cx="573405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20"/>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24" name="Google Shape;324;p20"/>
          <p:cNvSpPr txBox="1"/>
          <p:nvPr/>
        </p:nvSpPr>
        <p:spPr>
          <a:xfrm>
            <a:off x="258875" y="1152775"/>
            <a:ext cx="8633400" cy="3345900"/>
          </a:xfrm>
          <a:prstGeom prst="rect">
            <a:avLst/>
          </a:prstGeom>
          <a:noFill/>
          <a:ln>
            <a:noFill/>
          </a:ln>
        </p:spPr>
        <p:txBody>
          <a:bodyPr anchorCtr="0" anchor="t" bIns="91425" lIns="91425" spcFirstLastPara="1" rIns="91425" wrap="square" tIns="91425">
            <a:noAutofit/>
          </a:bodyPr>
          <a:lstStyle/>
          <a:p>
            <a:pPr indent="-317500" lvl="0" marL="457200" marR="18415" rtl="0" algn="just">
              <a:lnSpc>
                <a:spcPct val="150000"/>
              </a:lnSpc>
              <a:spcBef>
                <a:spcPts val="1385"/>
              </a:spcBef>
              <a:spcAft>
                <a:spcPts val="0"/>
              </a:spcAft>
              <a:buClr>
                <a:schemeClr val="lt1"/>
              </a:buClr>
              <a:buSzPts val="1400"/>
              <a:buFont typeface="Times New Roman"/>
              <a:buAutoNum type="arabicPeriod"/>
            </a:pPr>
            <a:r>
              <a:rPr lang="en-GB" sz="1900">
                <a:solidFill>
                  <a:schemeClr val="lt1"/>
                </a:solidFill>
                <a:latin typeface="Times New Roman"/>
                <a:ea typeface="Times New Roman"/>
                <a:cs typeface="Times New Roman"/>
                <a:sym typeface="Times New Roman"/>
              </a:rPr>
              <a:t>At first take a NE 555 ic which is also known as a timer circuit. The  figure of NE 555 ic is given below . Now connect the 2nd + 6th pin together and also connect the 4th and  8th pin together </a:t>
            </a:r>
            <a:r>
              <a:rPr lang="en-GB" sz="1700">
                <a:solidFill>
                  <a:schemeClr val="lt1"/>
                </a:solidFill>
                <a:latin typeface="Times New Roman"/>
                <a:ea typeface="Times New Roman"/>
                <a:cs typeface="Times New Roman"/>
                <a:sym typeface="Times New Roman"/>
              </a:rPr>
              <a:t>.</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25" name="Google Shape;325;p20"/>
          <p:cNvPicPr preferRelativeResize="0"/>
          <p:nvPr/>
        </p:nvPicPr>
        <p:blipFill>
          <a:blip r:embed="rId3">
            <a:alphaModFix/>
          </a:blip>
          <a:stretch>
            <a:fillRect/>
          </a:stretch>
        </p:blipFill>
        <p:spPr>
          <a:xfrm>
            <a:off x="4194400" y="2178500"/>
            <a:ext cx="3099024" cy="256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9" name="Shape 329"/>
        <p:cNvGrpSpPr/>
        <p:nvPr/>
      </p:nvGrpSpPr>
      <p:grpSpPr>
        <a:xfrm>
          <a:off x="0" y="0"/>
          <a:ext cx="0" cy="0"/>
          <a:chOff x="0" y="0"/>
          <a:chExt cx="0" cy="0"/>
        </a:xfrm>
      </p:grpSpPr>
      <p:sp>
        <p:nvSpPr>
          <p:cNvPr id="330" name="Google Shape;330;p21"/>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1" name="Google Shape;331;p21"/>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2. </a:t>
            </a:r>
            <a:r>
              <a:rPr lang="en-GB" sz="2000">
                <a:solidFill>
                  <a:schemeClr val="lt1"/>
                </a:solidFill>
                <a:latin typeface="Times New Roman"/>
                <a:ea typeface="Times New Roman"/>
                <a:cs typeface="Times New Roman"/>
                <a:sym typeface="Times New Roman"/>
              </a:rPr>
              <a:t>Then take a capacitor  of </a:t>
            </a:r>
            <a:r>
              <a:rPr lang="en-GB" sz="1850">
                <a:solidFill>
                  <a:schemeClr val="lt1"/>
                </a:solidFill>
                <a:latin typeface="Roboto"/>
                <a:ea typeface="Roboto"/>
                <a:cs typeface="Roboto"/>
                <a:sym typeface="Roboto"/>
              </a:rPr>
              <a:t>10uf 25v and then connect capacitor’s positive pin with 1st pin of </a:t>
            </a:r>
            <a:r>
              <a:rPr lang="en-GB" sz="2000">
                <a:solidFill>
                  <a:schemeClr val="lt1"/>
                </a:solidFill>
                <a:latin typeface="Times New Roman"/>
                <a:ea typeface="Times New Roman"/>
                <a:cs typeface="Times New Roman"/>
                <a:sym typeface="Times New Roman"/>
              </a:rPr>
              <a:t> NE 555 </a:t>
            </a:r>
            <a:r>
              <a:rPr lang="en-GB" sz="1850">
                <a:solidFill>
                  <a:schemeClr val="lt1"/>
                </a:solidFill>
                <a:latin typeface="Roboto"/>
                <a:ea typeface="Roboto"/>
                <a:cs typeface="Roboto"/>
                <a:sym typeface="Roboto"/>
              </a:rPr>
              <a:t>ic and connect capacitor’s negative  pin with  8th pin of  NE 555 ic.</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2" name="Google Shape;332;p21"/>
          <p:cNvPicPr preferRelativeResize="0"/>
          <p:nvPr/>
        </p:nvPicPr>
        <p:blipFill>
          <a:blip r:embed="rId3">
            <a:alphaModFix/>
          </a:blip>
          <a:stretch>
            <a:fillRect/>
          </a:stretch>
        </p:blipFill>
        <p:spPr>
          <a:xfrm>
            <a:off x="3001038" y="2320300"/>
            <a:ext cx="4581525"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