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3" r:id="rId4"/>
    <p:sldId id="260" r:id="rId5"/>
    <p:sldId id="261" r:id="rId6"/>
    <p:sldId id="262" r:id="rId7"/>
    <p:sldId id="259" r:id="rId8"/>
    <p:sldId id="257" r:id="rId9"/>
    <p:sldId id="258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0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4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4AE84C-B626-4DCA-A931-28E605F4FA07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1E50F3-EBF1-46C8-BC99-BE1F187C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7EC9-6A7F-4A72-93CD-AECB4E3C1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1</a:t>
            </a:r>
            <a:br>
              <a:rPr lang="en-US" dirty="0"/>
            </a:br>
            <a:r>
              <a:rPr lang="en-US" sz="2800" dirty="0" err="1"/>
              <a:t>MuscleHub</a:t>
            </a:r>
            <a:r>
              <a:rPr lang="en-US" sz="2800" dirty="0"/>
              <a:t> A/B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FA94-E163-433F-8D19-D01E819B4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O’Halloran</a:t>
            </a:r>
          </a:p>
          <a:p>
            <a:r>
              <a:rPr lang="en-US" dirty="0"/>
              <a:t>Date: 5/11/2018</a:t>
            </a:r>
          </a:p>
        </p:txBody>
      </p:sp>
    </p:spTree>
    <p:extLst>
      <p:ext uri="{BB962C8B-B14F-4D97-AF65-F5344CB8AC3E}">
        <p14:creationId xmlns:p14="http://schemas.microsoft.com/office/powerpoint/2010/main" val="329146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71BD-3766-49DE-9347-12A3DC1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91D3-1DFD-4686-9083-C171354F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feedback showed that only one customer positively rated the fitness test vs the three who stated they didn’t like the idea of a fitness test</a:t>
            </a:r>
          </a:p>
        </p:txBody>
      </p:sp>
    </p:spTree>
    <p:extLst>
      <p:ext uri="{BB962C8B-B14F-4D97-AF65-F5344CB8AC3E}">
        <p14:creationId xmlns:p14="http://schemas.microsoft.com/office/powerpoint/2010/main" val="727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051E-76D6-484D-A8A4-A38104E1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5E60-A5DC-4F08-B776-BBFB6316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require a mandatory fitness test, but offer it as optional for those who wish to take one</a:t>
            </a:r>
          </a:p>
        </p:txBody>
      </p:sp>
    </p:spTree>
    <p:extLst>
      <p:ext uri="{BB962C8B-B14F-4D97-AF65-F5344CB8AC3E}">
        <p14:creationId xmlns:p14="http://schemas.microsoft.com/office/powerpoint/2010/main" val="142418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E44-031C-4C00-9506-2831E7C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 – Fitness Test vs Non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2934-7D47-4215-ACF9-650C5C5B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 mandatory fitness test affect membership purchase?</a:t>
            </a:r>
          </a:p>
          <a:p>
            <a:pPr lvl="1"/>
            <a:r>
              <a:rPr lang="en-US" dirty="0"/>
              <a:t>Group A – Given a Fitness test</a:t>
            </a:r>
          </a:p>
          <a:p>
            <a:pPr lvl="1"/>
            <a:r>
              <a:rPr lang="en-US" dirty="0"/>
              <a:t>Group B – No Fitness Test</a:t>
            </a:r>
          </a:p>
        </p:txBody>
      </p:sp>
    </p:spTree>
    <p:extLst>
      <p:ext uri="{BB962C8B-B14F-4D97-AF65-F5344CB8AC3E}">
        <p14:creationId xmlns:p14="http://schemas.microsoft.com/office/powerpoint/2010/main" val="134171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749A-144B-459A-997F-0453F648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2CD9-578C-4DA9-810D-0583F0CD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Data Base</a:t>
            </a:r>
          </a:p>
          <a:p>
            <a:pPr lvl="1"/>
            <a:r>
              <a:rPr lang="en-US" dirty="0"/>
              <a:t>Tables</a:t>
            </a:r>
          </a:p>
          <a:p>
            <a:pPr lvl="2"/>
            <a:r>
              <a:rPr lang="en-US" dirty="0"/>
              <a:t>Visits – Potential members who visited</a:t>
            </a:r>
          </a:p>
          <a:p>
            <a:pPr lvl="2"/>
            <a:r>
              <a:rPr lang="en-US" dirty="0"/>
              <a:t>Fitness Tests – Potential Customers (Group A) who were given the fitness test</a:t>
            </a:r>
          </a:p>
          <a:p>
            <a:pPr lvl="2"/>
            <a:r>
              <a:rPr lang="en-US" dirty="0"/>
              <a:t>Applications – Information about any potential customers in both groups (A&amp;B) who filled out an application. </a:t>
            </a:r>
          </a:p>
          <a:p>
            <a:pPr lvl="2"/>
            <a:r>
              <a:rPr lang="en-US" dirty="0"/>
              <a:t>Purchases – Information on customers who purchased a membership from </a:t>
            </a:r>
            <a:r>
              <a:rPr lang="en-US" dirty="0" err="1"/>
              <a:t>Musclehub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0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413-3EAB-49E6-9332-B536951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– Type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C8EB-B212-4EF3-AE97-265181E3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486" y="2254623"/>
            <a:ext cx="10018713" cy="3124201"/>
          </a:xfrm>
        </p:spPr>
        <p:txBody>
          <a:bodyPr/>
          <a:lstStyle/>
          <a:p>
            <a:r>
              <a:rPr lang="en-US" dirty="0"/>
              <a:t>Chi Square Test</a:t>
            </a:r>
          </a:p>
          <a:p>
            <a:pPr lvl="1"/>
            <a:r>
              <a:rPr lang="en-US" dirty="0"/>
              <a:t>Chosen for all three</a:t>
            </a:r>
          </a:p>
          <a:p>
            <a:pPr lvl="1"/>
            <a:r>
              <a:rPr lang="en-US" dirty="0"/>
              <a:t>Our columns are each a different condition (Group A vs Group B)</a:t>
            </a:r>
          </a:p>
          <a:p>
            <a:pPr lvl="1"/>
            <a:r>
              <a:rPr lang="en-US" dirty="0"/>
              <a:t>The rows represent different outcomes (applied vs no application, purchased vs did not purchase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62C7-A5F5-4002-98F0-3F9AEBA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F180-2B07-41B7-BC96-8647F5B1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Null Hypothesis – There is no statistical significant difference between group A and group B’s likelihood to pick up an application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REJECT – P Value .000964782 &lt; .05</a:t>
            </a:r>
          </a:p>
          <a:p>
            <a:pPr marL="457200" indent="-457200">
              <a:buAutoNum type="arabicPeriod"/>
            </a:pPr>
            <a:r>
              <a:rPr lang="en-US" dirty="0"/>
              <a:t>Null Hypothesis – There is no statistical significant difference between subgroup A and subgroup B on who was more likely to purchase a membership that chose to apply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800" b="1" dirty="0">
                <a:solidFill>
                  <a:srgbClr val="00B050"/>
                </a:solidFill>
              </a:rPr>
              <a:t>ACCEPT – P Value .4325864 &gt;.05</a:t>
            </a:r>
          </a:p>
          <a:p>
            <a:pPr marL="457200" indent="-457200">
              <a:buAutoNum type="arabicPeriod"/>
            </a:pPr>
            <a:r>
              <a:rPr lang="en-US" dirty="0"/>
              <a:t>Null Hypothesis – There is no statistical significant difference between group A and group B who visit the gym and end up purchasing a member ship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FF0000"/>
                </a:solidFill>
              </a:rPr>
              <a:t>REJECT – P Value .01472411 &lt; .05</a:t>
            </a:r>
          </a:p>
        </p:txBody>
      </p:sp>
    </p:spTree>
    <p:extLst>
      <p:ext uri="{BB962C8B-B14F-4D97-AF65-F5344CB8AC3E}">
        <p14:creationId xmlns:p14="http://schemas.microsoft.com/office/powerpoint/2010/main" val="251030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2216-9FCD-4480-8C82-F4FBDDB5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 RESULTS</a:t>
            </a:r>
          </a:p>
        </p:txBody>
      </p:sp>
    </p:spTree>
    <p:extLst>
      <p:ext uri="{BB962C8B-B14F-4D97-AF65-F5344CB8AC3E}">
        <p14:creationId xmlns:p14="http://schemas.microsoft.com/office/powerpoint/2010/main" val="411138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F736-6CAD-4295-B8F6-70E4159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9205"/>
            <a:ext cx="889368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A/B Test Results – Step 3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4F52-8B11-4C49-A1E4-86904F79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54015"/>
            <a:ext cx="10018713" cy="4937185"/>
          </a:xfrm>
        </p:spPr>
        <p:txBody>
          <a:bodyPr/>
          <a:lstStyle/>
          <a:p>
            <a:r>
              <a:rPr lang="en-US" dirty="0"/>
              <a:t>Based on the results of the A/B test data, it appears that 50.04% (Group A) of those that visited </a:t>
            </a:r>
            <a:r>
              <a:rPr lang="en-US" dirty="0" err="1"/>
              <a:t>Musclehub</a:t>
            </a:r>
            <a:r>
              <a:rPr lang="en-US" dirty="0"/>
              <a:t> took a fitness test with the other 49.96% (Group B) not taking the fitness test.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95B22-960E-438B-AED2-C0690252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9" b="95547" l="9524" r="89881">
                        <a14:foregroundMark x1="44940" y1="5263" x2="44940" y2="5263"/>
                        <a14:foregroundMark x1="44345" y1="3644" x2="44345" y2="3644"/>
                        <a14:foregroundMark x1="43750" y1="4858" x2="43750" y2="4858"/>
                        <a14:foregroundMark x1="44345" y1="6883" x2="44345" y2="6883"/>
                        <a14:foregroundMark x1="44940" y1="6883" x2="44940" y2="6883"/>
                        <a14:foregroundMark x1="45536" y1="6478" x2="45536" y2="6478"/>
                        <a14:foregroundMark x1="44345" y1="5263" x2="44345" y2="5263"/>
                        <a14:foregroundMark x1="45536" y1="3239" x2="45536" y2="3239"/>
                        <a14:foregroundMark x1="44940" y1="4453" x2="44940" y2="4453"/>
                        <a14:foregroundMark x1="45536" y1="5668" x2="45833" y2="6478"/>
                        <a14:foregroundMark x1="46131" y1="6883" x2="46131" y2="6883"/>
                        <a14:foregroundMark x1="44643" y1="3644" x2="44643" y2="3644"/>
                        <a14:foregroundMark x1="43155" y1="4049" x2="43155" y2="4049"/>
                        <a14:foregroundMark x1="47321" y1="94332" x2="47619" y2="95142"/>
                        <a14:foregroundMark x1="47024" y1="91903" x2="47024" y2="91903"/>
                        <a14:foregroundMark x1="45833" y1="92308" x2="45833" y2="92308"/>
                        <a14:foregroundMark x1="46726" y1="95547" x2="46726" y2="95547"/>
                        <a14:foregroundMark x1="45833" y1="95142" x2="45833" y2="95142"/>
                        <a14:foregroundMark x1="47024" y1="92308" x2="47024" y2="92308"/>
                        <a14:foregroundMark x1="47917" y1="93117" x2="47917" y2="93117"/>
                        <a14:foregroundMark x1="47619" y1="94332" x2="47619" y2="94332"/>
                        <a14:foregroundMark x1="47321" y1="92308" x2="47321" y2="92308"/>
                        <a14:foregroundMark x1="46131" y1="90688" x2="47321" y2="91903"/>
                        <a14:backgroundMark x1="44294" y1="95721" x2="45536" y2="96761"/>
                        <a14:backgroundMark x1="42635" y1="94332" x2="43000" y2="94638"/>
                        <a14:backgroundMark x1="41667" y1="93522" x2="42635" y2="943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5552" y="3868061"/>
            <a:ext cx="3735761" cy="27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7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F736-6CAD-4295-B8F6-70E4159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9205"/>
            <a:ext cx="889368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A/B Test Results – Step 4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4F52-8B11-4C49-A1E4-86904F79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1652"/>
            <a:ext cx="10018713" cy="4937185"/>
          </a:xfrm>
        </p:spPr>
        <p:txBody>
          <a:bodyPr/>
          <a:lstStyle/>
          <a:p>
            <a:r>
              <a:rPr lang="en-US" dirty="0"/>
              <a:t>As the P-value of  ~.0009647 is less than .05, we reject the null hypothesis that there is not a significant difference in the results between Group A and Group B.  </a:t>
            </a:r>
          </a:p>
          <a:p>
            <a:r>
              <a:rPr lang="en-US" dirty="0"/>
              <a:t>There is a statistically significant difference between the likelihood of Group A submitting an application and Group B submitting an application (i.e., Group A submitting an application and Group B not submitting an application).  </a:t>
            </a:r>
          </a:p>
        </p:txBody>
      </p:sp>
    </p:spTree>
    <p:extLst>
      <p:ext uri="{BB962C8B-B14F-4D97-AF65-F5344CB8AC3E}">
        <p14:creationId xmlns:p14="http://schemas.microsoft.com/office/powerpoint/2010/main" val="282916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F736-6CAD-4295-B8F6-70E4159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9205"/>
            <a:ext cx="889368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A/B Test Results – Step 4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4F52-8B11-4C49-A1E4-86904F79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1163"/>
            <a:ext cx="10018713" cy="49371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the data, 80% of potential members that completed a fitness test (Group A) and completed an application also purchased a membership.</a:t>
            </a:r>
          </a:p>
          <a:p>
            <a:r>
              <a:rPr lang="en-US" dirty="0"/>
              <a:t>Based on the data, 76.9% of potential members that did not complete a fitness test (Group B) and completed an application also purchased a membership.</a:t>
            </a:r>
          </a:p>
          <a:p>
            <a:r>
              <a:rPr lang="en-US" dirty="0"/>
              <a:t>Although a higher percentage of people that took a fitness test (Group A) became members than those that did not take a fitness test (Group B), a higher number of applicants from Group B ultimately purchased a membership.  </a:t>
            </a:r>
          </a:p>
          <a:p>
            <a:r>
              <a:rPr lang="en-US" dirty="0"/>
              <a:t>Out of the 575 people that completed an application, 450 became members.  </a:t>
            </a:r>
          </a:p>
          <a:p>
            <a:pPr lvl="1"/>
            <a:r>
              <a:rPr lang="en-US" dirty="0"/>
              <a:t>200 from Group A </a:t>
            </a:r>
          </a:p>
          <a:p>
            <a:pPr lvl="1"/>
            <a:r>
              <a:rPr lang="en-US" dirty="0"/>
              <a:t>250 from Group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0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97</TotalTime>
  <Words>524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Capstone Project 1 MuscleHub A/B Test</vt:lpstr>
      <vt:lpstr>A/B Test – Fitness Test vs Non Fitness Test</vt:lpstr>
      <vt:lpstr>Data Background</vt:lpstr>
      <vt:lpstr>Hypothesis Test – Type Selected</vt:lpstr>
      <vt:lpstr>Three Hypothesis Test</vt:lpstr>
      <vt:lpstr>ADDITIONAL DATA RESULTS</vt:lpstr>
      <vt:lpstr>A/B Test Results – Step 3 Fitness Test</vt:lpstr>
      <vt:lpstr>A/B Test Results – Step 4 Application</vt:lpstr>
      <vt:lpstr>A/B Test Results – Step 4 Purchase</vt:lpstr>
      <vt:lpstr>Qualitative Results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1 MuscleHub A/B Test</dc:title>
  <dc:creator>Tomlinson, Christopher</dc:creator>
  <cp:lastModifiedBy>Tomlinson, Christopher</cp:lastModifiedBy>
  <cp:revision>14</cp:revision>
  <dcterms:created xsi:type="dcterms:W3CDTF">2018-05-11T18:24:33Z</dcterms:created>
  <dcterms:modified xsi:type="dcterms:W3CDTF">2018-05-11T20:57:34Z</dcterms:modified>
</cp:coreProperties>
</file>