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31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10" r:id="rId17"/>
  </p:sldIdLst>
  <p:sldSz cx="9144000" cy="5143500" type="screen16x9"/>
  <p:notesSz cx="6858000" cy="9144000"/>
  <p:embeddedFontLst>
    <p:embeddedFont>
      <p:font typeface="Exo 2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bold r:id="rId32"/>
      <p:italic r:id="rId33"/>
      <p:boldItalic r:id="rId34"/>
    </p:embeddedFont>
    <p:embeddedFont>
      <p:font typeface="Roboto Mono" panose="00000009000000000000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4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FCA5EB-ADB4-41BC-B3E4-ED649D2E3E86}">
  <a:tblStyle styleId="{DFFCA5EB-ADB4-41BC-B3E4-ED649D2E3E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54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7b0210d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7b0210d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1ecca6d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1ecca6d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ecca6d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1ecca6d3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1ecca6d3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1ecca6d3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1ecca6d3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1ecca6d3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1ecca6d3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1ecca6d3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f2bb6bc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f2bb6bc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db3e8363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2db3e8363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cb590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4cb590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7b0210d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7b0210d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7b0210d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7b0210d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6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9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7" r:id="rId6"/>
    <p:sldLayoutId id="2147483663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 dirty="0"/>
          </a:p>
        </p:txBody>
      </p:sp>
      <p:sp>
        <p:nvSpPr>
          <p:cNvPr id="141" name="Google Shape;141;p30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03 - Pandas</a:t>
            </a:r>
            <a:endParaRPr/>
          </a:p>
        </p:txBody>
      </p:sp>
      <p:cxnSp>
        <p:nvCxnSpPr>
          <p:cNvPr id="142" name="Google Shape;142;p30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DataFrames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605250" y="1144700"/>
            <a:ext cx="7970400" cy="1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collection of series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938" y="1749100"/>
            <a:ext cx="6866124" cy="285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df.head() gives quick snapshot of data (first 5 rows)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○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You can specify more rows by passing in parameter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df.info() provides important details of dataset - # of rows/columns, null values, type of data in each column, etc.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df.shape() outputs the dimensions of dataframe in a tuple (# of rows, # of columns)</a:t>
            </a:r>
            <a:endParaRPr sz="1300"/>
          </a:p>
        </p:txBody>
      </p:sp>
      <p:sp>
        <p:nvSpPr>
          <p:cNvPr id="209" name="Google Shape;209;p3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dataframe methods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Accession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df[‘column_name’] returns the specific column in the form of a pandas Series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.iloc + .loc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df[df[‘column’]==___]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Making a new column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Apply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○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Write out a function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○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Lambda notation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Example: to split a certain string apart and create a new column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○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Df[“newcolumn”] = df[“oldcolumn”].apply(lambda x: x.split(‘:’)[0])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■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What this does is pick out the first word before the colon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1" name="Google Shape;221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.apply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●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When dealing with missing data, either drop of fill missing values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○"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Drop:        df.dropna()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■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Make sure to specify axis=1 if wanting to drop columns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■"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Thresh argument can be used to specifically drop only columns with less than a certain amount of missing data points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Char char="○"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Fill:          df.fillna(#whatever)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7" name="Google Shape;227;p4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to count the amount of null values: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df.isnull() - returns a dataframe with true and false values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get the count per column, do df.is_null().count()</a:t>
            </a:r>
            <a:endParaRPr/>
          </a:p>
        </p:txBody>
      </p:sp>
      <p:sp>
        <p:nvSpPr>
          <p:cNvPr id="233" name="Google Shape;233;p4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Null values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ctrTitle"/>
          </p:nvPr>
        </p:nvSpPr>
        <p:spPr>
          <a:xfrm>
            <a:off x="1645200" y="352850"/>
            <a:ext cx="5853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Overview:</a:t>
            </a:r>
            <a:endParaRPr dirty="0"/>
          </a:p>
        </p:txBody>
      </p:sp>
      <p:sp>
        <p:nvSpPr>
          <p:cNvPr id="231" name="Google Shape;231;p39"/>
          <p:cNvSpPr/>
          <p:nvPr/>
        </p:nvSpPr>
        <p:spPr>
          <a:xfrm>
            <a:off x="662850" y="1299050"/>
            <a:ext cx="1561800" cy="796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Exo 2"/>
                <a:sym typeface="Exo 2"/>
              </a:rPr>
              <a:t>1.1 - Python Review</a:t>
            </a:r>
            <a:endParaRPr sz="12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2684776" y="1309150"/>
            <a:ext cx="156180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accent1"/>
                </a:solidFill>
                <a:latin typeface="Exo 2"/>
              </a:rPr>
              <a:t>1.2 - Numpy</a:t>
            </a:r>
            <a:endParaRPr sz="12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33" name="Google Shape;233;p39"/>
          <p:cNvCxnSpPr>
            <a:stCxn id="231" idx="3"/>
            <a:endCxn id="232" idx="1"/>
          </p:cNvCxnSpPr>
          <p:nvPr/>
        </p:nvCxnSpPr>
        <p:spPr>
          <a:xfrm>
            <a:off x="2224650" y="1697300"/>
            <a:ext cx="460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39"/>
          <p:cNvSpPr/>
          <p:nvPr/>
        </p:nvSpPr>
        <p:spPr>
          <a:xfrm>
            <a:off x="4681975" y="1298950"/>
            <a:ext cx="1561800" cy="796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Exo 2"/>
                <a:sym typeface="Exo 2"/>
              </a:rPr>
              <a:t>1.3 - Pandas</a:t>
            </a:r>
            <a:endParaRPr sz="12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sp>
        <p:nvSpPr>
          <p:cNvPr id="235" name="Google Shape;235;p39"/>
          <p:cNvSpPr/>
          <p:nvPr/>
        </p:nvSpPr>
        <p:spPr>
          <a:xfrm>
            <a:off x="6679176" y="1309250"/>
            <a:ext cx="156180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Exo 2"/>
              </a:rPr>
              <a:t>1.4 - Seaborn</a:t>
            </a:r>
            <a:endParaRPr sz="12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36" name="Google Shape;236;p39"/>
          <p:cNvCxnSpPr>
            <a:stCxn id="234" idx="3"/>
            <a:endCxn id="235" idx="1"/>
          </p:cNvCxnSpPr>
          <p:nvPr/>
        </p:nvCxnSpPr>
        <p:spPr>
          <a:xfrm>
            <a:off x="6243775" y="1697200"/>
            <a:ext cx="435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4234250" y="1697300"/>
            <a:ext cx="435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39"/>
          <p:cNvSpPr/>
          <p:nvPr/>
        </p:nvSpPr>
        <p:spPr>
          <a:xfrm>
            <a:off x="662850" y="2388075"/>
            <a:ext cx="1021500" cy="796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Exo 2"/>
                <a:sym typeface="Exo 2"/>
              </a:rPr>
              <a:t>2.1 - ML Intro</a:t>
            </a:r>
            <a:endParaRPr sz="12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sp>
        <p:nvSpPr>
          <p:cNvPr id="239" name="Google Shape;239;p39"/>
          <p:cNvSpPr/>
          <p:nvPr/>
        </p:nvSpPr>
        <p:spPr>
          <a:xfrm>
            <a:off x="1985500" y="2398175"/>
            <a:ext cx="102150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  <a:latin typeface="Exo 2"/>
              </a:rPr>
              <a:t>2.2 - Linear Regression</a:t>
            </a:r>
            <a:endParaRPr sz="11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40" name="Google Shape;240;p39"/>
          <p:cNvCxnSpPr>
            <a:stCxn id="238" idx="3"/>
            <a:endCxn id="239" idx="1"/>
          </p:cNvCxnSpPr>
          <p:nvPr/>
        </p:nvCxnSpPr>
        <p:spPr>
          <a:xfrm>
            <a:off x="1684350" y="2786325"/>
            <a:ext cx="301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39"/>
          <p:cNvSpPr/>
          <p:nvPr/>
        </p:nvSpPr>
        <p:spPr>
          <a:xfrm>
            <a:off x="3287163" y="2387975"/>
            <a:ext cx="1021500" cy="796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rPr>
              <a:t>2.3 - Logistic Regression</a:t>
            </a:r>
            <a:endParaRPr sz="1100" dirty="0">
              <a:solidFill>
                <a:schemeClr val="accen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4593637" y="2398275"/>
            <a:ext cx="102150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100" dirty="0">
                <a:solidFill>
                  <a:schemeClr val="accent1"/>
                </a:solidFill>
                <a:latin typeface="Exo 2"/>
              </a:rPr>
              <a:t>2.4 -</a:t>
            </a:r>
            <a:r>
              <a:rPr lang="de-DE" sz="1100" dirty="0" err="1">
                <a:solidFill>
                  <a:schemeClr val="accent1"/>
                </a:solidFill>
                <a:latin typeface="Exo 2"/>
              </a:rPr>
              <a:t>Naïve</a:t>
            </a:r>
            <a:r>
              <a:rPr lang="de-DE" sz="1100" dirty="0">
                <a:solidFill>
                  <a:schemeClr val="accent1"/>
                </a:solidFill>
                <a:latin typeface="Exo 2"/>
              </a:rPr>
              <a:t> Bayes </a:t>
            </a:r>
            <a:r>
              <a:rPr lang="de-DE" sz="1100" dirty="0" err="1">
                <a:solidFill>
                  <a:schemeClr val="accent1"/>
                </a:solidFill>
                <a:latin typeface="Exo 2"/>
              </a:rPr>
              <a:t>Classifier</a:t>
            </a:r>
            <a:endParaRPr sz="11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43" name="Google Shape;243;p39"/>
          <p:cNvCxnSpPr>
            <a:stCxn id="241" idx="3"/>
            <a:endCxn id="242" idx="1"/>
          </p:cNvCxnSpPr>
          <p:nvPr/>
        </p:nvCxnSpPr>
        <p:spPr>
          <a:xfrm>
            <a:off x="4308663" y="2786225"/>
            <a:ext cx="284974" cy="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39"/>
          <p:cNvCxnSpPr/>
          <p:nvPr/>
        </p:nvCxnSpPr>
        <p:spPr>
          <a:xfrm>
            <a:off x="2999078" y="2786325"/>
            <a:ext cx="28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39"/>
          <p:cNvSpPr/>
          <p:nvPr/>
        </p:nvSpPr>
        <p:spPr>
          <a:xfrm>
            <a:off x="7211180" y="2367574"/>
            <a:ext cx="1021500" cy="796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  <a:latin typeface="Exo 2"/>
                <a:sym typeface="Exo 2"/>
              </a:rPr>
              <a:t>2.6 - Decision Trees</a:t>
            </a:r>
            <a:endParaRPr sz="11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cxnSp>
        <p:nvCxnSpPr>
          <p:cNvPr id="247" name="Google Shape;247;p39"/>
          <p:cNvCxnSpPr>
            <a:cxnSpLocks/>
          </p:cNvCxnSpPr>
          <p:nvPr/>
        </p:nvCxnSpPr>
        <p:spPr>
          <a:xfrm>
            <a:off x="6926180" y="2770549"/>
            <a:ext cx="285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39"/>
          <p:cNvCxnSpPr>
            <a:cxnSpLocks/>
          </p:cNvCxnSpPr>
          <p:nvPr/>
        </p:nvCxnSpPr>
        <p:spPr>
          <a:xfrm>
            <a:off x="5619980" y="2796625"/>
            <a:ext cx="28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39"/>
          <p:cNvSpPr/>
          <p:nvPr/>
        </p:nvSpPr>
        <p:spPr>
          <a:xfrm>
            <a:off x="662875" y="3487200"/>
            <a:ext cx="1462746" cy="796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rPr>
              <a:t>3.1 – Ensembling Learning</a:t>
            </a:r>
            <a:endParaRPr sz="1200" dirty="0">
              <a:solidFill>
                <a:schemeClr val="accen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51" name="Google Shape;251;p39"/>
          <p:cNvCxnSpPr>
            <a:cxnSpLocks/>
            <a:stCxn id="249" idx="3"/>
          </p:cNvCxnSpPr>
          <p:nvPr/>
        </p:nvCxnSpPr>
        <p:spPr>
          <a:xfrm flipV="1">
            <a:off x="2125621" y="3883468"/>
            <a:ext cx="329129" cy="198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39"/>
          <p:cNvSpPr/>
          <p:nvPr/>
        </p:nvSpPr>
        <p:spPr>
          <a:xfrm>
            <a:off x="3889561" y="3495418"/>
            <a:ext cx="194468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  <a:latin typeface="Exo 2"/>
              </a:rPr>
              <a:t>4</a:t>
            </a:r>
            <a:r>
              <a:rPr lang="en" sz="1200" dirty="0">
                <a:solidFill>
                  <a:schemeClr val="accent1"/>
                </a:solidFill>
                <a:latin typeface="Exo 2"/>
              </a:rPr>
              <a:t>.* - Natural Language Processing (NLP)</a:t>
            </a:r>
            <a:endParaRPr sz="12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53" name="Google Shape;253;p39"/>
          <p:cNvCxnSpPr>
            <a:cxnSpLocks/>
          </p:cNvCxnSpPr>
          <p:nvPr/>
        </p:nvCxnSpPr>
        <p:spPr>
          <a:xfrm flipV="1">
            <a:off x="3512022" y="3885450"/>
            <a:ext cx="370594" cy="10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CE7875C-AF3A-C2C2-F19E-141096FF1EEF}"/>
              </a:ext>
            </a:extLst>
          </p:cNvPr>
          <p:cNvCxnSpPr>
            <a:cxnSpLocks/>
          </p:cNvCxnSpPr>
          <p:nvPr/>
        </p:nvCxnSpPr>
        <p:spPr>
          <a:xfrm rot="5400000">
            <a:off x="4576588" y="302261"/>
            <a:ext cx="302525" cy="6004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Google Shape;242;p39">
            <a:extLst>
              <a:ext uri="{FF2B5EF4-FFF2-40B4-BE49-F238E27FC236}">
                <a16:creationId xmlns:a16="http://schemas.microsoft.com/office/drawing/2014/main" id="{C367036A-0937-2BA9-B3D7-B66F206EBDE5}"/>
              </a:ext>
            </a:extLst>
          </p:cNvPr>
          <p:cNvSpPr/>
          <p:nvPr/>
        </p:nvSpPr>
        <p:spPr>
          <a:xfrm>
            <a:off x="5899893" y="2387974"/>
            <a:ext cx="102150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Font typeface="Arial"/>
              <a:buNone/>
            </a:pPr>
            <a:r>
              <a:rPr lang="en" sz="1100" dirty="0">
                <a:solidFill>
                  <a:schemeClr val="accent1"/>
                </a:solidFill>
                <a:latin typeface="Exo 2"/>
              </a:rPr>
              <a:t>2.5 - KNN</a:t>
            </a:r>
            <a:endParaRPr sz="1100" dirty="0">
              <a:solidFill>
                <a:schemeClr val="accent1"/>
              </a:solidFill>
              <a:latin typeface="Exo 2"/>
            </a:endParaRPr>
          </a:p>
        </p:txBody>
      </p:sp>
      <p:sp>
        <p:nvSpPr>
          <p:cNvPr id="11" name="Google Shape;246;p39"/>
          <p:cNvSpPr/>
          <p:nvPr/>
        </p:nvSpPr>
        <p:spPr>
          <a:xfrm>
            <a:off x="2484398" y="3497801"/>
            <a:ext cx="1021500" cy="771335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accent1"/>
                </a:solidFill>
                <a:latin typeface="Exo 2"/>
              </a:rPr>
              <a:t>3.2 - Neural Networks</a:t>
            </a:r>
            <a:endParaRPr sz="1200" dirty="0">
              <a:solidFill>
                <a:schemeClr val="accent1"/>
              </a:solidFill>
              <a:latin typeface="Exo 2"/>
            </a:endParaRPr>
          </a:p>
        </p:txBody>
      </p:sp>
      <p:sp>
        <p:nvSpPr>
          <p:cNvPr id="15" name="Google Shape;250;p39"/>
          <p:cNvSpPr/>
          <p:nvPr/>
        </p:nvSpPr>
        <p:spPr>
          <a:xfrm>
            <a:off x="6215053" y="3487163"/>
            <a:ext cx="2125500" cy="776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Exo 2"/>
              </a:rPr>
              <a:t>5.* Competition Tips &amp; Final Thoughts</a:t>
            </a:r>
            <a:endParaRPr sz="12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9" name="Google Shape;253;p39">
            <a:extLst>
              <a:ext uri="{FF2B5EF4-FFF2-40B4-BE49-F238E27FC236}">
                <a16:creationId xmlns:a16="http://schemas.microsoft.com/office/drawing/2014/main" id="{83D54D0B-E89E-5AFB-7532-752D8B42179B}"/>
              </a:ext>
            </a:extLst>
          </p:cNvPr>
          <p:cNvCxnSpPr>
            <a:cxnSpLocks/>
          </p:cNvCxnSpPr>
          <p:nvPr/>
        </p:nvCxnSpPr>
        <p:spPr>
          <a:xfrm flipV="1">
            <a:off x="5847310" y="3908621"/>
            <a:ext cx="370594" cy="10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ctrTitle" idx="2"/>
          </p:nvPr>
        </p:nvSpPr>
        <p:spPr>
          <a:xfrm>
            <a:off x="390296" y="544428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- What is Pandas?</a:t>
            </a:r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ctrTitle" idx="9"/>
          </p:nvPr>
        </p:nvSpPr>
        <p:spPr>
          <a:xfrm>
            <a:off x="390296" y="1423792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3" name="Google Shape;153;p31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31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31"/>
          <p:cNvSpPr txBox="1">
            <a:spLocks noGrp="1"/>
          </p:cNvSpPr>
          <p:nvPr>
            <p:ph type="ctrTitle" idx="14"/>
          </p:nvPr>
        </p:nvSpPr>
        <p:spPr>
          <a:xfrm>
            <a:off x="390296" y="248716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and Dataframes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Pandas?</a:t>
            </a: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62" name="Google Shape;162;p32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697275" y="1299050"/>
            <a:ext cx="7942800" cy="3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 b="1">
                <a:latin typeface="Roboto Condensed"/>
                <a:ea typeface="Roboto Condensed"/>
                <a:cs typeface="Roboto Condensed"/>
                <a:sym typeface="Roboto Condensed"/>
              </a:rPr>
              <a:t>Python library</a:t>
            </a:r>
            <a:r>
              <a:rPr lang="en" sz="2000"/>
              <a:t> closely related to </a:t>
            </a:r>
            <a:r>
              <a:rPr lang="en" sz="2000" b="1">
                <a:latin typeface="Roboto Condensed"/>
                <a:ea typeface="Roboto Condensed"/>
                <a:cs typeface="Roboto Condensed"/>
                <a:sym typeface="Roboto Condensed"/>
              </a:rPr>
              <a:t>NumPy</a:t>
            </a:r>
            <a:r>
              <a:rPr lang="en" sz="2000"/>
              <a:t>, both go hand in hand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Used for </a:t>
            </a:r>
            <a:r>
              <a:rPr lang="en" sz="2000" b="1">
                <a:latin typeface="Roboto Condensed"/>
                <a:ea typeface="Roboto Condensed"/>
                <a:cs typeface="Roboto Condensed"/>
                <a:sym typeface="Roboto Condensed"/>
              </a:rPr>
              <a:t>manipulating </a:t>
            </a:r>
            <a:r>
              <a:rPr lang="en" sz="2000"/>
              <a:t>and </a:t>
            </a:r>
            <a:r>
              <a:rPr lang="en" sz="2000" b="1">
                <a:latin typeface="Roboto Condensed"/>
                <a:ea typeface="Roboto Condensed"/>
                <a:cs typeface="Roboto Condensed"/>
                <a:sym typeface="Roboto Condensed"/>
              </a:rPr>
              <a:t>storing data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E.g. cleaning, transforming, analyzing, etc.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Very similar to </a:t>
            </a:r>
            <a:r>
              <a:rPr lang="en" sz="2000" b="1">
                <a:latin typeface="Roboto Condensed"/>
                <a:ea typeface="Roboto Condensed"/>
                <a:cs typeface="Roboto Condensed"/>
                <a:sym typeface="Roboto Condensed"/>
              </a:rPr>
              <a:t>excel</a:t>
            </a:r>
            <a:r>
              <a:rPr lang="en" sz="2000"/>
              <a:t>, but has a lot more features and flexibility</a:t>
            </a:r>
            <a:endParaRPr sz="2000"/>
          </a:p>
        </p:txBody>
      </p:sp>
      <p:sp>
        <p:nvSpPr>
          <p:cNvPr id="168" name="Google Shape;168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Pandas</a:t>
            </a:r>
            <a:endParaRPr sz="3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5" name="Google Shape;175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2143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81" name="Google Shape;181;p35"/>
          <p:cNvSpPr txBox="1"/>
          <p:nvPr/>
        </p:nvSpPr>
        <p:spPr>
          <a:xfrm>
            <a:off x="652200" y="1139400"/>
            <a:ext cx="7839600" cy="4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Command Prompt:</a:t>
            </a:r>
            <a:endParaRPr sz="17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conda install pandas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---OR---</a:t>
            </a:r>
            <a:br>
              <a:rPr lang="e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pip install pandas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Importing in Python:</a:t>
            </a:r>
            <a:endParaRPr sz="2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 </a:t>
            </a:r>
            <a:r>
              <a:rPr lang="en" sz="20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as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   </a:t>
            </a:r>
            <a:r>
              <a:rPr lang="en" sz="2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# we always need numpy!</a:t>
            </a:r>
            <a:br>
              <a:rPr lang="en" sz="2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pandas </a:t>
            </a:r>
            <a:r>
              <a:rPr lang="en" sz="20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as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pd  </a:t>
            </a:r>
            <a:r>
              <a:rPr lang="en" sz="2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# this imports pandas!</a:t>
            </a:r>
            <a:endParaRPr sz="26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and Dataframes</a:t>
            </a:r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8" name="Google Shape;188;p36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36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here the subtitle if you need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body" idx="1"/>
          </p:nvPr>
        </p:nvSpPr>
        <p:spPr>
          <a:xfrm>
            <a:off x="605250" y="1144700"/>
            <a:ext cx="7970400" cy="1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●"/>
            </a:pPr>
            <a:r>
              <a:rPr lang="en" sz="2000"/>
              <a:t>Stores 1-dimensional data - </a:t>
            </a:r>
            <a:r>
              <a:rPr lang="en" sz="2000" b="1">
                <a:latin typeface="Roboto Condensed"/>
                <a:ea typeface="Roboto Condensed"/>
                <a:cs typeface="Roboto Condensed"/>
                <a:sym typeface="Roboto Condensed"/>
              </a:rPr>
              <a:t>very</a:t>
            </a:r>
            <a:r>
              <a:rPr lang="en" sz="2000"/>
              <a:t> similar to NumPy arrays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Every series has </a:t>
            </a:r>
            <a:r>
              <a:rPr lang="en" sz="2000" b="1">
                <a:latin typeface="Roboto Condensed"/>
                <a:ea typeface="Roboto Condensed"/>
                <a:cs typeface="Roboto Condensed"/>
                <a:sym typeface="Roboto Condensed"/>
              </a:rPr>
              <a:t>indexes </a:t>
            </a:r>
            <a:r>
              <a:rPr lang="en" sz="2000"/>
              <a:t>and </a:t>
            </a:r>
            <a:r>
              <a:rPr lang="en" sz="2000" b="1"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endParaRPr sz="20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lang="en" sz="2000" b="1">
                <a:latin typeface="Roboto Condensed"/>
                <a:ea typeface="Roboto Condensed"/>
                <a:cs typeface="Roboto Condensed"/>
                <a:sym typeface="Roboto Condensed"/>
              </a:rPr>
              <a:t>Indexes</a:t>
            </a:r>
            <a:r>
              <a:rPr lang="en" sz="2000"/>
              <a:t> are more flexible than NumPy, aren’t limited to numbers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</a:t>
            </a:r>
            <a:r>
              <a:rPr lang="en" sz="2000" b="1"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r>
              <a:rPr lang="en" sz="2000"/>
              <a:t> can be anything - numbers, strings, dates, etc.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limited to one type of data</a:t>
            </a:r>
            <a:endParaRPr sz="2000"/>
          </a:p>
        </p:txBody>
      </p:sp>
      <p:sp>
        <p:nvSpPr>
          <p:cNvPr id="195" name="Google Shape;195;p3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237" y="3321650"/>
            <a:ext cx="2299526" cy="1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FFFFFF"/>
      </a:dk1>
      <a:lt1>
        <a:srgbClr val="0A3455"/>
      </a:lt1>
      <a:dk2>
        <a:srgbClr val="6EBDC4"/>
      </a:dk2>
      <a:lt2>
        <a:srgbClr val="416D90"/>
      </a:lt2>
      <a:accent1>
        <a:srgbClr val="B4EBF0"/>
      </a:accent1>
      <a:accent2>
        <a:srgbClr val="7CC5CC"/>
      </a:accent2>
      <a:accent3>
        <a:srgbClr val="61A6B5"/>
      </a:accent3>
      <a:accent4>
        <a:srgbClr val="548FA6"/>
      </a:accent4>
      <a:accent5>
        <a:srgbClr val="2E5F80"/>
      </a:accent5>
      <a:accent6>
        <a:srgbClr val="1743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On-screen Show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Roboto Condensed</vt:lpstr>
      <vt:lpstr>Fira Sans Extra Condensed Medium</vt:lpstr>
      <vt:lpstr>Roboto Mono</vt:lpstr>
      <vt:lpstr>Roboto Condensed Light</vt:lpstr>
      <vt:lpstr>Exo 2</vt:lpstr>
      <vt:lpstr>Arial</vt:lpstr>
      <vt:lpstr>Tech Newsletter by Slidesgo</vt:lpstr>
      <vt:lpstr>03 - Pandas</vt:lpstr>
      <vt:lpstr>Course Overview:</vt:lpstr>
      <vt:lpstr>TABLE OF CONTENTS</vt:lpstr>
      <vt:lpstr>What is Pandas?</vt:lpstr>
      <vt:lpstr>Pandas</vt:lpstr>
      <vt:lpstr>Installation</vt:lpstr>
      <vt:lpstr>Installation</vt:lpstr>
      <vt:lpstr>Series and Dataframes</vt:lpstr>
      <vt:lpstr>Series</vt:lpstr>
      <vt:lpstr>DataFrames</vt:lpstr>
      <vt:lpstr>Important dataframe methods</vt:lpstr>
      <vt:lpstr>Accession</vt:lpstr>
      <vt:lpstr>.apply</vt:lpstr>
      <vt:lpstr>Null values </vt:lpstr>
      <vt:lpstr>All about Null values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Pandas</dc:title>
  <dc:creator>Osama Hamed</dc:creator>
  <cp:lastModifiedBy>Hamed, Osama</cp:lastModifiedBy>
  <cp:revision>6</cp:revision>
  <dcterms:modified xsi:type="dcterms:W3CDTF">2025-08-21T07:16:39Z</dcterms:modified>
</cp:coreProperties>
</file>