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30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6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C9B43-6C86-4105-AE8A-26C6AC82A911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B555-7100-4285-9AD5-4C99DEA7E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7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0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2db3e8363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2db3e8363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http://rcs.bu.edu/examples/python/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B555-7100-4285-9AD5-4C99DEA7EC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36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461F-61FE-4D81-8611-0097AAEF7B68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2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E650-B1F9-41B7-A814-30DF5D824348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8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66AA3-ECFC-423D-9D1F-F2B307D4D685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552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46075-E8DF-4742-8C24-79E95A67D237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2289-7CF1-4619-A455-B0B4017B374E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FDEA8-FDD0-47AB-9B1E-6412E7EC60D7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7D6ED-9C9A-4467-8EC7-039C0829B3DE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C30DE-6A64-4BEE-8EF3-DF084BEA05C1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4CAAF-2F01-498F-89B0-DB7EA8EC2343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1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F7E6-27E1-42EF-8BDB-5661503F4C2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6676-04F5-493E-A02A-6B73A4AE7951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9F45-234F-4D98-8AAE-7ED1F80960E9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1CA95-E0BC-48B5-948A-ECC494EB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9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c.python.org/2/library/datetim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scipylib/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 &amp;ML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on Pandas</a:t>
            </a:r>
          </a:p>
        </p:txBody>
      </p:sp>
      <p:pic>
        <p:nvPicPr>
          <p:cNvPr id="1026" name="Picture 2" descr="http://www.bu.edu/brand/files/2012/10/master-logo-sma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545" y="4806058"/>
            <a:ext cx="790575" cy="3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15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Seaborn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based on </a:t>
            </a:r>
            <a:r>
              <a:rPr lang="en-US" dirty="0" err="1"/>
              <a:t>matplotlib</a:t>
            </a:r>
            <a:r>
              <a:rPr lang="en-US" dirty="0"/>
              <a:t>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high level interface for drawing attractive statistical graphics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Similar (in style) to the popular ggplot2 library in 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https://seaborn.pydata.org/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2576" y="1865480"/>
            <a:ext cx="154082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Python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23276" y="1865480"/>
            <a:ext cx="8491513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#Import Python Libraries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pandas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2516" y="1773836"/>
            <a:ext cx="10160166" cy="1918741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2516" y="1773836"/>
            <a:ext cx="0" cy="1918741"/>
          </a:xfrm>
          <a:prstGeom prst="line">
            <a:avLst/>
          </a:prstGeom>
          <a:ln w="508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92516" y="4947793"/>
            <a:ext cx="85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Shift+Enter</a:t>
            </a:r>
            <a:r>
              <a:rPr lang="en-US" dirty="0"/>
              <a:t> to execute the </a:t>
            </a:r>
            <a:r>
              <a:rPr lang="en-US" i="1" dirty="0" err="1"/>
              <a:t>jupyter</a:t>
            </a:r>
            <a:r>
              <a:rPr lang="en-US" dirty="0"/>
              <a:t> cell</a:t>
            </a:r>
          </a:p>
        </p:txBody>
      </p:sp>
    </p:spTree>
    <p:extLst>
      <p:ext uri="{BB962C8B-B14F-4D97-AF65-F5344CB8AC3E}">
        <p14:creationId xmlns:p14="http://schemas.microsoft.com/office/powerpoint/2010/main" val="143897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using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123110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#Read csv file</a:t>
            </a:r>
          </a:p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)#was</a:t>
            </a:r>
          </a:p>
          <a:p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DataAnalysis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/Salaries.csv"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)#now</a:t>
            </a:r>
          </a:p>
          <a:p>
            <a:endParaRPr lang="en-US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560" y="3538091"/>
            <a:ext cx="114125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number of pandas commands to read other data formats: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pd.read_excel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sheet_name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='Sheet1',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index_col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=['NA'])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pd.read_stata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myfile.dta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('myfile.sas7bdat')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pd.read_hdf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('myfile.h5','df')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43986" y="2574376"/>
            <a:ext cx="954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Note: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above command has many optional arguments to fine-tune the data import process.</a:t>
            </a:r>
          </a:p>
        </p:txBody>
      </p:sp>
    </p:spTree>
    <p:extLst>
      <p:ext uri="{BB962C8B-B14F-4D97-AF65-F5344CB8AC3E}">
        <p14:creationId xmlns:p14="http://schemas.microsoft.com/office/powerpoint/2010/main" val="256527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#List first 5 records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520" y="2797367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Out[3]: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091" y="2797367"/>
            <a:ext cx="3261643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Try to read the first 10, 20, 50 records;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Can you guess how to view the last few records;             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Hint: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9659" y="3212891"/>
            <a:ext cx="971733" cy="68704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627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45177"/>
              </p:ext>
            </p:extLst>
          </p:nvPr>
        </p:nvGraphicFramePr>
        <p:xfrm>
          <a:off x="838200" y="1690688"/>
          <a:ext cx="9153729" cy="4432090"/>
        </p:xfrm>
        <a:graphic>
          <a:graphicData uri="http://schemas.openxmlformats.org/drawingml/2006/table">
            <a:tbl>
              <a:tblPr/>
              <a:tblGrid>
                <a:gridCol w="3051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2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Pandas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>
                          <a:effectLst/>
                        </a:rPr>
                        <a:t>Native Python Type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53065" marR="53065" marT="53065" marB="5306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1302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object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string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The most general dtype. Will be assigned to your column if column has mixed types (numbers and strings).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int64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int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characters. 64 refers to the memory allocated to hold this character.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95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float64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float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Numeric characters with decimals. If a column contains numbers and NaNs(see below), pandas will default to float64, in case your missing value has a decimal.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509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datetime64, timedelta[ns]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N/A (but see the </a:t>
                      </a:r>
                      <a:r>
                        <a:rPr lang="en-US" sz="1600" u="none" strike="noStrike" dirty="0" err="1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datetime</a:t>
                      </a:r>
                      <a:r>
                        <a:rPr lang="en-US" sz="1600" dirty="0">
                          <a:effectLst/>
                        </a:rPr>
                        <a:t> module in Python’s standard library)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Values meant to hold time data. Look into these for time series experiments.</a:t>
                      </a:r>
                    </a:p>
                  </a:txBody>
                  <a:tcPr marL="53065" marR="53065" marT="53065" marB="5306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23" y="186548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48913" y="186548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a particular column type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520" y="2607492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('int64')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527" y="3386978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[5]: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6417" y="3386978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#Check types for all the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024" y="431886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Out[4]: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913" y="4360681"/>
            <a:ext cx="32278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rank             </a:t>
            </a:r>
          </a:p>
          <a:p>
            <a:r>
              <a:rPr lang="en-US" dirty="0"/>
              <a:t>discipline  </a:t>
            </a:r>
          </a:p>
          <a:p>
            <a:r>
              <a:rPr lang="en-US" dirty="0" err="1"/>
              <a:t>phd</a:t>
            </a:r>
            <a:r>
              <a:rPr lang="en-US" dirty="0"/>
              <a:t> </a:t>
            </a:r>
          </a:p>
          <a:p>
            <a:r>
              <a:rPr lang="en-US" dirty="0"/>
              <a:t>service      </a:t>
            </a:r>
          </a:p>
          <a:p>
            <a:r>
              <a:rPr lang="en-US" dirty="0"/>
              <a:t>sex              </a:t>
            </a:r>
          </a:p>
          <a:p>
            <a:r>
              <a:rPr lang="en-US" dirty="0"/>
              <a:t>salary         </a:t>
            </a:r>
          </a:p>
          <a:p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20380" y="4358185"/>
            <a:ext cx="3227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int64</a:t>
            </a:r>
          </a:p>
          <a:p>
            <a:r>
              <a:rPr lang="en-US" dirty="0"/>
              <a:t>object</a:t>
            </a:r>
          </a:p>
          <a:p>
            <a:r>
              <a:rPr lang="en-US" dirty="0"/>
              <a:t>int64</a:t>
            </a:r>
          </a:p>
        </p:txBody>
      </p:sp>
    </p:spTree>
    <p:extLst>
      <p:ext uri="{BB962C8B-B14F-4D97-AF65-F5344CB8AC3E}">
        <p14:creationId xmlns:p14="http://schemas.microsoft.com/office/powerpoint/2010/main" val="231850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attributes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748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objects have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methods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75"/>
              </p:ext>
            </p:extLst>
          </p:nvPr>
        </p:nvGraphicFramePr>
        <p:xfrm>
          <a:off x="927725" y="2363450"/>
          <a:ext cx="7930298" cy="349270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99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df.attribute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 err="1"/>
                        <a:t>dtypes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types of the columns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31">
                <a:tc>
                  <a:txBody>
                    <a:bodyPr/>
                    <a:lstStyle/>
                    <a:p>
                      <a:r>
                        <a:rPr lang="en-US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r>
                        <a:rPr lang="en-US" dirty="0"/>
                        <a:t>axes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row labels</a:t>
                      </a:r>
                      <a:r>
                        <a:rPr lang="en-US" baseline="0" dirty="0"/>
                        <a:t> and column names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98">
                <a:tc>
                  <a:txBody>
                    <a:bodyPr/>
                    <a:lstStyle/>
                    <a:p>
                      <a:r>
                        <a:rPr lang="en-US" dirty="0" err="1"/>
                        <a:t>ndim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elements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tuple</a:t>
                      </a:r>
                      <a:r>
                        <a:rPr lang="en-US" baseline="0" dirty="0"/>
                        <a:t> representing the dimensionality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22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r>
                        <a:rPr lang="en-US" baseline="0" dirty="0"/>
                        <a:t> representation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49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records this data frame has;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How many elements are there?   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column names?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types of columns we have in this data frame?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048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methods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127113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head( [n] ), tail( [n]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first/last</a:t>
                      </a:r>
                      <a:r>
                        <a:rPr lang="en-US" baseline="0" dirty="0"/>
                        <a:t> n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descriptive statistics (for numeric columns only)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max(), 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max/min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/>
                        <a:t>mean(), median()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mean/median</a:t>
                      </a:r>
                      <a:r>
                        <a:rPr lang="en-US" baseline="0" dirty="0"/>
                        <a:t> values for all numeric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sample([n])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random sample of the</a:t>
                      </a:r>
                      <a:r>
                        <a:rPr lang="en-US" baseline="0" dirty="0"/>
                        <a:t> data frame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all the records with 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1610741"/>
            <a:ext cx="748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attributes, python methods have </a:t>
            </a:r>
            <a:r>
              <a:rPr lang="en-US" i="1" dirty="0"/>
              <a:t>parenthesis.</a:t>
            </a:r>
          </a:p>
          <a:p>
            <a:r>
              <a:rPr lang="en-US" dirty="0"/>
              <a:t>All attributes and methods can be listed with a </a:t>
            </a:r>
            <a:r>
              <a:rPr lang="en-US" i="1" dirty="0" err="1"/>
              <a:t>dir</a:t>
            </a:r>
            <a:r>
              <a:rPr lang="en-US" i="1" dirty="0"/>
              <a:t>() </a:t>
            </a:r>
            <a:r>
              <a:rPr lang="en-US" dirty="0"/>
              <a:t>function: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98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ctrTitle"/>
          </p:nvPr>
        </p:nvSpPr>
        <p:spPr>
          <a:xfrm>
            <a:off x="2193600" y="470467"/>
            <a:ext cx="7804800" cy="12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Course Overview:</a:t>
            </a:r>
            <a:endParaRPr dirty="0"/>
          </a:p>
        </p:txBody>
      </p:sp>
      <p:sp>
        <p:nvSpPr>
          <p:cNvPr id="231" name="Google Shape;231;p39"/>
          <p:cNvSpPr/>
          <p:nvPr/>
        </p:nvSpPr>
        <p:spPr>
          <a:xfrm>
            <a:off x="883800" y="1732067"/>
            <a:ext cx="2082400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  <a:sym typeface="Exo 2"/>
              </a:rPr>
              <a:t>1.1 - Python Review</a:t>
            </a:r>
            <a:endParaRPr sz="16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2" name="Google Shape;232;p39"/>
          <p:cNvSpPr/>
          <p:nvPr/>
        </p:nvSpPr>
        <p:spPr>
          <a:xfrm>
            <a:off x="3579701" y="1745533"/>
            <a:ext cx="20824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</a:rPr>
              <a:t>1.2 - Numpy</a:t>
            </a:r>
            <a:endParaRPr sz="16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33" name="Google Shape;233;p39"/>
          <p:cNvCxnSpPr>
            <a:stCxn id="231" idx="3"/>
            <a:endCxn id="232" idx="1"/>
          </p:cNvCxnSpPr>
          <p:nvPr/>
        </p:nvCxnSpPr>
        <p:spPr>
          <a:xfrm>
            <a:off x="2966200" y="2263067"/>
            <a:ext cx="613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39"/>
          <p:cNvSpPr/>
          <p:nvPr/>
        </p:nvSpPr>
        <p:spPr>
          <a:xfrm>
            <a:off x="6242633" y="1731933"/>
            <a:ext cx="2082400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solidFill>
                  <a:schemeClr val="accent1"/>
                </a:solidFill>
                <a:latin typeface="Exo 2"/>
                <a:sym typeface="Exo 2"/>
              </a:rPr>
              <a:t>1.3 – Pandas*</a:t>
            </a:r>
            <a:endParaRPr sz="16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5" name="Google Shape;235;p39"/>
          <p:cNvSpPr/>
          <p:nvPr/>
        </p:nvSpPr>
        <p:spPr>
          <a:xfrm>
            <a:off x="8905568" y="1745667"/>
            <a:ext cx="20824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</a:rPr>
              <a:t>1.4 - Seaborn</a:t>
            </a:r>
            <a:endParaRPr sz="16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36" name="Google Shape;236;p39"/>
          <p:cNvCxnSpPr>
            <a:stCxn id="234" idx="3"/>
            <a:endCxn id="235" idx="1"/>
          </p:cNvCxnSpPr>
          <p:nvPr/>
        </p:nvCxnSpPr>
        <p:spPr>
          <a:xfrm>
            <a:off x="8325033" y="2262933"/>
            <a:ext cx="58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9"/>
          <p:cNvCxnSpPr/>
          <p:nvPr/>
        </p:nvCxnSpPr>
        <p:spPr>
          <a:xfrm>
            <a:off x="5645667" y="2263067"/>
            <a:ext cx="5804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39"/>
          <p:cNvSpPr/>
          <p:nvPr/>
        </p:nvSpPr>
        <p:spPr>
          <a:xfrm>
            <a:off x="883800" y="3184100"/>
            <a:ext cx="1362000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  <a:sym typeface="Exo 2"/>
              </a:rPr>
              <a:t>2.1 - ML Intro</a:t>
            </a:r>
            <a:endParaRPr sz="1600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sp>
        <p:nvSpPr>
          <p:cNvPr id="239" name="Google Shape;239;p39"/>
          <p:cNvSpPr/>
          <p:nvPr/>
        </p:nvSpPr>
        <p:spPr>
          <a:xfrm>
            <a:off x="2647333" y="3197567"/>
            <a:ext cx="13620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solidFill>
                  <a:schemeClr val="accent1"/>
                </a:solidFill>
                <a:latin typeface="Exo 2"/>
              </a:rPr>
              <a:t>2.2 - Linear Regression</a:t>
            </a:r>
            <a:endParaRPr sz="1467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40" name="Google Shape;240;p39"/>
          <p:cNvCxnSpPr>
            <a:stCxn id="238" idx="3"/>
            <a:endCxn id="239" idx="1"/>
          </p:cNvCxnSpPr>
          <p:nvPr/>
        </p:nvCxnSpPr>
        <p:spPr>
          <a:xfrm>
            <a:off x="2245800" y="3715100"/>
            <a:ext cx="40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39"/>
          <p:cNvSpPr/>
          <p:nvPr/>
        </p:nvSpPr>
        <p:spPr>
          <a:xfrm>
            <a:off x="4382884" y="3183967"/>
            <a:ext cx="1362000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rPr>
              <a:t>2.3 - Logistic Regression</a:t>
            </a:r>
            <a:endParaRPr sz="1467" dirty="0">
              <a:solidFill>
                <a:schemeClr val="accen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2" name="Google Shape;242;p39"/>
          <p:cNvSpPr/>
          <p:nvPr/>
        </p:nvSpPr>
        <p:spPr>
          <a:xfrm>
            <a:off x="6124849" y="3197700"/>
            <a:ext cx="13620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" sz="1467" dirty="0">
                <a:solidFill>
                  <a:schemeClr val="accent1"/>
                </a:solidFill>
                <a:latin typeface="Exo 2"/>
              </a:rPr>
              <a:t>2.4 -</a:t>
            </a:r>
            <a:r>
              <a:rPr lang="de-DE" sz="1467" dirty="0" err="1">
                <a:solidFill>
                  <a:schemeClr val="accent1"/>
                </a:solidFill>
                <a:latin typeface="Exo 2"/>
              </a:rPr>
              <a:t>Naïve</a:t>
            </a:r>
            <a:r>
              <a:rPr lang="de-DE" sz="1467" dirty="0">
                <a:solidFill>
                  <a:schemeClr val="accent1"/>
                </a:solidFill>
                <a:latin typeface="Exo 2"/>
              </a:rPr>
              <a:t> Bayes </a:t>
            </a:r>
            <a:r>
              <a:rPr lang="de-DE" sz="1467" dirty="0" err="1">
                <a:solidFill>
                  <a:schemeClr val="accent1"/>
                </a:solidFill>
                <a:latin typeface="Exo 2"/>
              </a:rPr>
              <a:t>Classifier</a:t>
            </a:r>
            <a:endParaRPr sz="1467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43" name="Google Shape;243;p39"/>
          <p:cNvCxnSpPr>
            <a:stCxn id="241" idx="3"/>
            <a:endCxn id="242" idx="1"/>
          </p:cNvCxnSpPr>
          <p:nvPr/>
        </p:nvCxnSpPr>
        <p:spPr>
          <a:xfrm>
            <a:off x="5744884" y="3714967"/>
            <a:ext cx="379965" cy="13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9"/>
          <p:cNvCxnSpPr/>
          <p:nvPr/>
        </p:nvCxnSpPr>
        <p:spPr>
          <a:xfrm>
            <a:off x="3998771" y="3715100"/>
            <a:ext cx="37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39"/>
          <p:cNvSpPr/>
          <p:nvPr/>
        </p:nvSpPr>
        <p:spPr>
          <a:xfrm>
            <a:off x="9614907" y="3156765"/>
            <a:ext cx="1362000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solidFill>
                  <a:schemeClr val="accent1"/>
                </a:solidFill>
                <a:latin typeface="Exo 2"/>
                <a:sym typeface="Exo 2"/>
              </a:rPr>
              <a:t>2.6 - Decision Trees</a:t>
            </a:r>
            <a:endParaRPr sz="1467" dirty="0">
              <a:solidFill>
                <a:schemeClr val="accent1"/>
              </a:solidFill>
              <a:latin typeface="Exo 2"/>
              <a:sym typeface="Exo 2"/>
            </a:endParaRPr>
          </a:p>
        </p:txBody>
      </p:sp>
      <p:cxnSp>
        <p:nvCxnSpPr>
          <p:cNvPr id="247" name="Google Shape;247;p39"/>
          <p:cNvCxnSpPr>
            <a:cxnSpLocks/>
          </p:cNvCxnSpPr>
          <p:nvPr/>
        </p:nvCxnSpPr>
        <p:spPr>
          <a:xfrm>
            <a:off x="9234907" y="3694065"/>
            <a:ext cx="380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8" name="Google Shape;248;p39"/>
          <p:cNvCxnSpPr>
            <a:cxnSpLocks/>
          </p:cNvCxnSpPr>
          <p:nvPr/>
        </p:nvCxnSpPr>
        <p:spPr>
          <a:xfrm>
            <a:off x="7493307" y="3728833"/>
            <a:ext cx="379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39"/>
          <p:cNvSpPr/>
          <p:nvPr/>
        </p:nvSpPr>
        <p:spPr>
          <a:xfrm>
            <a:off x="883833" y="4649600"/>
            <a:ext cx="1950328" cy="10620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  <a:ea typeface="Exo 2"/>
                <a:cs typeface="Exo 2"/>
                <a:sym typeface="Exo 2"/>
              </a:rPr>
              <a:t>3.1 – Ensembling Learning</a:t>
            </a:r>
            <a:endParaRPr sz="1600" dirty="0">
              <a:solidFill>
                <a:schemeClr val="accen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51" name="Google Shape;251;p39"/>
          <p:cNvCxnSpPr>
            <a:cxnSpLocks/>
            <a:stCxn id="249" idx="3"/>
          </p:cNvCxnSpPr>
          <p:nvPr/>
        </p:nvCxnSpPr>
        <p:spPr>
          <a:xfrm flipV="1">
            <a:off x="2834162" y="5177957"/>
            <a:ext cx="438839" cy="264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39"/>
          <p:cNvSpPr/>
          <p:nvPr/>
        </p:nvSpPr>
        <p:spPr>
          <a:xfrm>
            <a:off x="5186081" y="4660557"/>
            <a:ext cx="2592907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solidFill>
                  <a:schemeClr val="accent1"/>
                </a:solidFill>
                <a:latin typeface="Exo 2"/>
              </a:rPr>
              <a:t>4</a:t>
            </a:r>
            <a:r>
              <a:rPr lang="en" sz="1600" dirty="0">
                <a:solidFill>
                  <a:schemeClr val="accent1"/>
                </a:solidFill>
                <a:latin typeface="Exo 2"/>
              </a:rPr>
              <a:t>.* - Natural Language Processing (NLP)</a:t>
            </a:r>
            <a:endParaRPr sz="16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53" name="Google Shape;253;p39"/>
          <p:cNvCxnSpPr>
            <a:cxnSpLocks/>
          </p:cNvCxnSpPr>
          <p:nvPr/>
        </p:nvCxnSpPr>
        <p:spPr>
          <a:xfrm flipV="1">
            <a:off x="4682696" y="5180601"/>
            <a:ext cx="494125" cy="13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CE7875C-AF3A-C2C2-F19E-141096FF1EEF}"/>
              </a:ext>
            </a:extLst>
          </p:cNvPr>
          <p:cNvCxnSpPr>
            <a:cxnSpLocks/>
          </p:cNvCxnSpPr>
          <p:nvPr/>
        </p:nvCxnSpPr>
        <p:spPr>
          <a:xfrm rot="5400000">
            <a:off x="6102118" y="403015"/>
            <a:ext cx="403367" cy="800593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Google Shape;242;p39">
            <a:extLst>
              <a:ext uri="{FF2B5EF4-FFF2-40B4-BE49-F238E27FC236}">
                <a16:creationId xmlns:a16="http://schemas.microsoft.com/office/drawing/2014/main" id="{C367036A-0937-2BA9-B3D7-B66F206EBDE5}"/>
              </a:ext>
            </a:extLst>
          </p:cNvPr>
          <p:cNvSpPr/>
          <p:nvPr/>
        </p:nvSpPr>
        <p:spPr>
          <a:xfrm>
            <a:off x="7866524" y="3183965"/>
            <a:ext cx="13620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 dirty="0">
                <a:solidFill>
                  <a:schemeClr val="accent1"/>
                </a:solidFill>
                <a:latin typeface="Exo 2"/>
              </a:rPr>
              <a:t>2.5 - KNN</a:t>
            </a:r>
            <a:endParaRPr sz="1467" dirty="0">
              <a:solidFill>
                <a:schemeClr val="accent1"/>
              </a:solidFill>
              <a:latin typeface="Exo 2"/>
            </a:endParaRPr>
          </a:p>
        </p:txBody>
      </p:sp>
      <p:sp>
        <p:nvSpPr>
          <p:cNvPr id="11" name="Google Shape;246;p39"/>
          <p:cNvSpPr/>
          <p:nvPr/>
        </p:nvSpPr>
        <p:spPr>
          <a:xfrm>
            <a:off x="3312531" y="4663735"/>
            <a:ext cx="1362000" cy="1028447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</a:rPr>
              <a:t>3.2 - Neural Networks</a:t>
            </a:r>
            <a:endParaRPr sz="1600" dirty="0">
              <a:solidFill>
                <a:schemeClr val="accent1"/>
              </a:solidFill>
              <a:latin typeface="Exo 2"/>
            </a:endParaRPr>
          </a:p>
        </p:txBody>
      </p:sp>
      <p:sp>
        <p:nvSpPr>
          <p:cNvPr id="15" name="Google Shape;250;p39"/>
          <p:cNvSpPr/>
          <p:nvPr/>
        </p:nvSpPr>
        <p:spPr>
          <a:xfrm>
            <a:off x="8286737" y="4649551"/>
            <a:ext cx="2834000" cy="10348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 dirty="0">
                <a:solidFill>
                  <a:schemeClr val="accent1"/>
                </a:solidFill>
                <a:latin typeface="Exo 2"/>
              </a:rPr>
              <a:t>5.* Competition Tips &amp; Final Thoughts</a:t>
            </a:r>
            <a:endParaRPr sz="1600" dirty="0">
              <a:solidFill>
                <a:schemeClr val="accent1"/>
              </a:solidFill>
              <a:latin typeface="Exo 2"/>
            </a:endParaRPr>
          </a:p>
        </p:txBody>
      </p:sp>
      <p:cxnSp>
        <p:nvCxnSpPr>
          <p:cNvPr id="29" name="Google Shape;253;p39">
            <a:extLst>
              <a:ext uri="{FF2B5EF4-FFF2-40B4-BE49-F238E27FC236}">
                <a16:creationId xmlns:a16="http://schemas.microsoft.com/office/drawing/2014/main" id="{83D54D0B-E89E-5AFB-7532-752D8B42179B}"/>
              </a:ext>
            </a:extLst>
          </p:cNvPr>
          <p:cNvCxnSpPr>
            <a:cxnSpLocks/>
          </p:cNvCxnSpPr>
          <p:nvPr/>
        </p:nvCxnSpPr>
        <p:spPr>
          <a:xfrm flipV="1">
            <a:off x="7796414" y="5211495"/>
            <a:ext cx="494125" cy="13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Give the summary for the numeric columns in the dataset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standard deviation for all numeric columns;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What are the mean values of the first 50 records in the dataset?   </a:t>
            </a:r>
            <a:r>
              <a:rPr lang="en-US" sz="24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Hint: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use head() method to subset the first 50 records and then calculate the mean</a:t>
            </a: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85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 column in a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Method 1</a:t>
            </a:r>
            <a:r>
              <a:rPr lang="en-US" i="1" dirty="0"/>
              <a:t>:   </a:t>
            </a:r>
            <a:r>
              <a:rPr lang="en-US" dirty="0"/>
              <a:t>Subset the data frame using column name: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</a:t>
            </a:r>
            <a:r>
              <a:rPr lang="en-US" dirty="0"/>
              <a:t>['sex']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Method 2</a:t>
            </a:r>
            <a:r>
              <a:rPr lang="en-US" dirty="0"/>
              <a:t>:   Use the column name as an attribute:</a:t>
            </a:r>
          </a:p>
          <a:p>
            <a:pPr marL="0" indent="0">
              <a:buNone/>
            </a:pPr>
            <a:r>
              <a:rPr lang="en-US" dirty="0"/>
              <a:t>                      </a:t>
            </a:r>
            <a:r>
              <a:rPr lang="en-US" dirty="0" err="1"/>
              <a:t>df.sex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there is an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attribute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rank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</a:rPr>
              <a:t> for pandas data frames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so to select a column with a name "rank" we should use method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7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Hands-on exercises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04341" y="2013679"/>
            <a:ext cx="104181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basic statistics for the </a:t>
            </a:r>
            <a:r>
              <a:rPr lang="en-US" sz="2400" i="1" dirty="0"/>
              <a:t>salary</a:t>
            </a:r>
            <a:r>
              <a:rPr lang="en-US" sz="2400" dirty="0"/>
              <a:t> column;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Find how many values in the </a:t>
            </a:r>
            <a:r>
              <a:rPr lang="en-US" sz="2400" i="1" dirty="0"/>
              <a:t>salary</a:t>
            </a:r>
            <a:r>
              <a:rPr lang="en-US" sz="2400" dirty="0"/>
              <a:t> column (use </a:t>
            </a:r>
            <a:r>
              <a:rPr lang="en-US" sz="2400" i="1" dirty="0"/>
              <a:t>count</a:t>
            </a:r>
            <a:r>
              <a:rPr lang="en-US" sz="2400" dirty="0"/>
              <a:t> method);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Calculate the average salary;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 rot="-8100000">
            <a:off x="1184980" y="754334"/>
            <a:ext cx="87443" cy="547143"/>
            <a:chOff x="2136098" y="5086662"/>
            <a:chExt cx="87443" cy="547143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181067" y="5206584"/>
              <a:ext cx="2502" cy="354767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2136098" y="5086662"/>
              <a:ext cx="87443" cy="8783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178566" y="5581339"/>
              <a:ext cx="2" cy="52466"/>
            </a:xfrm>
            <a:prstGeom prst="line">
              <a:avLst/>
            </a:prstGeom>
            <a:ln w="793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01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Algerian" panose="04020705040A02060702" pitchFamily="82" charset="0"/>
              </a:rPr>
              <a:t>Data Frames </a:t>
            </a:r>
            <a:r>
              <a:rPr lang="en-US" b="1" i="1" dirty="0" err="1">
                <a:highlight>
                  <a:srgbClr val="FFFF00"/>
                </a:highlight>
                <a:latin typeface="Algerian" panose="04020705040A02060702" pitchFamily="82" charset="0"/>
              </a:rPr>
              <a:t>groupby</a:t>
            </a:r>
            <a:r>
              <a:rPr lang="en-US" b="1" dirty="0">
                <a:highlight>
                  <a:srgbClr val="FFFF00"/>
                </a:highlight>
                <a:latin typeface="Algerian" panose="04020705040A02060702" pitchFamily="82" charset="0"/>
              </a:rPr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1361272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Using "group by" method we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Split the data into groups based on some criteria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statistics (or apply a function) to each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Similar to </a:t>
            </a:r>
            <a:r>
              <a:rPr lang="en-US" sz="2400" dirty="0" err="1"/>
              <a:t>dplyr</a:t>
            </a:r>
            <a:r>
              <a:rPr lang="en-US" sz="2400" dirty="0"/>
              <a:t>() function in 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1" y="356258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8091" y="356258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#Group data using rank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4" y="4403350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1244" y="4403350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value for each numeric column per each group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df_rank.mean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4" y="5244117"/>
            <a:ext cx="3185436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7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866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/>
              <a:t>Once </a:t>
            </a:r>
            <a:r>
              <a:rPr lang="en-US" sz="2400" dirty="0" err="1"/>
              <a:t>groupby</a:t>
            </a:r>
            <a:r>
              <a:rPr lang="en-US" sz="2400" dirty="0"/>
              <a:t> object is create we can calculate various statistics for each group: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3244085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244085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913" y="5935512"/>
            <a:ext cx="10217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single brackets are used to specify the column (e.g. salary), then the output is Pandas Series object. When double brackets are used the output is a Data Frame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058122"/>
            <a:ext cx="1928027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8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</a:t>
            </a:r>
            <a:r>
              <a:rPr lang="en-US" i="1" dirty="0" err="1"/>
              <a:t>groupby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i="1" dirty="0" err="1"/>
              <a:t>groupby</a:t>
            </a:r>
            <a:r>
              <a:rPr lang="en-US" sz="2400" dirty="0"/>
              <a:t> performance notes:</a:t>
            </a:r>
          </a:p>
          <a:p>
            <a:pPr lvl="1"/>
            <a:r>
              <a:rPr lang="en-US" sz="2400" dirty="0"/>
              <a:t>- no grouping/splitting occurs until it's needed. Creating the </a:t>
            </a:r>
            <a:r>
              <a:rPr lang="en-US" sz="2400" i="1" dirty="0" err="1"/>
              <a:t>groupby</a:t>
            </a:r>
            <a:r>
              <a:rPr lang="en-US" sz="2400" dirty="0"/>
              <a:t> object only verifies that you have passed a valid mapping</a:t>
            </a:r>
          </a:p>
          <a:p>
            <a:pPr lvl="1"/>
            <a:r>
              <a:rPr lang="en-US" sz="2400" dirty="0"/>
              <a:t>- by default the group keys are sorted during the </a:t>
            </a:r>
            <a:r>
              <a:rPr lang="en-US" sz="2400" i="1" dirty="0" err="1"/>
              <a:t>groupby</a:t>
            </a:r>
            <a:r>
              <a:rPr lang="en-US" sz="2400" dirty="0"/>
              <a:t> operation. You may want to pass sort=False for potential speedup: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4867404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4867404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'rank']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sort=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]].mean()</a:t>
            </a:r>
          </a:p>
        </p:txBody>
      </p:sp>
    </p:spTree>
    <p:extLst>
      <p:ext uri="{BB962C8B-B14F-4D97-AF65-F5344CB8AC3E}">
        <p14:creationId xmlns:p14="http://schemas.microsoft.com/office/powerpoint/2010/main" val="2525210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Frame: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4341" y="2013679"/>
            <a:ext cx="104181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subset the data we can apply Boolean indexing. This indexing is commonly known as a filter.  For example if we want to subset the rows in which the salary value is greater than $120K: </a:t>
            </a:r>
          </a:p>
          <a:p>
            <a:pPr>
              <a:lnSpc>
                <a:spcPct val="250000"/>
              </a:lnSpc>
            </a:pP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03023" y="3423063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3423063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#Calculate mean salary for each professor rank: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120000 ]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31" y="588225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621" y="588225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only those rows that contain female professors: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'sex']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'Female'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1267" y="4296216"/>
            <a:ext cx="104181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Any Boolean operator can be used to subset the data: </a:t>
            </a:r>
          </a:p>
          <a:p>
            <a:r>
              <a:rPr lang="en-US" sz="2400" dirty="0"/>
              <a:t>&gt;   greater;     &gt;= greater or equal;</a:t>
            </a:r>
          </a:p>
          <a:p>
            <a:r>
              <a:rPr lang="en-US" sz="2400" dirty="0"/>
              <a:t>&lt;   less;           &lt;= less or equal;</a:t>
            </a:r>
          </a:p>
          <a:p>
            <a:r>
              <a:rPr lang="en-US" sz="2400" dirty="0"/>
              <a:t>== equal;        != not equal;  </a:t>
            </a:r>
          </a:p>
        </p:txBody>
      </p:sp>
    </p:spTree>
    <p:extLst>
      <p:ext uri="{BB962C8B-B14F-4D97-AF65-F5344CB8AC3E}">
        <p14:creationId xmlns:p14="http://schemas.microsoft.com/office/powerpoint/2010/main" val="270616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ways to subset the Data Frame: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one or more 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 subset of rows and columns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dirty="0"/>
              <a:t>Rows and columns can be selected by their position or label </a:t>
            </a:r>
          </a:p>
        </p:txBody>
      </p:sp>
    </p:spTree>
    <p:extLst>
      <p:ext uri="{BB962C8B-B14F-4D97-AF65-F5344CB8AC3E}">
        <p14:creationId xmlns:p14="http://schemas.microsoft.com/office/powerpoint/2010/main" val="3925203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Slicing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selecting one column, it is possible to use single set of brackets, but the resulting object will be  a Series (</a:t>
            </a:r>
            <a:r>
              <a:rPr lang="en-US" sz="2400" dirty="0">
                <a:highlight>
                  <a:srgbClr val="FFFF00"/>
                </a:highlight>
              </a:rPr>
              <a:t>not a </a:t>
            </a:r>
            <a:r>
              <a:rPr lang="en-US" sz="2400" dirty="0" err="1">
                <a:highlight>
                  <a:srgbClr val="FFFF00"/>
                </a:highlight>
              </a:rPr>
              <a:t>DataFrame</a:t>
            </a:r>
            <a:r>
              <a:rPr lang="en-US" sz="2400" dirty="0"/>
              <a:t>):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need to select more than one column and/or make the output to be a </a:t>
            </a:r>
            <a:r>
              <a:rPr lang="en-US" sz="2400" dirty="0" err="1"/>
              <a:t>DataFrame</a:t>
            </a:r>
            <a:r>
              <a:rPr lang="en-US" sz="2400" dirty="0"/>
              <a:t>, we should use double brackets: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400" y="4988881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2290" y="4988881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column salary: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0869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Selecting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29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we can specify the range using ":"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position: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4466" y="4078807"/>
            <a:ext cx="1041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 first row has a position 0, and the last value in the range is omitted:</a:t>
            </a:r>
          </a:p>
          <a:p>
            <a:r>
              <a:rPr lang="en-US" sz="2400" dirty="0"/>
              <a:t>So for 0:10 range the first 10 rows are returned with the positions starting with 0 and ending with 9</a:t>
            </a:r>
          </a:p>
        </p:txBody>
      </p:sp>
    </p:spTree>
    <p:extLst>
      <p:ext uri="{BB962C8B-B14F-4D97-AF65-F5344CB8AC3E}">
        <p14:creationId xmlns:p14="http://schemas.microsoft.com/office/powerpoint/2010/main" val="11100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970201" y="1945315"/>
            <a:ext cx="5566841" cy="1325563"/>
          </a:xfrm>
        </p:spPr>
        <p:txBody>
          <a:bodyPr/>
          <a:lstStyle/>
          <a:p>
            <a:r>
              <a:rPr lang="en-US" dirty="0"/>
              <a:t>Tutorial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</a:t>
            </a:fld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-17720144" y="-6849586"/>
            <a:ext cx="20726400" cy="20726400"/>
          </a:xfrm>
          <a:prstGeom prst="ellips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196100" y="467916"/>
            <a:ext cx="908462" cy="865295"/>
          </a:xfrm>
          <a:prstGeom prst="ellipse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61546" y="536694"/>
            <a:ext cx="419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 of Python Libraries for Data Scientists/ML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0600" y="1759635"/>
            <a:ext cx="703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Reading Data; Selecting and Filtering the Data; Data manipulation, sorting, grouping, rearranging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09368" y="3163230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the data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0600" y="4386171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49168" y="5696876"/>
            <a:ext cx="5279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Inferential statistics</a:t>
            </a:r>
          </a:p>
        </p:txBody>
      </p:sp>
      <p:sp>
        <p:nvSpPr>
          <p:cNvPr id="31" name="Oval 30"/>
          <p:cNvSpPr/>
          <p:nvPr/>
        </p:nvSpPr>
        <p:spPr>
          <a:xfrm>
            <a:off x="2457843" y="1679170"/>
            <a:ext cx="908462" cy="865295"/>
          </a:xfrm>
          <a:prstGeom prst="ellipse">
            <a:avLst/>
          </a:prstGeom>
          <a:solidFill>
            <a:schemeClr val="accent4"/>
          </a:solidFill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514906" y="2920904"/>
            <a:ext cx="908462" cy="865295"/>
          </a:xfrm>
          <a:prstGeom prst="ellipse">
            <a:avLst/>
          </a:prstGeom>
          <a:solidFill>
            <a:schemeClr val="accent3"/>
          </a:solidFill>
          <a:ln w="222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906" y="4162638"/>
            <a:ext cx="908462" cy="865295"/>
          </a:xfrm>
          <a:prstGeom prst="ellipse">
            <a:avLst/>
          </a:prstGeom>
          <a:solidFill>
            <a:schemeClr val="accent6"/>
          </a:solidFill>
          <a:ln w="222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2277819" y="5410468"/>
            <a:ext cx="908462" cy="865295"/>
          </a:xfrm>
          <a:prstGeom prst="ellipse">
            <a:avLst/>
          </a:prstGeom>
          <a:solidFill>
            <a:schemeClr val="accent2"/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1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rows, using their labels we can use method </a:t>
            </a:r>
            <a:r>
              <a:rPr lang="en-US" sz="2400" dirty="0" err="1"/>
              <a:t>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rank','sex','salary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1693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476" y="3565667"/>
            <a:ext cx="228631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663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31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need to select a range of rows and/or columns, using their positions we can use method </a:t>
            </a:r>
            <a:r>
              <a:rPr lang="en-US" sz="2400" dirty="0" err="1"/>
              <a:t>iloc</a:t>
            </a:r>
            <a:r>
              <a:rPr lang="en-US" sz="2400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023" y="29193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8913" y="2919336"/>
            <a:ext cx="10268267" cy="64633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#Select rows by their labels: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df_sub.iloc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10:20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0, 3, 4, 5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738" y="40442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3612849"/>
            <a:ext cx="2400508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5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method </a:t>
            </a:r>
            <a:r>
              <a:rPr lang="en-US" dirty="0" err="1"/>
              <a:t>iloc</a:t>
            </a:r>
            <a:r>
              <a:rPr lang="en-US" dirty="0"/>
              <a:t> (summary)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32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8200" y="1797118"/>
            <a:ext cx="10268267" cy="12003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row of a data frame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#(i+1)</a:t>
            </a:r>
            <a:r>
              <a:rPr lang="en-US" i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row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4735" y="3269170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4735" y="4588817"/>
            <a:ext cx="10268267" cy="175432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7 rows 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1:3, 0:2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#Second through third rows and first 2 columns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#1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6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and 2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4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</a:t>
            </a:r>
          </a:p>
          <a:p>
            <a:endParaRPr lang="en-US" i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44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by a value in the column. By default the sorting will occur in ascending order and a new data frame is return.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023" y="314793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8913" y="3147936"/>
            <a:ext cx="10268267" cy="92333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new data frame from the original sorted by the column Salary</a:t>
            </a:r>
          </a:p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693" y="4272876"/>
            <a:ext cx="104535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3" y="4378943"/>
            <a:ext cx="3566469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Frames: Sorting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2009262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sort the data using 2 or more columns: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77533" y="256604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566042"/>
            <a:ext cx="10653925" cy="61555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df_sorted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.sort_values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by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'service'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'salary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'], ascending = [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df_sorted.head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48863" y="369098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57" y="3578891"/>
            <a:ext cx="3642676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47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Missing values are marked as </a:t>
            </a:r>
            <a:r>
              <a:rPr lang="en-US" sz="2400" dirty="0" err="1"/>
              <a:t>NaN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357" y="2327049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a dataset with missing values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 =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"http://rcs.bu.edu/examples/python/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data_analysis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/flights.csv"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1389" y="3237992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54501" y="3237992"/>
            <a:ext cx="10653925" cy="58477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Select the rows that have at least one missing value</a:t>
            </a:r>
          </a:p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flights.isnull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().any(axis=1)].head()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0036" y="3992320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01" y="4079954"/>
            <a:ext cx="8740897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2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a number of methods to deal with missing values in the data frame: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7797"/>
              </p:ext>
            </p:extLst>
          </p:nvPr>
        </p:nvGraphicFramePr>
        <p:xfrm>
          <a:off x="927725" y="2418414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missing observations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observations where all cells is 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(axis=1, how='all')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column if all the values are</a:t>
                      </a:r>
                      <a:r>
                        <a:rPr lang="en-US" baseline="0" dirty="0"/>
                        <a:t> missing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dropna</a:t>
                      </a:r>
                      <a:r>
                        <a:rPr lang="en-US" dirty="0"/>
                        <a:t>(thresh =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Drop rows that contain less than 5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fillna</a:t>
                      </a:r>
                      <a:r>
                        <a:rPr lang="en-US" dirty="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missing values with zeros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isnull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if the value is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notnull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True for non-missing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0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summing the data, missing values will be treated as zero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all values are missing, the sum will be equal to </a:t>
            </a:r>
            <a:r>
              <a:rPr lang="en-US" sz="2400" dirty="0" err="1"/>
              <a:t>NaN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cumsum</a:t>
            </a:r>
            <a:r>
              <a:rPr lang="en-US" sz="2400" dirty="0"/>
              <a:t>() and </a:t>
            </a:r>
            <a:r>
              <a:rPr lang="en-US" sz="2400" dirty="0" err="1"/>
              <a:t>cumprod</a:t>
            </a:r>
            <a:r>
              <a:rPr lang="en-US" sz="2400" dirty="0"/>
              <a:t>() methods ignore missing values but preserve them in the resulting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values in </a:t>
            </a:r>
            <a:r>
              <a:rPr lang="en-US" sz="2400" dirty="0" err="1"/>
              <a:t>GroupBy</a:t>
            </a:r>
            <a:r>
              <a:rPr lang="en-US" sz="2400" dirty="0"/>
              <a:t> method are excluded (just like in 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descriptive statistics methods have </a:t>
            </a:r>
            <a:r>
              <a:rPr lang="en-US" sz="2400" i="1" dirty="0" err="1"/>
              <a:t>skipna</a:t>
            </a:r>
            <a:r>
              <a:rPr lang="en-US" sz="2400" i="1" dirty="0"/>
              <a:t> </a:t>
            </a:r>
            <a:r>
              <a:rPr lang="en-US" sz="2400" dirty="0"/>
              <a:t>option to control if missing data should be excluded . This value is set to </a:t>
            </a:r>
            <a:r>
              <a:rPr lang="en-US" sz="2400" i="1" dirty="0"/>
              <a:t>True </a:t>
            </a:r>
            <a:r>
              <a:rPr lang="en-US" sz="2400" dirty="0"/>
              <a:t>by default (unlike R)</a:t>
            </a:r>
          </a:p>
        </p:txBody>
      </p:sp>
    </p:spTree>
    <p:extLst>
      <p:ext uri="{BB962C8B-B14F-4D97-AF65-F5344CB8AC3E}">
        <p14:creationId xmlns:p14="http://schemas.microsoft.com/office/powerpoint/2010/main" val="361525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Aggregation - computing a summary statistic about each group, i.e.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sums or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compute group sizes/counts</a:t>
            </a:r>
          </a:p>
          <a:p>
            <a:pPr lvl="1"/>
            <a:endParaRPr lang="en-US" sz="2400" dirty="0"/>
          </a:p>
          <a:p>
            <a:r>
              <a:rPr lang="en-US" sz="2400" dirty="0"/>
              <a:t>Common aggregation functions:</a:t>
            </a:r>
          </a:p>
          <a:p>
            <a:endParaRPr lang="en-US" sz="2400" dirty="0"/>
          </a:p>
          <a:p>
            <a:pPr lvl="1"/>
            <a:r>
              <a:rPr lang="en-US" sz="2400" dirty="0"/>
              <a:t>min, max</a:t>
            </a:r>
          </a:p>
          <a:p>
            <a:pPr lvl="1"/>
            <a:r>
              <a:rPr lang="en-US" sz="2400" dirty="0"/>
              <a:t>count, sum, prod</a:t>
            </a:r>
          </a:p>
          <a:p>
            <a:pPr lvl="1"/>
            <a:r>
              <a:rPr lang="en-US" sz="2400" dirty="0"/>
              <a:t>mean, median, mode, mad</a:t>
            </a:r>
          </a:p>
          <a:p>
            <a:pPr lvl="1"/>
            <a:r>
              <a:rPr lang="en-US" sz="2400" dirty="0" err="1"/>
              <a:t>std</a:t>
            </a:r>
            <a:r>
              <a:rPr lang="en-US" sz="2400" dirty="0"/>
              <a:t>, </a:t>
            </a:r>
            <a:r>
              <a:rPr lang="en-US" sz="2400" dirty="0" err="1"/>
              <a:t>var</a:t>
            </a:r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7279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Functions in Pandas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1770269"/>
            <a:ext cx="10418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agg</a:t>
            </a:r>
            <a:r>
              <a:rPr lang="en-US" sz="2400" dirty="0"/>
              <a:t>() method are useful when multiple statistics are computed per column:</a:t>
            </a:r>
          </a:p>
          <a:p>
            <a:pPr lvl="1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-77533" y="2327049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2327049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flights[[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'dep_delay'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arr_delay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]].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'mean'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'max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80036" y="3046744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Out[ ]: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98" y="3034395"/>
            <a:ext cx="2534004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Science/ML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popular Python toolboxes/libraries: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SciPy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SciKit</a:t>
            </a:r>
            <a:r>
              <a:rPr lang="en-US" dirty="0">
                <a:highlight>
                  <a:srgbClr val="FFFF00"/>
                </a:highlight>
              </a:rPr>
              <a:t>-Learn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Visualization libraries</a:t>
            </a: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matplotlib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 err="1">
                <a:highlight>
                  <a:srgbClr val="FFFF00"/>
                </a:highlight>
              </a:rPr>
              <a:t>Seaborn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                                                     and many more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38472" y="2846832"/>
            <a:ext cx="2237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All these libraries </a:t>
            </a:r>
            <a:r>
              <a:rPr lang="en-US" i="1" dirty="0">
                <a:highlight>
                  <a:srgbClr val="00FFFF"/>
                </a:highlight>
              </a:rPr>
              <a:t>might</a:t>
            </a:r>
            <a:r>
              <a:rPr lang="en-US" i="1" dirty="0"/>
              <a:t> need to be installed on your notebook!</a:t>
            </a:r>
          </a:p>
        </p:txBody>
      </p:sp>
    </p:spTree>
    <p:extLst>
      <p:ext uri="{BB962C8B-B14F-4D97-AF65-F5344CB8AC3E}">
        <p14:creationId xmlns:p14="http://schemas.microsoft.com/office/powerpoint/2010/main" val="3973478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Descriptive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12433"/>
              </p:ext>
            </p:extLst>
          </p:nvPr>
        </p:nvGraphicFramePr>
        <p:xfrm>
          <a:off x="838200" y="1690688"/>
          <a:ext cx="8431134" cy="416542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6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8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df.method</a:t>
                      </a:r>
                      <a:r>
                        <a:rPr lang="en-US" sz="24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statistics (count, mean, </a:t>
                      </a:r>
                      <a:r>
                        <a:rPr lang="en-US" dirty="0" err="1"/>
                        <a:t>std</a:t>
                      </a:r>
                      <a:r>
                        <a:rPr lang="en-US" dirty="0"/>
                        <a:t>, min, quantiles, max)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04">
                <a:tc>
                  <a:txBody>
                    <a:bodyPr/>
                    <a:lstStyle/>
                    <a:p>
                      <a:r>
                        <a:rPr lang="en-US" dirty="0"/>
                        <a:t>min,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r>
                        <a:rPr lang="en-US" baseline="0" dirty="0"/>
                        <a:t> and maximum values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003">
                <a:tc>
                  <a:txBody>
                    <a:bodyPr/>
                    <a:lstStyle/>
                    <a:p>
                      <a:r>
                        <a:rPr lang="en-US" dirty="0"/>
                        <a:t>mean, median,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average, median and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var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and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03">
                <a:tc>
                  <a:txBody>
                    <a:bodyPr/>
                    <a:lstStyle/>
                    <a:p>
                      <a:r>
                        <a:rPr lang="en-US" dirty="0" err="1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skewness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503">
                <a:tc>
                  <a:txBody>
                    <a:bodyPr/>
                    <a:lstStyle/>
                    <a:p>
                      <a:r>
                        <a:rPr lang="en-US" dirty="0" err="1"/>
                        <a:t>kurt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kurtosis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387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Graphics to explore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1089" y="3993925"/>
            <a:ext cx="1041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show graphs within Python notebook include inline directive: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77533" y="4893603"/>
            <a:ext cx="108461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 ]: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357" y="4893603"/>
            <a:ext cx="10653925" cy="33855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Seaborn</a:t>
            </a:r>
            <a:r>
              <a:rPr lang="en-US" sz="2400" dirty="0"/>
              <a:t> package is built on </a:t>
            </a:r>
            <a:r>
              <a:rPr lang="en-US" sz="2400" dirty="0" err="1"/>
              <a:t>matplotlib</a:t>
            </a:r>
            <a:r>
              <a:rPr lang="en-US" sz="2400" dirty="0"/>
              <a:t> but provides high level interface for drawing attractive statistical graphics, similar to ggplot2 library in R. It specifically targets statistical data visualization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13562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00170"/>
              </p:ext>
            </p:extLst>
          </p:nvPr>
        </p:nvGraphicFramePr>
        <p:xfrm>
          <a:off x="838200" y="1690688"/>
          <a:ext cx="7730067" cy="445734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56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distplot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24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 of central tendency for a numeric variable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232">
                <a:tc>
                  <a:txBody>
                    <a:bodyPr/>
                    <a:lstStyle/>
                    <a:p>
                      <a:r>
                        <a:rPr lang="en-US" dirty="0" err="1"/>
                        <a:t>violinplot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similar to boxplot, also shows the probability density of the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jointplot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regplot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60"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Pairplot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boxplot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swarmplot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164">
                <a:tc>
                  <a:txBody>
                    <a:bodyPr/>
                    <a:lstStyle/>
                    <a:p>
                      <a:r>
                        <a:rPr lang="en-US" dirty="0" err="1"/>
                        <a:t>factorplot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categorical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4257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43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1089" y="1931399"/>
            <a:ext cx="881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1089" y="1534678"/>
            <a:ext cx="8817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statsmodel</a:t>
            </a:r>
            <a:r>
              <a:rPr lang="en-US" dirty="0"/>
              <a:t> and </a:t>
            </a:r>
            <a:r>
              <a:rPr lang="en-US" dirty="0" err="1"/>
              <a:t>scikit</a:t>
            </a:r>
            <a:r>
              <a:rPr lang="en-US" dirty="0"/>
              <a:t>-learn - both have a number of function for statistical analysis</a:t>
            </a:r>
          </a:p>
          <a:p>
            <a:endParaRPr lang="en-US" dirty="0"/>
          </a:p>
          <a:p>
            <a:r>
              <a:rPr lang="en-US" dirty="0"/>
              <a:t>The first one is mostly used for regular analysis using </a:t>
            </a:r>
            <a:r>
              <a:rPr lang="en-US" u="sng" dirty="0"/>
              <a:t>R style formulas</a:t>
            </a:r>
            <a:r>
              <a:rPr lang="en-US" dirty="0"/>
              <a:t>, while   </a:t>
            </a:r>
            <a:r>
              <a:rPr lang="en-US" dirty="0" err="1"/>
              <a:t>scikit</a:t>
            </a:r>
            <a:r>
              <a:rPr lang="en-US" dirty="0"/>
              <a:t>-learn is more tailored for Machine Learning.</a:t>
            </a:r>
          </a:p>
          <a:p>
            <a:endParaRPr lang="en-US" dirty="0"/>
          </a:p>
          <a:p>
            <a:r>
              <a:rPr lang="en-US" dirty="0" err="1"/>
              <a:t>statsmodels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ANOVA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hypothesis </a:t>
            </a:r>
            <a:r>
              <a:rPr lang="en-US" dirty="0" err="1"/>
              <a:t>testings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scikit</a:t>
            </a:r>
            <a:r>
              <a:rPr lang="en-US" dirty="0"/>
              <a:t>-learn: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kmeans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more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See examples in the Tutorial Notebook</a:t>
            </a:r>
          </a:p>
        </p:txBody>
      </p:sp>
    </p:spTree>
    <p:extLst>
      <p:ext uri="{BB962C8B-B14F-4D97-AF65-F5344CB8AC3E}">
        <p14:creationId xmlns:p14="http://schemas.microsoft.com/office/powerpoint/2010/main" val="384374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NumPy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introduces objects for multidimensional arrays and matrices, as well as functions that allow to easily perform advanced mathematical and statistical operations on those objects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vectorization of mathematical operations on arrays and matrices which significantly improves the performance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many other python libraries are 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Num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823" y="127698"/>
            <a:ext cx="171450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5807631"/>
            <a:ext cx="445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http://www.numpy.org/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SciPy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collection of algorithms for linear algebra, differential equations, numerical integration, optimization, statistics and more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part of </a:t>
            </a:r>
            <a:r>
              <a:rPr lang="en-US" dirty="0" err="1"/>
              <a:t>SciPy</a:t>
            </a:r>
            <a:r>
              <a:rPr lang="en-US" dirty="0"/>
              <a:t> Stack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8" r="41257"/>
          <a:stretch/>
        </p:blipFill>
        <p:spPr>
          <a:xfrm>
            <a:off x="10137648" y="130874"/>
            <a:ext cx="1789176" cy="5252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https://www.scipy.org/scipylib/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4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Pandas: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adds data structures and tools designed to work with table-like data (similar to Series and Data Frames in R)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tools for data manipulation: reshaping, merging, sorting, slicing, aggregation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allows handling missing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http://pandas.pydata.org/</a:t>
            </a:r>
            <a:endParaRPr lang="en-US" dirty="0"/>
          </a:p>
        </p:txBody>
      </p:sp>
      <p:pic>
        <p:nvPicPr>
          <p:cNvPr id="3074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218" y="80519"/>
            <a:ext cx="3318046" cy="69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2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http://scikit-learn.org/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SciKit</a:t>
            </a:r>
            <a:r>
              <a:rPr lang="en-US" i="1" dirty="0"/>
              <a:t>-Learn: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provides machine learning algorithms: classification, regression, clustering, model validation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built on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 and </a:t>
            </a:r>
            <a:r>
              <a:rPr lang="en-US" dirty="0" err="1"/>
              <a:t>matplotlib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8</a:t>
            </a:fld>
            <a:endParaRPr lang="en-US"/>
          </a:p>
        </p:txBody>
      </p:sp>
      <p:pic>
        <p:nvPicPr>
          <p:cNvPr id="5122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527" y="149923"/>
            <a:ext cx="15240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19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err="1"/>
              <a:t>matplotlib</a:t>
            </a:r>
            <a:r>
              <a:rPr lang="en-US" i="1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python 2D plotting library which produces publication quality figures in a variety of hardcopy formats 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set of functionalities similar to those of MATLAB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line plots, scatter plots, </a:t>
            </a:r>
            <a:r>
              <a:rPr lang="en-US" dirty="0" err="1"/>
              <a:t>barcharts</a:t>
            </a:r>
            <a:r>
              <a:rPr lang="en-US" dirty="0"/>
              <a:t>, histograms, pie charts etc.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relatively low-level; some effort needed to create advanced visualization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2104" y="5807631"/>
            <a:ext cx="5654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https://matplotlib.org/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1CA95-E0BC-48B5-948A-ECC494EB4D84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023" y="119373"/>
            <a:ext cx="2183346" cy="4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2807</Words>
  <Application>Microsoft Office PowerPoint</Application>
  <PresentationFormat>Widescreen</PresentationFormat>
  <Paragraphs>462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Algerian</vt:lpstr>
      <vt:lpstr>Arial</vt:lpstr>
      <vt:lpstr>Calibri</vt:lpstr>
      <vt:lpstr>Calibri Light</vt:lpstr>
      <vt:lpstr>Courier New</vt:lpstr>
      <vt:lpstr>Exo 2</vt:lpstr>
      <vt:lpstr>Wingdings</vt:lpstr>
      <vt:lpstr>Office Theme</vt:lpstr>
      <vt:lpstr>Python for Data Science &amp;ML</vt:lpstr>
      <vt:lpstr>Course Overview:</vt:lpstr>
      <vt:lpstr>Tutorial Content</vt:lpstr>
      <vt:lpstr>Python Libraries for Data Science/ML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Python Libraries for Data Science</vt:lpstr>
      <vt:lpstr>Loading Python Libraries</vt:lpstr>
      <vt:lpstr>Reading data using pandas</vt:lpstr>
      <vt:lpstr>Exploring data frames</vt:lpstr>
      <vt:lpstr>      Hands-on exercises</vt:lpstr>
      <vt:lpstr>Data Frame data types</vt:lpstr>
      <vt:lpstr>Data Frame data types</vt:lpstr>
      <vt:lpstr>Data Frames attributes</vt:lpstr>
      <vt:lpstr>      Hands-on exercises</vt:lpstr>
      <vt:lpstr>Data Frames methods</vt:lpstr>
      <vt:lpstr>      Hands-on exercises</vt:lpstr>
      <vt:lpstr>Selecting a column in a Data Frame</vt:lpstr>
      <vt:lpstr>      Hands-on exercises</vt:lpstr>
      <vt:lpstr>Data Frames groupby method</vt:lpstr>
      <vt:lpstr>Data Frames groupby method</vt:lpstr>
      <vt:lpstr>Data Frames groupby method</vt:lpstr>
      <vt:lpstr>Data Frame: filtering</vt:lpstr>
      <vt:lpstr>Data Frames: Slicing</vt:lpstr>
      <vt:lpstr>Data Frames: Slicing</vt:lpstr>
      <vt:lpstr>Data Frames: Selecting rows</vt:lpstr>
      <vt:lpstr>Data Frames: method loc</vt:lpstr>
      <vt:lpstr>Data Frames: method iloc</vt:lpstr>
      <vt:lpstr>Data Frames: method iloc (summary)</vt:lpstr>
      <vt:lpstr>Data Frames: Sorting</vt:lpstr>
      <vt:lpstr>Data Frames: Sorting</vt:lpstr>
      <vt:lpstr>Missing Values</vt:lpstr>
      <vt:lpstr>Missing Values</vt:lpstr>
      <vt:lpstr>Missing Values</vt:lpstr>
      <vt:lpstr>Aggregation Functions in Pandas</vt:lpstr>
      <vt:lpstr>Aggregation Functions in Pandas</vt:lpstr>
      <vt:lpstr>Basic Descriptive Statistics</vt:lpstr>
      <vt:lpstr>Graphics to explore the data</vt:lpstr>
      <vt:lpstr>Graphics</vt:lpstr>
      <vt:lpstr>Basic statistical Analysis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Analysis</dc:title>
  <dc:creator>Oleinik, Katia</dc:creator>
  <cp:lastModifiedBy>Hamed, Osama</cp:lastModifiedBy>
  <cp:revision>117</cp:revision>
  <dcterms:created xsi:type="dcterms:W3CDTF">2017-08-29T17:00:17Z</dcterms:created>
  <dcterms:modified xsi:type="dcterms:W3CDTF">2025-08-21T07:24:55Z</dcterms:modified>
</cp:coreProperties>
</file>